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3"/>
  </p:notesMasterIdLst>
  <p:sldIdLst>
    <p:sldId id="335" r:id="rId2"/>
    <p:sldId id="355" r:id="rId3"/>
    <p:sldId id="367" r:id="rId4"/>
    <p:sldId id="368" r:id="rId5"/>
    <p:sldId id="369" r:id="rId6"/>
    <p:sldId id="370" r:id="rId7"/>
    <p:sldId id="371" r:id="rId8"/>
    <p:sldId id="372" r:id="rId9"/>
    <p:sldId id="373" r:id="rId10"/>
    <p:sldId id="374" r:id="rId11"/>
    <p:sldId id="375" r:id="rId12"/>
    <p:sldId id="376" r:id="rId13"/>
    <p:sldId id="377" r:id="rId14"/>
    <p:sldId id="378" r:id="rId15"/>
    <p:sldId id="379" r:id="rId16"/>
    <p:sldId id="380" r:id="rId17"/>
    <p:sldId id="381" r:id="rId18"/>
    <p:sldId id="382" r:id="rId19"/>
    <p:sldId id="383" r:id="rId20"/>
    <p:sldId id="384" r:id="rId21"/>
    <p:sldId id="386" r:id="rId22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66"/>
    <a:srgbClr val="0099FF"/>
    <a:srgbClr val="77A79D"/>
    <a:srgbClr val="FFFF66"/>
    <a:srgbClr val="006600"/>
    <a:srgbClr val="CC0000"/>
    <a:srgbClr val="395D4E"/>
    <a:srgbClr val="5A92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50" d="100"/>
          <a:sy n="50" d="100"/>
        </p:scale>
        <p:origin x="-720" y="-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43" d="100"/>
          <a:sy n="43" d="100"/>
        </p:scale>
        <p:origin x="-133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1.xml"/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kumimoji="0" sz="1200">
                <a:latin typeface="Times New Roman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Times New Roman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>
                <a:latin typeface="Times New Roman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Times New Roman" charset="0"/>
              </a:defRPr>
            </a:lvl1pPr>
          </a:lstStyle>
          <a:p>
            <a:pPr>
              <a:defRPr/>
            </a:pPr>
            <a:fld id="{65B84135-E1F6-46E1-9485-BD6B39660E70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506242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2 Marcador de notas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altLang="en-US" smtClean="0">
              <a:latin typeface="Times New Roman" pitchFamily="18" charset="0"/>
            </a:endParaRPr>
          </a:p>
        </p:txBody>
      </p:sp>
      <p:sp>
        <p:nvSpPr>
          <p:cNvPr id="6148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C848528-3779-44C1-A530-6BE0BF585325}" type="slidenum">
              <a:rPr lang="es-MX"/>
              <a:pPr>
                <a:defRPr/>
              </a:pPr>
              <a:t>2</a:t>
            </a:fld>
            <a:endParaRPr lang="es-MX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7"/>
          <p:cNvSpPr>
            <a:spLocks noChangeArrowheads="1"/>
          </p:cNvSpPr>
          <p:nvPr userDrawn="1"/>
        </p:nvSpPr>
        <p:spPr bwMode="auto">
          <a:xfrm>
            <a:off x="395536" y="332656"/>
            <a:ext cx="8352928" cy="6192837"/>
          </a:xfrm>
          <a:prstGeom prst="rect">
            <a:avLst/>
          </a:prstGeom>
          <a:solidFill>
            <a:schemeClr val="tx2">
              <a:lumMod val="85000"/>
              <a:lumOff val="15000"/>
              <a:alpha val="66000"/>
            </a:schemeClr>
          </a:solidFill>
          <a:ln w="57150" cap="sq">
            <a:solidFill>
              <a:schemeClr val="bg1"/>
            </a:solidFill>
            <a:miter lim="800000"/>
            <a:headEnd type="none" w="sm" len="sm"/>
            <a:tailEnd type="none" w="sm" len="sm"/>
          </a:ln>
          <a:extLst/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es-MX" altLang="en-US" smtClean="0"/>
          </a:p>
        </p:txBody>
      </p:sp>
      <p:sp>
        <p:nvSpPr>
          <p:cNvPr id="3104" name="Rectangle 32"/>
          <p:cNvSpPr>
            <a:spLocks noGrp="1" noChangeArrowheads="1"/>
          </p:cNvSpPr>
          <p:nvPr>
            <p:ph type="ctrTitle" sz="quarter"/>
          </p:nvPr>
        </p:nvSpPr>
        <p:spPr>
          <a:xfrm>
            <a:off x="617786" y="1988418"/>
            <a:ext cx="7907094" cy="762000"/>
          </a:xfrm>
          <a:noFill/>
          <a:effectLst>
            <a:outerShdw dist="17961" dir="2700000" algn="ctr" rotWithShape="0">
              <a:schemeClr val="tx1"/>
            </a:outerShdw>
          </a:effectLst>
        </p:spPr>
        <p:txBody>
          <a:bodyPr anchor="b"/>
          <a:lstStyle>
            <a:lvl1pPr marL="360363" indent="0" algn="r">
              <a:defRPr sz="4800">
                <a:solidFill>
                  <a:schemeClr val="tx1">
                    <a:lumMod val="10000"/>
                    <a:lumOff val="9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s-ES" dirty="0"/>
              <a:t>Haga clic para</a:t>
            </a:r>
          </a:p>
        </p:txBody>
      </p:sp>
      <p:pic>
        <p:nvPicPr>
          <p:cNvPr id="33794" name="Picture 2" descr="C:\Users\Vicente\AppData\Local\Microsoft\Windows\Temporary Internet Files\Content.IE5\KMIRJRAO\MC900433898[1]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90" y="4005064"/>
            <a:ext cx="2564630" cy="25204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4 Grupo"/>
          <p:cNvGrpSpPr/>
          <p:nvPr userDrawn="1"/>
        </p:nvGrpSpPr>
        <p:grpSpPr>
          <a:xfrm>
            <a:off x="4458878" y="572301"/>
            <a:ext cx="3768620" cy="1272523"/>
            <a:chOff x="4458878" y="572301"/>
            <a:chExt cx="3768620" cy="1272523"/>
          </a:xfrm>
        </p:grpSpPr>
        <p:pic>
          <p:nvPicPr>
            <p:cNvPr id="33797" name="Picture 5" descr="C:\Users\Vicente\AppData\Local\Microsoft\Windows\Temporary Internet Files\Content.IE5\KMIRJRAO\MP900442178[1].jp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8871" y="585509"/>
              <a:ext cx="1281401" cy="1259315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798" name="Picture 6" descr="C:\Users\Vicente\AppData\Local\Microsoft\Windows\Temporary Internet Files\Content.IE5\QV0SGMGR\MP900442212[1].jpg"/>
            <p:cNvPicPr>
              <a:picLocks noChangeAspect="1" noChangeArrowheads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712"/>
            <a:stretch/>
          </p:blipFill>
          <p:spPr bwMode="auto">
            <a:xfrm>
              <a:off x="6984088" y="572301"/>
              <a:ext cx="1243410" cy="1221979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799" name="Picture 7" descr="C:\Users\Vicente\AppData\Local\Microsoft\Windows\Temporary Internet Files\Content.IE5\U2F6G33O\MP900442334[1].jpg"/>
            <p:cNvPicPr>
              <a:picLocks noChangeAspect="1" noChangeArrowheads="1"/>
            </p:cNvPicPr>
            <p:nvPr userDrawn="1"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843"/>
            <a:stretch/>
          </p:blipFill>
          <p:spPr bwMode="auto">
            <a:xfrm>
              <a:off x="4458878" y="619840"/>
              <a:ext cx="1325013" cy="117444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7 Marcador de contenido"/>
          <p:cNvSpPr>
            <a:spLocks noGrp="1"/>
          </p:cNvSpPr>
          <p:nvPr>
            <p:ph sz="quarter" idx="10"/>
          </p:nvPr>
        </p:nvSpPr>
        <p:spPr>
          <a:xfrm>
            <a:off x="3779838" y="5732463"/>
            <a:ext cx="4752975" cy="504825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s-ES" dirty="0" smtClean="0"/>
              <a:t>Haga clic para modificar el estilo de texto de</a:t>
            </a:r>
          </a:p>
        </p:txBody>
      </p:sp>
    </p:spTree>
    <p:extLst>
      <p:ext uri="{BB962C8B-B14F-4D97-AF65-F5344CB8AC3E}">
        <p14:creationId xmlns:p14="http://schemas.microsoft.com/office/powerpoint/2010/main" val="1699016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  <p:sndAc>
          <p:stSnd>
            <p:snd r:embed="rId1" name="SPLASH.WAV"/>
          </p:stSnd>
        </p:sndAc>
      </p:transition>
    </mc:Choice>
    <mc:Fallback xmlns="">
      <p:transition spd="slow">
        <p:fade/>
        <p:sndAc>
          <p:stSnd>
            <p:snd r:embed="rId7" name="SPLA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512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08746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762000" y="1676400"/>
            <a:ext cx="2971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886200" y="1676400"/>
            <a:ext cx="2971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31353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60009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34743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0998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702284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724744"/>
          </a:xfrm>
        </p:spPr>
        <p:txBody>
          <a:bodyPr anchor="ctr" anchorCtr="0"/>
          <a:lstStyle>
            <a:lvl1pPr marL="0" indent="0" algn="ctr">
              <a:defRPr sz="3200" b="1"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 smtClean="0"/>
          </a:p>
        </p:txBody>
      </p:sp>
    </p:spTree>
    <p:extLst>
      <p:ext uri="{BB962C8B-B14F-4D97-AF65-F5344CB8AC3E}">
        <p14:creationId xmlns:p14="http://schemas.microsoft.com/office/powerpoint/2010/main" val="8833052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44244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48450" y="914400"/>
            <a:ext cx="1962150" cy="52578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762000" y="914400"/>
            <a:ext cx="5734050" cy="52578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6704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40904509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Rectangle 3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544" y="1556792"/>
            <a:ext cx="8280920" cy="4896544"/>
          </a:xfrm>
          <a:prstGeom prst="rect">
            <a:avLst/>
          </a:prstGeom>
          <a:noFill/>
          <a:ln w="9525">
            <a:solidFill>
              <a:srgbClr val="77A79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 smtClean="0"/>
              <a:t>Haga clic para modificar el estilo de texto del patrón</a:t>
            </a:r>
          </a:p>
          <a:p>
            <a:pPr lvl="1"/>
            <a:r>
              <a:rPr lang="es-ES" altLang="en-US" smtClean="0"/>
              <a:t>Segundo nivel</a:t>
            </a:r>
          </a:p>
        </p:txBody>
      </p:sp>
      <p:sp>
        <p:nvSpPr>
          <p:cNvPr id="1056" name="Rectangle 32"/>
          <p:cNvSpPr>
            <a:spLocks noGrp="1" noChangeArrowheads="1"/>
          </p:cNvSpPr>
          <p:nvPr>
            <p:ph type="title"/>
          </p:nvPr>
        </p:nvSpPr>
        <p:spPr bwMode="auto">
          <a:xfrm>
            <a:off x="0" y="548680"/>
            <a:ext cx="9144000" cy="533400"/>
          </a:xfrm>
          <a:prstGeom prst="rect">
            <a:avLst/>
          </a:prstGeom>
          <a:solidFill>
            <a:schemeClr val="tx2">
              <a:lumMod val="85000"/>
              <a:lumOff val="15000"/>
              <a:alpha val="60000"/>
            </a:schemeClr>
          </a:solidFill>
          <a:ln>
            <a:noFill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 dirty="0" smtClean="0"/>
              <a:t>Haga clic para modificar el</a:t>
            </a:r>
          </a:p>
        </p:txBody>
      </p:sp>
      <p:pic>
        <p:nvPicPr>
          <p:cNvPr id="1031" name="Picture 7" descr="C:\Users\Vicente\AppData\Local\Microsoft\Windows\Temporary Internet Files\Content.IE5\KMIRJRAO\MC900433898[1].png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755" y="4653136"/>
            <a:ext cx="1863080" cy="1863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7" r:id="rId12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marL="4763" indent="-4763" algn="r" rtl="0" eaLnBrk="0" fontAlgn="base" hangingPunct="0">
        <a:spcBef>
          <a:spcPct val="0"/>
        </a:spcBef>
        <a:spcAft>
          <a:spcPct val="0"/>
        </a:spcAft>
        <a:tabLst/>
        <a:defRPr kumimoji="1" sz="3600" b="1">
          <a:solidFill>
            <a:schemeClr val="tx1">
              <a:lumMod val="10000"/>
              <a:lumOff val="9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 panose="020F050202020403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800" b="1">
          <a:solidFill>
            <a:srgbClr val="395D4E"/>
          </a:solidFill>
          <a:latin typeface="Arial Unicode MS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800" b="1">
          <a:solidFill>
            <a:srgbClr val="395D4E"/>
          </a:solidFill>
          <a:latin typeface="Arial Unicode MS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800" b="1">
          <a:solidFill>
            <a:srgbClr val="395D4E"/>
          </a:solidFill>
          <a:latin typeface="Arial Unicode MS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800" b="1">
          <a:solidFill>
            <a:srgbClr val="395D4E"/>
          </a:solidFill>
          <a:latin typeface="Arial Unicode MS" pitchFamily="34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3800" b="1">
          <a:solidFill>
            <a:srgbClr val="395D4E"/>
          </a:solidFill>
          <a:latin typeface="Arial Unicode MS" pitchFamily="34" charset="-128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3800" b="1">
          <a:solidFill>
            <a:srgbClr val="395D4E"/>
          </a:solidFill>
          <a:latin typeface="Arial Unicode MS" pitchFamily="34" charset="-128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3800" b="1">
          <a:solidFill>
            <a:srgbClr val="395D4E"/>
          </a:solidFill>
          <a:latin typeface="Arial Unicode MS" pitchFamily="34" charset="-128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3800" b="1">
          <a:solidFill>
            <a:srgbClr val="395D4E"/>
          </a:solidFill>
          <a:latin typeface="Arial Unicode MS" pitchFamily="34" charset="-128"/>
        </a:defRPr>
      </a:lvl9pPr>
    </p:titleStyle>
    <p:bodyStyle>
      <a:lvl1pPr marL="363538" indent="-363538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SzPct val="60000"/>
        <a:buFont typeface="Wingdings" pitchFamily="2" charset="2"/>
        <a:buBlip>
          <a:blip r:embed="rId16"/>
        </a:buBlip>
        <a:defRPr kumimoji="1" sz="3200" b="1">
          <a:solidFill>
            <a:schemeClr val="tx1"/>
          </a:solidFill>
          <a:effectLst/>
          <a:latin typeface="Calibri" panose="020F0502020204030204" pitchFamily="34" charset="0"/>
          <a:ea typeface="+mn-ea"/>
          <a:cs typeface="+mn-cs"/>
        </a:defRPr>
      </a:lvl1pPr>
      <a:lvl2pPr marL="696913" indent="-153988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SzPct val="60000"/>
        <a:buChar char="–"/>
        <a:defRPr kumimoji="1" sz="3200" b="1">
          <a:solidFill>
            <a:schemeClr val="tx1"/>
          </a:solidFill>
          <a:effectLst/>
          <a:latin typeface="Calibri" panose="020F0502020204030204" pitchFamily="34" charset="0"/>
        </a:defRPr>
      </a:lvl2pPr>
      <a:lvl3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SzPct val="60000"/>
        <a:buChar char="•"/>
        <a:defRPr kumimoji="1" sz="2400" b="1">
          <a:solidFill>
            <a:schemeClr val="tx1"/>
          </a:solidFill>
          <a:latin typeface="Arial" charset="0"/>
        </a:defRPr>
      </a:lvl3pPr>
      <a:lvl4pPr marL="1790700" indent="-22860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SzPct val="60000"/>
        <a:buChar char="–"/>
        <a:defRPr kumimoji="1" sz="2000" b="1">
          <a:solidFill>
            <a:schemeClr val="tx1"/>
          </a:solidFill>
          <a:latin typeface="Arial" charset="0"/>
        </a:defRPr>
      </a:lvl4pPr>
      <a:lvl5pPr marL="2209800" indent="-22860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SzPct val="60000"/>
        <a:buChar char="•"/>
        <a:defRPr kumimoji="1" sz="2000" b="1">
          <a:solidFill>
            <a:schemeClr val="tx1"/>
          </a:solidFill>
          <a:latin typeface="Arial" charset="0"/>
        </a:defRPr>
      </a:lvl5pPr>
      <a:lvl6pPr marL="2667000" indent="-22860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SzPct val="60000"/>
        <a:buChar char="•"/>
        <a:defRPr kumimoji="1" sz="2000" b="1">
          <a:solidFill>
            <a:schemeClr val="tx1"/>
          </a:solidFill>
          <a:latin typeface="Arial" charset="0"/>
        </a:defRPr>
      </a:lvl6pPr>
      <a:lvl7pPr marL="3124200" indent="-22860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SzPct val="60000"/>
        <a:buChar char="•"/>
        <a:defRPr kumimoji="1" sz="2000" b="1">
          <a:solidFill>
            <a:schemeClr val="tx1"/>
          </a:solidFill>
          <a:latin typeface="Arial" charset="0"/>
        </a:defRPr>
      </a:lvl7pPr>
      <a:lvl8pPr marL="3581400" indent="-22860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SzPct val="60000"/>
        <a:buChar char="•"/>
        <a:defRPr kumimoji="1" sz="2000" b="1">
          <a:solidFill>
            <a:schemeClr val="tx1"/>
          </a:solidFill>
          <a:latin typeface="Arial" charset="0"/>
        </a:defRPr>
      </a:lvl8pPr>
      <a:lvl9pPr marL="4038600" indent="-22860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SzPct val="60000"/>
        <a:buChar char="•"/>
        <a:defRPr kumimoji="1" sz="2000" b="1">
          <a:solidFill>
            <a:schemeClr val="tx1"/>
          </a:solidFill>
          <a:latin typeface="Arial" charset="0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4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s-MX" altLang="en-US" dirty="0" smtClean="0"/>
              <a:t>Operacionalización de Variables</a:t>
            </a:r>
            <a:endParaRPr lang="es-ES" altLang="en-US" dirty="0" smtClean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  <p:sndAc>
          <p:stSnd>
            <p:snd r:embed="rId3" name="SPLASH.WAV"/>
          </p:stSnd>
        </p:sndAc>
      </p:transition>
    </mc:Choice>
    <mc:Fallback xmlns="">
      <p:transition spd="slow">
        <p:fade/>
        <p:sndAc>
          <p:stSnd>
            <p:snd r:embed="rId4" name="SPLA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altLang="en-US" smtClean="0"/>
              <a:t>Objetivo</a:t>
            </a:r>
            <a:endParaRPr lang="en-US" altLang="en-US" smtClean="0"/>
          </a:p>
        </p:txBody>
      </p:sp>
      <p:sp>
        <p:nvSpPr>
          <p:cNvPr id="4099" name="4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altLang="en-US" dirty="0" smtClean="0"/>
              <a:t>Operacionalizar una </a:t>
            </a:r>
            <a:r>
              <a:rPr lang="es-MX" altLang="en-US" dirty="0" smtClean="0"/>
              <a:t>Hipótesis a </a:t>
            </a:r>
            <a:r>
              <a:rPr lang="es-MX" altLang="en-US" dirty="0" smtClean="0"/>
              <a:t>través del método científico con objeto de evaluación integral.</a:t>
            </a:r>
            <a:endParaRPr lang="en-US" altLang="en-US" dirty="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 altLang="en-US" sz="2800" smtClean="0"/>
              <a:t>I Dimensionamiento: Análisis VDI</a:t>
            </a:r>
            <a:endParaRPr lang="es-ES" altLang="en-US" sz="2800" smtClean="0"/>
          </a:p>
        </p:txBody>
      </p:sp>
      <p:pic>
        <p:nvPicPr>
          <p:cNvPr id="16388" name="Picture 2" descr="C:\Users\Vicente\AppData\Local\Microsoft\Windows\Temporary Internet Files\Content.IE5\YVP1LWFP\MP900284993[1]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2" r="6222"/>
          <a:stretch>
            <a:fillRect/>
          </a:stretch>
        </p:blipFill>
        <p:spPr/>
      </p:pic>
    </p:spTree>
    <p:custDataLst>
      <p:tags r:id="rId1"/>
    </p:custData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altLang="en-US" smtClean="0"/>
              <a:t>Ejercicio  1</a:t>
            </a:r>
            <a:endParaRPr lang="es-MX" altLang="en-US" smtClean="0"/>
          </a:p>
        </p:txBody>
      </p:sp>
      <p:sp>
        <p:nvSpPr>
          <p:cNvPr id="17411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539750" y="1916113"/>
            <a:ext cx="7345363" cy="456088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s-ES" altLang="en-US" sz="2400" smtClean="0"/>
              <a:t>The 100 Best Companies to Work For.</a:t>
            </a:r>
          </a:p>
          <a:p>
            <a:pPr>
              <a:lnSpc>
                <a:spcPct val="80000"/>
              </a:lnSpc>
            </a:pPr>
            <a:endParaRPr lang="es-ES" altLang="en-US" sz="2400" smtClean="0"/>
          </a:p>
          <a:p>
            <a:pPr>
              <a:lnSpc>
                <a:spcPct val="80000"/>
              </a:lnSpc>
            </a:pPr>
            <a:r>
              <a:rPr lang="es-ES" altLang="en-US" sz="2400" smtClean="0"/>
              <a:t>Un estudio titulado, “The 100 Best Companies to Work For” se ha publicado. Los autores diseñaron un instrumento con base en cinco dimensiones y le dieron un puntaje a cada compañía evaluada con base en esas dimensiones. ¿Qué dimensiones utilizaría usted mismo y por qué, si tuviera que diseñar un instrumento de evaluación?</a:t>
            </a:r>
          </a:p>
          <a:p>
            <a:pPr>
              <a:lnSpc>
                <a:spcPct val="80000"/>
              </a:lnSpc>
            </a:pPr>
            <a:endParaRPr lang="es-ES" altLang="en-US" sz="2400" smtClean="0"/>
          </a:p>
          <a:p>
            <a:pPr>
              <a:lnSpc>
                <a:spcPct val="80000"/>
              </a:lnSpc>
            </a:pPr>
            <a:r>
              <a:rPr lang="es-ES" altLang="en-US" sz="2400" smtClean="0"/>
              <a:t>Cooper, D. &amp; Schindler, P. (2005). Business Research Methods. NY: McGraw Hill.</a:t>
            </a:r>
            <a:endParaRPr lang="es-ES_tradnl" altLang="en-US" sz="2400" smtClean="0"/>
          </a:p>
        </p:txBody>
      </p:sp>
    </p:spTree>
    <p:custDataLst>
      <p:tags r:id="rId1"/>
    </p:custData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altLang="en-US" smtClean="0"/>
              <a:t>Instrumentación de la medición</a:t>
            </a:r>
            <a:endParaRPr lang="es-MX" altLang="en-US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altLang="en-US" smtClean="0"/>
              <a:t>ID precisa variable(s).</a:t>
            </a:r>
          </a:p>
        </p:txBody>
      </p:sp>
    </p:spTree>
    <p:custDataLst>
      <p:tags r:id="rId1"/>
    </p:custData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altLang="en-US" smtClean="0"/>
              <a:t>Instrumentación de la medición</a:t>
            </a:r>
            <a:endParaRPr lang="es-MX" altLang="en-US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s-ES_tradnl" altLang="en-US" smtClean="0"/>
              <a:t>Creación de un marco referencial: teórico, normativo, contextual. </a:t>
            </a:r>
          </a:p>
        </p:txBody>
      </p:sp>
    </p:spTree>
    <p:custDataLst>
      <p:tags r:id="rId1"/>
    </p:custData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altLang="en-US" smtClean="0"/>
              <a:t>Instrumentación de la medición</a:t>
            </a:r>
            <a:endParaRPr lang="es-MX" altLang="en-US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altLang="en-US" smtClean="0"/>
              <a:t>Establecimiento de dimensiones.</a:t>
            </a:r>
          </a:p>
          <a:p>
            <a:r>
              <a:rPr lang="es-ES_tradnl" altLang="en-US" smtClean="0"/>
              <a:t>Cuatro a seis.</a:t>
            </a:r>
          </a:p>
          <a:p>
            <a:endParaRPr lang="es-ES_tradnl" altLang="en-US" smtClean="0"/>
          </a:p>
          <a:p>
            <a:r>
              <a:rPr lang="es-ES_tradnl" altLang="en-US" smtClean="0"/>
              <a:t>Definición conceptual del elemento. </a:t>
            </a:r>
          </a:p>
          <a:p>
            <a:r>
              <a:rPr lang="es-ES_tradnl" altLang="en-US" smtClean="0"/>
              <a:t>Referenciación necesaria.</a:t>
            </a:r>
          </a:p>
        </p:txBody>
      </p:sp>
    </p:spTree>
    <p:custDataLst>
      <p:tags r:id="rId1"/>
    </p:custData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altLang="en-US" smtClean="0"/>
              <a:t>Instrumentación de la medición</a:t>
            </a:r>
            <a:endParaRPr lang="es-MX" altLang="en-US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altLang="en-US" smtClean="0"/>
              <a:t>Creación de los ítems con base en las dimensiones.</a:t>
            </a:r>
          </a:p>
          <a:p>
            <a:endParaRPr lang="es-ES_tradnl" altLang="en-US" smtClean="0"/>
          </a:p>
          <a:p>
            <a:r>
              <a:rPr lang="es-ES_tradnl" altLang="en-US" smtClean="0"/>
              <a:t>Definición operacional. </a:t>
            </a:r>
          </a:p>
          <a:p>
            <a:r>
              <a:rPr lang="es-ES_tradnl" altLang="en-US" smtClean="0"/>
              <a:t>Cuatro a seis.</a:t>
            </a:r>
          </a:p>
        </p:txBody>
      </p:sp>
    </p:spTree>
    <p:custDataLst>
      <p:tags r:id="rId1"/>
    </p:custData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9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altLang="en-US" smtClean="0"/>
              <a:t>Ejemplo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96752"/>
            <a:ext cx="5449887" cy="538321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altLang="en-US" smtClean="0"/>
              <a:t>Ejercicio  1</a:t>
            </a:r>
            <a:endParaRPr lang="es-MX" altLang="en-US" smtClean="0"/>
          </a:p>
        </p:txBody>
      </p:sp>
      <p:sp>
        <p:nvSpPr>
          <p:cNvPr id="23555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539750" y="1916113"/>
            <a:ext cx="7345363" cy="456088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s-ES" altLang="en-US" sz="2400" smtClean="0"/>
              <a:t>The 100 Best Companies to Work For.</a:t>
            </a:r>
          </a:p>
          <a:p>
            <a:pPr>
              <a:lnSpc>
                <a:spcPct val="80000"/>
              </a:lnSpc>
            </a:pPr>
            <a:endParaRPr lang="es-ES" altLang="en-US" sz="2400" smtClean="0"/>
          </a:p>
          <a:p>
            <a:pPr>
              <a:lnSpc>
                <a:spcPct val="80000"/>
              </a:lnSpc>
            </a:pPr>
            <a:r>
              <a:rPr lang="es-ES" altLang="en-US" sz="2400" smtClean="0"/>
              <a:t>Un estudio titulado, “The 100 Best Companies to Work For” se ha publicado. Los autores diseñaron un instrumento con base en cinco dimensiones y le dieron un puntaje a cada compañía evaluada con base en esas dimensiones. ¿Qué dimensiones utilizaría usted mismo y por qué, si tuviera que diseñar un instrumento de evaluación?</a:t>
            </a:r>
          </a:p>
          <a:p>
            <a:pPr>
              <a:lnSpc>
                <a:spcPct val="80000"/>
              </a:lnSpc>
            </a:pPr>
            <a:endParaRPr lang="es-ES" altLang="en-US" sz="2400" smtClean="0"/>
          </a:p>
          <a:p>
            <a:pPr>
              <a:lnSpc>
                <a:spcPct val="80000"/>
              </a:lnSpc>
            </a:pPr>
            <a:r>
              <a:rPr lang="es-ES" altLang="en-US" sz="2400" smtClean="0"/>
              <a:t>Cooper, D. &amp; Schindler, P. (2005). Business Research Methods. NY: McGraw Hill.</a:t>
            </a:r>
            <a:endParaRPr lang="es-ES_tradnl" altLang="en-US" sz="2400" smtClean="0"/>
          </a:p>
        </p:txBody>
      </p:sp>
    </p:spTree>
    <p:custDataLst>
      <p:tags r:id="rId1"/>
    </p:custData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altLang="en-US" smtClean="0"/>
              <a:t>Ejercicio  1</a:t>
            </a:r>
            <a:endParaRPr lang="es-MX" altLang="en-US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altLang="en-US" smtClean="0"/>
              <a:t>ID variable: ¿Felicidad Laboral?</a:t>
            </a:r>
          </a:p>
          <a:p>
            <a:r>
              <a:rPr lang="es-ES_tradnl" altLang="en-US" smtClean="0"/>
              <a:t>Marco...</a:t>
            </a:r>
          </a:p>
          <a:p>
            <a:r>
              <a:rPr lang="es-ES_tradnl" altLang="en-US" smtClean="0"/>
              <a:t>Dimensiones...</a:t>
            </a:r>
          </a:p>
          <a:p>
            <a:r>
              <a:rPr lang="es-ES_tradnl" altLang="en-US" smtClean="0"/>
              <a:t>Ítems...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/>
          <a:srcRect l="12446" t="28515" r="48462" b="55664"/>
          <a:stretch/>
        </p:blipFill>
        <p:spPr bwMode="auto">
          <a:xfrm>
            <a:off x="3708400" y="5157788"/>
            <a:ext cx="5075238" cy="11541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altLang="en-US" smtClean="0"/>
              <a:t>Ejercicio  1</a:t>
            </a:r>
            <a:endParaRPr lang="es-ES" altLang="en-US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2060575"/>
            <a:ext cx="5713412" cy="42656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altLang="en-US" smtClean="0"/>
              <a:t>Ejercicio  1</a:t>
            </a:r>
            <a:endParaRPr lang="es-ES" altLang="en-US" smtClean="0"/>
          </a:p>
        </p:txBody>
      </p:sp>
      <p:sp>
        <p:nvSpPr>
          <p:cNvPr id="2662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s-MX" altLang="en-US" smtClean="0"/>
              <a:t>Identidad: </a:t>
            </a:r>
          </a:p>
          <a:p>
            <a:r>
              <a:rPr lang="es-MX" altLang="en-US" smtClean="0"/>
              <a:t>Percepción que tienen los trabajadores de la organización, su Misión y Visión, abarcando la interrelación de empleados pertenecientes a áreas distintas.</a:t>
            </a:r>
            <a:endParaRPr lang="es-ES" altLang="en-US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altLang="en-US" smtClean="0"/>
              <a:t>Ejercicio  1</a:t>
            </a:r>
            <a:endParaRPr lang="es-MX" altLang="en-US" smtClean="0"/>
          </a:p>
        </p:txBody>
      </p:sp>
      <p:sp>
        <p:nvSpPr>
          <p:cNvPr id="27651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s-MX" altLang="en-US" smtClean="0"/>
              <a:t>Remuneraciones: </a:t>
            </a:r>
          </a:p>
          <a:p>
            <a:r>
              <a:rPr lang="es-MX" altLang="en-US" smtClean="0"/>
              <a:t>Competitividad de la empresa contra organizaciones similares en las responsabilidades definidas para el puesto de que se trate. Este concepto abarca el sueldo y las prestaciones contempladas en el contrato.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altLang="en-US" smtClean="0"/>
              <a:t>Ejercicio  1</a:t>
            </a:r>
            <a:endParaRPr lang="es-ES" altLang="en-US" sz="300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s-MX" altLang="en-US" smtClean="0"/>
              <a:t>Perspectivas de desarrollo:</a:t>
            </a:r>
          </a:p>
          <a:p>
            <a:r>
              <a:rPr lang="es-MX" altLang="en-US" smtClean="0"/>
              <a:t>Oportunidad real de que los empleados puedan “hacer carrera” dentro de la empresa en función a un estándar de rendimiento para cumplir a corto, mediano y largo plazos dentro de la organización.</a:t>
            </a:r>
            <a:r>
              <a:rPr lang="es-ES" altLang="en-US" smtClean="0"/>
              <a:t>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altLang="en-US" smtClean="0"/>
              <a:t>Ejercicio  1</a:t>
            </a:r>
            <a:endParaRPr lang="es-ES" altLang="en-US" smtClean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  <a:defRPr/>
            </a:pPr>
            <a:r>
              <a:rPr lang="es-MX" dirty="0" smtClean="0"/>
              <a:t>Clima Organizacional: </a:t>
            </a:r>
          </a:p>
          <a:p>
            <a:pPr>
              <a:defRPr/>
            </a:pPr>
            <a:r>
              <a:rPr lang="es-MX" dirty="0" smtClean="0"/>
              <a:t>Se refiere a los factores que crean una percepción común sobre una situación de los individuos de una organización (ambiente de trabajo, condiciones laborales, comunicación, etc.). </a:t>
            </a:r>
            <a:endParaRPr lang="es-ES" dirty="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altLang="en-US" smtClean="0"/>
              <a:t>Ejercicio  1</a:t>
            </a:r>
            <a:endParaRPr lang="es-ES" altLang="en-US" smtClean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539750" y="1628775"/>
          <a:ext cx="8135938" cy="45007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3822"/>
                <a:gridCol w="1944032"/>
                <a:gridCol w="2664044"/>
                <a:gridCol w="2304040"/>
              </a:tblGrid>
              <a:tr h="370759"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/>
                        <a:t>Variable</a:t>
                      </a:r>
                      <a:endParaRPr lang="es-MX" sz="1600" dirty="0"/>
                    </a:p>
                  </a:txBody>
                  <a:tcPr marL="91431" marR="91431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/>
                        <a:t>Dimensiones</a:t>
                      </a:r>
                      <a:endParaRPr lang="es-MX" sz="1600" dirty="0"/>
                    </a:p>
                  </a:txBody>
                  <a:tcPr marL="91431" marR="91431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/>
                        <a:t>Definición Nominal</a:t>
                      </a:r>
                      <a:endParaRPr lang="es-MX" sz="1600" dirty="0"/>
                    </a:p>
                  </a:txBody>
                  <a:tcPr marL="91431" marR="91431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/>
                        <a:t>Indicadores (</a:t>
                      </a:r>
                      <a:r>
                        <a:rPr lang="es-MX" sz="1600" dirty="0" err="1" smtClean="0"/>
                        <a:t>Def</a:t>
                      </a:r>
                      <a:r>
                        <a:rPr lang="es-MX" sz="1600" baseline="0" dirty="0" smtClean="0"/>
                        <a:t> </a:t>
                      </a:r>
                      <a:r>
                        <a:rPr lang="es-MX" sz="1600" baseline="0" dirty="0" err="1" smtClean="0"/>
                        <a:t>Op</a:t>
                      </a:r>
                      <a:r>
                        <a:rPr lang="es-MX" sz="1600" baseline="0" dirty="0" smtClean="0"/>
                        <a:t>)</a:t>
                      </a:r>
                      <a:endParaRPr lang="es-MX" sz="1600" dirty="0"/>
                    </a:p>
                  </a:txBody>
                  <a:tcPr marL="91431" marR="91431" marT="45710" marB="45710" anchor="ctr"/>
                </a:tc>
              </a:tr>
              <a:tr h="929585">
                <a:tc rowSpan="4">
                  <a:txBody>
                    <a:bodyPr/>
                    <a:lstStyle/>
                    <a:p>
                      <a:r>
                        <a:rPr lang="es-MX" sz="1800" dirty="0" smtClean="0"/>
                        <a:t>Felicidad Laboral</a:t>
                      </a:r>
                      <a:endParaRPr lang="es-MX" sz="1800" dirty="0"/>
                    </a:p>
                  </a:txBody>
                  <a:tcPr marL="91431" marR="91431" marT="45710" marB="45710" anchor="ctr"/>
                </a:tc>
                <a:tc>
                  <a:txBody>
                    <a:bodyPr/>
                    <a:lstStyle/>
                    <a:p>
                      <a:r>
                        <a:rPr lang="es-MX" sz="1800" dirty="0" smtClean="0"/>
                        <a:t>Identidad</a:t>
                      </a:r>
                      <a:endParaRPr lang="es-MX" sz="1800" dirty="0"/>
                    </a:p>
                  </a:txBody>
                  <a:tcPr marL="91431" marR="91431" marT="45710" marB="4571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 smtClean="0"/>
                        <a:t>Percepción que tienen los trabajadores de la organización, su Misión y Visión, abarcando la interrelación de empleados pertenecientes a áreas distintas.</a:t>
                      </a:r>
                      <a:endParaRPr lang="es-ES" sz="1100" dirty="0" smtClean="0"/>
                    </a:p>
                  </a:txBody>
                  <a:tcPr marL="91431" marR="91431" marT="45710" marB="45710"/>
                </a:tc>
                <a:tc>
                  <a:txBody>
                    <a:bodyPr/>
                    <a:lstStyle/>
                    <a:p>
                      <a:r>
                        <a:rPr lang="es-MX" sz="1500" dirty="0" smtClean="0"/>
                        <a:t>Grado ID Misión</a:t>
                      </a:r>
                    </a:p>
                    <a:p>
                      <a:r>
                        <a:rPr lang="es-MX" sz="1500" dirty="0" smtClean="0"/>
                        <a:t>Nivel de compromiso</a:t>
                      </a:r>
                    </a:p>
                    <a:p>
                      <a:r>
                        <a:rPr lang="es-MX" sz="1500" dirty="0" smtClean="0"/>
                        <a:t>Nivel de ESR</a:t>
                      </a:r>
                      <a:endParaRPr lang="es-MX" sz="1500" dirty="0"/>
                    </a:p>
                  </a:txBody>
                  <a:tcPr marL="91431" marR="91431" marT="45710" marB="45710"/>
                </a:tc>
              </a:tr>
              <a:tr h="1097218">
                <a:tc v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800" dirty="0" smtClean="0"/>
                        <a:t>Remuneraciones</a:t>
                      </a:r>
                      <a:endParaRPr lang="es-MX" sz="1800" dirty="0"/>
                    </a:p>
                  </a:txBody>
                  <a:tcPr marL="91431" marR="91431" marT="45710" marB="4571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 smtClean="0"/>
                        <a:t>Competitividad de la empresa contra organizaciones similares en las responsabilidades definidas para el puesto de que se trate. Este concepto abarca el sueldo y las prestaciones contempladas en el contrato. </a:t>
                      </a:r>
                    </a:p>
                  </a:txBody>
                  <a:tcPr marL="91431" marR="91431" marT="45710" marB="45710"/>
                </a:tc>
                <a:tc>
                  <a:txBody>
                    <a:bodyPr/>
                    <a:lstStyle/>
                    <a:p>
                      <a:r>
                        <a:rPr lang="es-MX" sz="1500" dirty="0" smtClean="0"/>
                        <a:t>Nivel de sueldos</a:t>
                      </a:r>
                    </a:p>
                    <a:p>
                      <a:r>
                        <a:rPr lang="es-MX" sz="1500" dirty="0" smtClean="0"/>
                        <a:t>Prestaciones</a:t>
                      </a:r>
                    </a:p>
                    <a:p>
                      <a:r>
                        <a:rPr lang="es-MX" sz="1500" dirty="0" smtClean="0"/>
                        <a:t>Otros bonos</a:t>
                      </a:r>
                    </a:p>
                  </a:txBody>
                  <a:tcPr marL="91431" marR="91431" marT="45710" marB="45710"/>
                </a:tc>
              </a:tr>
              <a:tr h="1097218">
                <a:tc v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800" dirty="0" smtClean="0"/>
                        <a:t>Perspectivas de desarrollo</a:t>
                      </a:r>
                      <a:endParaRPr lang="es-MX" sz="1800" dirty="0"/>
                    </a:p>
                  </a:txBody>
                  <a:tcPr marL="91431" marR="91431" marT="45710" marB="4571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 smtClean="0"/>
                        <a:t>Oportunidad real de que los empleados puedan “hacer carrera” dentro de la empresa en función a un estándar de rendimiento para cumplir a corto, mediano y largo plazos dentro de la organización.</a:t>
                      </a:r>
                      <a:r>
                        <a:rPr lang="es-ES" sz="1100" dirty="0" smtClean="0"/>
                        <a:t> </a:t>
                      </a:r>
                    </a:p>
                  </a:txBody>
                  <a:tcPr marL="91431" marR="91431" marT="45710" marB="4571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500" dirty="0" smtClean="0"/>
                        <a:t>Grado</a:t>
                      </a:r>
                      <a:r>
                        <a:rPr lang="es-MX" sz="1500" baseline="0" dirty="0" smtClean="0"/>
                        <a:t> de desarrollo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500" baseline="0" dirty="0" smtClean="0"/>
                        <a:t>Capacitación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500" baseline="0" dirty="0" smtClean="0"/>
                        <a:t>Evaluación del desempeño</a:t>
                      </a:r>
                    </a:p>
                  </a:txBody>
                  <a:tcPr marL="91431" marR="91431" marT="45710" marB="45710"/>
                </a:tc>
              </a:tr>
              <a:tr h="1005782">
                <a:tc v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800" dirty="0" smtClean="0"/>
                        <a:t>Clima Organizacional</a:t>
                      </a:r>
                      <a:endParaRPr lang="es-MX" sz="1800" dirty="0"/>
                    </a:p>
                  </a:txBody>
                  <a:tcPr marL="91431" marR="91431" marT="45710" marB="4571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dirty="0" smtClean="0"/>
                        <a:t>Se refiere a los factores que crean una percepción común sobre una situación de los individuos de una organización (ambiente de trabajo, condiciones laborales, comunicación, etc.). </a:t>
                      </a:r>
                      <a:endParaRPr lang="es-ES" sz="1100" dirty="0" smtClean="0"/>
                    </a:p>
                  </a:txBody>
                  <a:tcPr marL="91431" marR="91431" marT="45710" marB="45710"/>
                </a:tc>
                <a:tc>
                  <a:txBody>
                    <a:bodyPr/>
                    <a:lstStyle/>
                    <a:p>
                      <a:r>
                        <a:rPr lang="es-MX" sz="1500" dirty="0" smtClean="0"/>
                        <a:t>Calificación CO</a:t>
                      </a:r>
                    </a:p>
                    <a:p>
                      <a:r>
                        <a:rPr lang="es-MX" sz="1500" dirty="0" smtClean="0"/>
                        <a:t>Condiciones</a:t>
                      </a:r>
                      <a:r>
                        <a:rPr lang="es-MX" sz="1500" baseline="0" dirty="0" smtClean="0"/>
                        <a:t> organizacionales</a:t>
                      </a:r>
                    </a:p>
                    <a:p>
                      <a:r>
                        <a:rPr lang="es-MX" sz="1500" baseline="0" dirty="0" smtClean="0"/>
                        <a:t>Equidad</a:t>
                      </a:r>
                      <a:endParaRPr lang="es-MX" sz="1500" dirty="0"/>
                    </a:p>
                  </a:txBody>
                  <a:tcPr marL="91431" marR="91431" marT="45710" marB="45710"/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altLang="en-US" smtClean="0"/>
              <a:t>Ejercicio  1</a:t>
            </a:r>
            <a:endParaRPr lang="es-ES" altLang="en-US" smtClean="0"/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</p:nvPr>
        </p:nvGraphicFramePr>
        <p:xfrm>
          <a:off x="611188" y="1844675"/>
          <a:ext cx="8064500" cy="4328160"/>
        </p:xfrm>
        <a:graphic>
          <a:graphicData uri="http://schemas.openxmlformats.org/drawingml/2006/table">
            <a:tbl>
              <a:tblPr>
                <a:tableStyleId>{8FD4443E-F989-4FC4-A0C8-D5A2AF1F390B}</a:tableStyleId>
              </a:tblPr>
              <a:tblGrid>
                <a:gridCol w="1106449"/>
                <a:gridCol w="1767738"/>
                <a:gridCol w="2022117"/>
                <a:gridCol w="3168196"/>
              </a:tblGrid>
              <a:tr h="4876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b="1" dirty="0">
                          <a:solidFill>
                            <a:schemeClr val="tx1"/>
                          </a:solidFill>
                          <a:effectLst/>
                        </a:rPr>
                        <a:t>Variable </a:t>
                      </a:r>
                      <a:endParaRPr lang="es-MX" sz="3200" b="1" dirty="0">
                        <a:solidFill>
                          <a:schemeClr val="tx1"/>
                        </a:solidFill>
                        <a:effectLst/>
                        <a:latin typeface="Arial,Bold"/>
                        <a:ea typeface="Calibri"/>
                        <a:cs typeface="Arial,Bold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b="1" dirty="0">
                          <a:solidFill>
                            <a:schemeClr val="tx1"/>
                          </a:solidFill>
                          <a:effectLst/>
                        </a:rPr>
                        <a:t>Definición Nominal</a:t>
                      </a:r>
                      <a:endParaRPr lang="es-MX" sz="3200" b="1" dirty="0">
                        <a:solidFill>
                          <a:schemeClr val="tx1"/>
                        </a:solidFill>
                        <a:effectLst/>
                        <a:latin typeface="Arial,Bold"/>
                        <a:ea typeface="Calibri"/>
                        <a:cs typeface="Arial,Bold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b="1" dirty="0">
                          <a:solidFill>
                            <a:schemeClr val="tx1"/>
                          </a:solidFill>
                          <a:effectLst/>
                        </a:rPr>
                        <a:t>Dimensiones</a:t>
                      </a:r>
                      <a:endParaRPr lang="es-MX" sz="3200" b="1" dirty="0">
                        <a:solidFill>
                          <a:schemeClr val="tx1"/>
                        </a:solidFill>
                        <a:effectLst/>
                        <a:latin typeface="Arial,Bold"/>
                        <a:ea typeface="Calibri"/>
                        <a:cs typeface="Arial,Bold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600" b="1" dirty="0">
                          <a:solidFill>
                            <a:schemeClr val="tx1"/>
                          </a:solidFill>
                          <a:effectLst/>
                        </a:rPr>
                        <a:t>Indicadores </a:t>
                      </a:r>
                      <a:endParaRPr lang="es-MX" sz="3200" b="1" dirty="0">
                        <a:solidFill>
                          <a:schemeClr val="tx1"/>
                        </a:solidFill>
                        <a:effectLst/>
                        <a:latin typeface="Arial,Bold"/>
                        <a:ea typeface="Calibri"/>
                        <a:cs typeface="Arial,Bold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</a:tr>
              <a:tr h="1066643"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400" dirty="0">
                          <a:solidFill>
                            <a:schemeClr val="tx1"/>
                          </a:solidFill>
                          <a:effectLst/>
                        </a:rPr>
                        <a:t>Integración escolar </a:t>
                      </a:r>
                      <a:endParaRPr lang="es-MX" sz="2800" dirty="0">
                        <a:solidFill>
                          <a:schemeClr val="tx1"/>
                        </a:solidFill>
                        <a:effectLst/>
                        <a:latin typeface="Arial,Bold"/>
                        <a:ea typeface="Calibri"/>
                        <a:cs typeface="Arial,Bold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400" dirty="0">
                          <a:solidFill>
                            <a:schemeClr val="tx1"/>
                          </a:solidFill>
                          <a:effectLst/>
                        </a:rPr>
                        <a:t>Grado de aceptación de la comunidad escolar regular para aprender y convivir con niños especiales </a:t>
                      </a:r>
                      <a:endParaRPr lang="es-MX" sz="2800" dirty="0">
                        <a:solidFill>
                          <a:schemeClr val="tx1"/>
                        </a:solidFill>
                        <a:effectLst/>
                        <a:latin typeface="Arial,Bold"/>
                        <a:ea typeface="Calibri"/>
                        <a:cs typeface="Arial,Bold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400" dirty="0">
                          <a:solidFill>
                            <a:schemeClr val="tx1"/>
                          </a:solidFill>
                          <a:effectLst/>
                        </a:rPr>
                        <a:t>Interés y voluntad por aceptar niños especiales en su Institución </a:t>
                      </a:r>
                      <a:endParaRPr lang="es-MX" sz="2800" dirty="0">
                        <a:solidFill>
                          <a:schemeClr val="tx1"/>
                        </a:solidFill>
                        <a:effectLst/>
                        <a:latin typeface="Arial,Bold"/>
                        <a:ea typeface="Calibri"/>
                        <a:cs typeface="Arial,Bold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400" dirty="0">
                          <a:solidFill>
                            <a:schemeClr val="tx1"/>
                          </a:solidFill>
                          <a:effectLst/>
                        </a:rPr>
                        <a:t>1. ¿Desde hace cuanto tiempo se realiza integración escolar en este Centro? 2. ¿De quién fue la iniciativa? 3. ¿Cuáles fueron las estrategias para llevar adelante este proceso? </a:t>
                      </a:r>
                      <a:endParaRPr lang="es-MX" sz="2800" dirty="0">
                        <a:solidFill>
                          <a:schemeClr val="tx1"/>
                        </a:solidFill>
                        <a:effectLst/>
                        <a:latin typeface="Arial,Bold"/>
                        <a:ea typeface="Calibri"/>
                        <a:cs typeface="Arial,Bold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9972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MX" sz="2800" dirty="0">
                        <a:solidFill>
                          <a:schemeClr val="tx1"/>
                        </a:solidFill>
                        <a:effectLst/>
                        <a:latin typeface="Arial,Bold"/>
                        <a:ea typeface="Calibri"/>
                        <a:cs typeface="Arial,Bold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MX" sz="2800" dirty="0">
                        <a:solidFill>
                          <a:schemeClr val="tx1"/>
                        </a:solidFill>
                        <a:effectLst/>
                        <a:latin typeface="Arial,Bold"/>
                        <a:ea typeface="Calibri"/>
                        <a:cs typeface="Arial,Bold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400" dirty="0">
                          <a:solidFill>
                            <a:schemeClr val="tx1"/>
                          </a:solidFill>
                          <a:effectLst/>
                        </a:rPr>
                        <a:t>Sensibilización y preparación para trabajar con niños especiales dentro de un aula regular </a:t>
                      </a:r>
                      <a:endParaRPr lang="es-MX" sz="2800" dirty="0">
                        <a:solidFill>
                          <a:schemeClr val="tx1"/>
                        </a:solidFill>
                        <a:effectLst/>
                        <a:latin typeface="Arial,Bold"/>
                        <a:ea typeface="Calibri"/>
                        <a:cs typeface="Arial,Bold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400" dirty="0">
                          <a:solidFill>
                            <a:schemeClr val="tx1"/>
                          </a:solidFill>
                          <a:effectLst/>
                        </a:rPr>
                        <a:t>1. ¿Cómo es su perfil de formación para trabajar con estos niños? 2. ¿Qué adiestramiento ha recibido? 3. ¿Cómo planifica y evalúa las actividades con estos niños? 4. ¿Qué estrategias de integración practica? </a:t>
                      </a:r>
                      <a:endParaRPr lang="es-MX" sz="2800" dirty="0">
                        <a:solidFill>
                          <a:schemeClr val="tx1"/>
                        </a:solidFill>
                        <a:effectLst/>
                        <a:latin typeface="Arial,Bold"/>
                        <a:ea typeface="Calibri"/>
                        <a:cs typeface="Arial,Bold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</a:tr>
              <a:tr h="1493301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MX" sz="2800" dirty="0">
                        <a:solidFill>
                          <a:schemeClr val="tx1"/>
                        </a:solidFill>
                        <a:effectLst/>
                        <a:latin typeface="Arial,Bold"/>
                        <a:ea typeface="Calibri"/>
                        <a:cs typeface="Arial,Bold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MX" sz="2800" dirty="0">
                        <a:solidFill>
                          <a:schemeClr val="tx1"/>
                        </a:solidFill>
                        <a:effectLst/>
                        <a:latin typeface="Arial,Bold"/>
                        <a:ea typeface="Calibri"/>
                        <a:cs typeface="Arial,Bold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400" dirty="0">
                          <a:solidFill>
                            <a:schemeClr val="tx1"/>
                          </a:solidFill>
                          <a:effectLst/>
                        </a:rPr>
                        <a:t>Información y opinión sobre el proceso de integrar niños especiales en aulas regulares </a:t>
                      </a:r>
                      <a:endParaRPr lang="es-MX" sz="2800" dirty="0">
                        <a:solidFill>
                          <a:schemeClr val="tx1"/>
                        </a:solidFill>
                        <a:effectLst/>
                        <a:latin typeface="Arial,Bold"/>
                        <a:ea typeface="Calibri"/>
                        <a:cs typeface="Arial,Bold"/>
                      </a:endParaRPr>
                    </a:p>
                  </a:txBody>
                  <a:tcPr marL="68577" marR="685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MX" sz="1400" dirty="0">
                          <a:solidFill>
                            <a:schemeClr val="tx1"/>
                          </a:solidFill>
                          <a:effectLst/>
                        </a:rPr>
                        <a:t>1. ¿En qué medida ha sido informado sobre el proceso de integración escolar que adelanta la escuela? 2. ¿Cuáles son a su juicio los aspectos favorables de la integración? 3. ¿Cuáles son los obstáculos o dificultades de este proceso? </a:t>
                      </a:r>
                      <a:endParaRPr lang="es-MX" sz="2800" dirty="0">
                        <a:solidFill>
                          <a:schemeClr val="tx1"/>
                        </a:solidFill>
                        <a:effectLst/>
                        <a:latin typeface="Arial,Bold"/>
                        <a:ea typeface="Calibri"/>
                        <a:cs typeface="Arial,Bold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altLang="en-US" smtClean="0"/>
              <a:t>Ejercicio  1</a:t>
            </a:r>
            <a:endParaRPr lang="es-MX" altLang="en-US" smtClean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/>
          <a:srcRect l="11786" t="14844" r="36875" b="10937"/>
          <a:stretch/>
        </p:blipFill>
        <p:spPr>
          <a:xfrm>
            <a:off x="684213" y="1989138"/>
            <a:ext cx="6646862" cy="4481512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1182688"/>
            <a:ext cx="7704138" cy="5054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s-MX" altLang="en-US" dirty="0" smtClean="0"/>
              <a:t>Operacionalización de Variables</a:t>
            </a:r>
            <a:endParaRPr lang="es-ES" altLang="en-US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6891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  <p:sndAc>
          <p:stSnd>
            <p:snd r:embed="rId3" name="SPLASH.WAV"/>
          </p:stSnd>
        </p:sndAc>
      </p:transition>
    </mc:Choice>
    <mc:Fallback xmlns="">
      <p:transition spd="slow">
        <p:fade/>
        <p:sndAc>
          <p:stSnd>
            <p:snd r:embed="rId4" name="SPLA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OPTIONS" val="Fast 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TRANSITION" val="Shnroll.p3d 0"/>
  <p:tag name="POWER3D OPTIONS" val="Medium "/>
  <p:tag name="POWER3D SOUND" val="Shrink to Corner and Roll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TRANSITION" val="Falplace.p3d 3"/>
  <p:tag name="POWER3D OPTIONS" val="Medium "/>
  <p:tag name="POWER3D SOUND" val="Fall In Plac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TRANSITION" val="Falplace.p3d 3"/>
  <p:tag name="POWER3D OPTIONS" val="Medium "/>
  <p:tag name="POWER3D SOUND" val="Fall In Plac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TRANSITION" val="Falplace.p3d 3"/>
  <p:tag name="POWER3D OPTIONS" val="Medium "/>
  <p:tag name="POWER3D SOUND" val="Fall In Plac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TRANSITION" val="Falplace.p3d 3"/>
  <p:tag name="POWER3D OPTIONS" val="Medium "/>
  <p:tag name="POWER3D SOUND" val="Fall In Plac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TRANSITION" val="Falplace.p3d 3"/>
  <p:tag name="POWER3D OPTIONS" val="Medium "/>
  <p:tag name="POWER3D SOUND" val="Fall In Plac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TRANSITION" val="Falplace.p3d 3"/>
  <p:tag name="POWER3D OPTIONS" val="Medium "/>
  <p:tag name="POWER3D SOUND" val="Fall In Plac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TRANSITION" val="Falplace.p3d 3"/>
  <p:tag name="POWER3D OPTIONS" val="Medium "/>
  <p:tag name="POWER3D SOUND" val="Fall In Plac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TRANSITION" val="Falplace.p3d 3"/>
  <p:tag name="POWER3D OPTIONS" val="Medium "/>
  <p:tag name="POWER3D SOUND" val="Fall In Plac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TRANSITION" val="Falplace.p3d 3"/>
  <p:tag name="POWER3D OPTIONS" val="Medium "/>
  <p:tag name="POWER3D SOUND" val="Fall In Plac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OPTIONS" val="Fast "/>
</p:tagLst>
</file>

<file path=ppt/theme/theme1.xml><?xml version="1.0" encoding="utf-8"?>
<a:theme xmlns:a="http://schemas.openxmlformats.org/drawingml/2006/main" name="Estado del proyecto (estándar)">
  <a:themeElements>
    <a:clrScheme name="Estado del proyecto (estándar) 1">
      <a:dk1>
        <a:srgbClr val="333300"/>
      </a:dk1>
      <a:lt1>
        <a:srgbClr val="FFFFFF"/>
      </a:lt1>
      <a:dk2>
        <a:srgbClr val="000000"/>
      </a:dk2>
      <a:lt2>
        <a:srgbClr val="969696"/>
      </a:lt2>
      <a:accent1>
        <a:srgbClr val="E5D58A"/>
      </a:accent1>
      <a:accent2>
        <a:srgbClr val="CCCC00"/>
      </a:accent2>
      <a:accent3>
        <a:srgbClr val="FFFFFF"/>
      </a:accent3>
      <a:accent4>
        <a:srgbClr val="2A2A00"/>
      </a:accent4>
      <a:accent5>
        <a:srgbClr val="F0E7C4"/>
      </a:accent5>
      <a:accent6>
        <a:srgbClr val="B9B900"/>
      </a:accent6>
      <a:hlink>
        <a:srgbClr val="999933"/>
      </a:hlink>
      <a:folHlink>
        <a:srgbClr val="666633"/>
      </a:folHlink>
    </a:clrScheme>
    <a:fontScheme name="Estado del proyecto (estándar)">
      <a:majorFont>
        <a:latin typeface="Arial Unicode MS"/>
        <a:ea typeface=""/>
        <a:cs typeface=""/>
      </a:majorFont>
      <a:minorFont>
        <a:latin typeface="Arial Unicode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Estado del proyecto (estándar) 1">
        <a:dk1>
          <a:srgbClr val="333300"/>
        </a:dk1>
        <a:lt1>
          <a:srgbClr val="FFFFFF"/>
        </a:lt1>
        <a:dk2>
          <a:srgbClr val="000000"/>
        </a:dk2>
        <a:lt2>
          <a:srgbClr val="969696"/>
        </a:lt2>
        <a:accent1>
          <a:srgbClr val="E5D58A"/>
        </a:accent1>
        <a:accent2>
          <a:srgbClr val="CCCC00"/>
        </a:accent2>
        <a:accent3>
          <a:srgbClr val="FFFFFF"/>
        </a:accent3>
        <a:accent4>
          <a:srgbClr val="2A2A00"/>
        </a:accent4>
        <a:accent5>
          <a:srgbClr val="F0E7C4"/>
        </a:accent5>
        <a:accent6>
          <a:srgbClr val="B9B900"/>
        </a:accent6>
        <a:hlink>
          <a:srgbClr val="999933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ado del proyecto (estándar) 2">
        <a:dk1>
          <a:srgbClr val="000000"/>
        </a:dk1>
        <a:lt1>
          <a:srgbClr val="8EA1C0"/>
        </a:lt1>
        <a:dk2>
          <a:srgbClr val="FFFFFF"/>
        </a:dk2>
        <a:lt2>
          <a:srgbClr val="5F5F5F"/>
        </a:lt2>
        <a:accent1>
          <a:srgbClr val="B6CDDE"/>
        </a:accent1>
        <a:accent2>
          <a:srgbClr val="8A7CA2"/>
        </a:accent2>
        <a:accent3>
          <a:srgbClr val="C6CDDC"/>
        </a:accent3>
        <a:accent4>
          <a:srgbClr val="000000"/>
        </a:accent4>
        <a:accent5>
          <a:srgbClr val="D7E3EC"/>
        </a:accent5>
        <a:accent6>
          <a:srgbClr val="7D7092"/>
        </a:accent6>
        <a:hlink>
          <a:srgbClr val="336699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ado del proyecto (estándar) 3">
        <a:dk1>
          <a:srgbClr val="333300"/>
        </a:dk1>
        <a:lt1>
          <a:srgbClr val="FFFFFF"/>
        </a:lt1>
        <a:dk2>
          <a:srgbClr val="000000"/>
        </a:dk2>
        <a:lt2>
          <a:srgbClr val="969696"/>
        </a:lt2>
        <a:accent1>
          <a:srgbClr val="EAEAEA"/>
        </a:accent1>
        <a:accent2>
          <a:srgbClr val="969696"/>
        </a:accent2>
        <a:accent3>
          <a:srgbClr val="FFFFFF"/>
        </a:accent3>
        <a:accent4>
          <a:srgbClr val="2A2A00"/>
        </a:accent4>
        <a:accent5>
          <a:srgbClr val="F3F3F3"/>
        </a:accent5>
        <a:accent6>
          <a:srgbClr val="878787"/>
        </a:accent6>
        <a:hlink>
          <a:srgbClr val="5F5F5F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3122</TotalTime>
  <Words>798</Words>
  <Application>Microsoft Office PowerPoint</Application>
  <PresentationFormat>Presentación en pantalla (4:3)</PresentationFormat>
  <Paragraphs>92</Paragraphs>
  <Slides>21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2" baseType="lpstr">
      <vt:lpstr>Estado del proyecto (estándar)</vt:lpstr>
      <vt:lpstr>Operacionalización de Variables</vt:lpstr>
      <vt:lpstr>Objetivo</vt:lpstr>
      <vt:lpstr>I Dimensionamiento: Análisis VDI</vt:lpstr>
      <vt:lpstr>Ejercicio  1</vt:lpstr>
      <vt:lpstr>Instrumentación de la medición</vt:lpstr>
      <vt:lpstr>Instrumentación de la medición</vt:lpstr>
      <vt:lpstr>Instrumentación de la medición</vt:lpstr>
      <vt:lpstr>Instrumentación de la medición</vt:lpstr>
      <vt:lpstr>Ejemplo</vt:lpstr>
      <vt:lpstr>Ejercicio  1</vt:lpstr>
      <vt:lpstr>Ejercicio  1</vt:lpstr>
      <vt:lpstr>Ejercicio  1</vt:lpstr>
      <vt:lpstr>Ejercicio  1</vt:lpstr>
      <vt:lpstr>Ejercicio  1</vt:lpstr>
      <vt:lpstr>Ejercicio  1</vt:lpstr>
      <vt:lpstr>Ejercicio  1</vt:lpstr>
      <vt:lpstr>Ejercicio  1</vt:lpstr>
      <vt:lpstr>Ejercicio  1</vt:lpstr>
      <vt:lpstr>Ejercicio  1</vt:lpstr>
      <vt:lpstr>Presentación de PowerPoint</vt:lpstr>
      <vt:lpstr>Operacionalización de Variables</vt:lpstr>
    </vt:vector>
  </TitlesOfParts>
  <Company>Pre-installed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Las Ciencias de la Complejidad</dc:title>
  <dc:creator>Pre-installed User</dc:creator>
  <cp:lastModifiedBy>Vicente</cp:lastModifiedBy>
  <cp:revision>163</cp:revision>
  <cp:lastPrinted>1998-04-27T21:31:07Z</cp:lastPrinted>
  <dcterms:created xsi:type="dcterms:W3CDTF">1998-04-27T11:30:42Z</dcterms:created>
  <dcterms:modified xsi:type="dcterms:W3CDTF">2014-08-24T16:31:21Z</dcterms:modified>
</cp:coreProperties>
</file>