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8" r:id="rId1"/>
  </p:sldMasterIdLst>
  <p:notesMasterIdLst>
    <p:notesMasterId r:id="rId24"/>
  </p:notesMasterIdLst>
  <p:sldIdLst>
    <p:sldId id="431" r:id="rId2"/>
    <p:sldId id="476" r:id="rId3"/>
    <p:sldId id="458" r:id="rId4"/>
    <p:sldId id="451" r:id="rId5"/>
    <p:sldId id="444" r:id="rId6"/>
    <p:sldId id="433" r:id="rId7"/>
    <p:sldId id="449" r:id="rId8"/>
    <p:sldId id="347" r:id="rId9"/>
    <p:sldId id="473" r:id="rId10"/>
    <p:sldId id="459" r:id="rId11"/>
    <p:sldId id="350" r:id="rId12"/>
    <p:sldId id="442" r:id="rId13"/>
    <p:sldId id="466" r:id="rId14"/>
    <p:sldId id="472" r:id="rId15"/>
    <p:sldId id="474" r:id="rId16"/>
    <p:sldId id="460" r:id="rId17"/>
    <p:sldId id="372" r:id="rId18"/>
    <p:sldId id="447" r:id="rId19"/>
    <p:sldId id="446" r:id="rId20"/>
    <p:sldId id="475" r:id="rId21"/>
    <p:sldId id="464" r:id="rId22"/>
    <p:sldId id="452" r:id="rId23"/>
  </p:sldIdLst>
  <p:sldSz cx="9144000" cy="6858000" type="screen4x3"/>
  <p:notesSz cx="6858000" cy="9144000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kumimoji="1"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kumimoji="1"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kumimoji="1"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kumimoji="1"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kumimoji="1"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umimoji="1"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umimoji="1"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umimoji="1"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umimoji="1"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66"/>
    <a:srgbClr val="FFFF66"/>
    <a:srgbClr val="0099FF"/>
    <a:srgbClr val="006600"/>
    <a:srgbClr val="CC0000"/>
    <a:srgbClr val="0000CC"/>
    <a:srgbClr val="0C297A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834" autoAdjust="0"/>
    <p:restoredTop sz="94619" autoAdjust="0"/>
  </p:normalViewPr>
  <p:slideViewPr>
    <p:cSldViewPr>
      <p:cViewPr varScale="1">
        <p:scale>
          <a:sx n="42" d="100"/>
          <a:sy n="42" d="100"/>
        </p:scale>
        <p:origin x="-1004" y="-76"/>
      </p:cViewPr>
      <p:guideLst>
        <p:guide orient="horz" pos="2160"/>
        <p:guide pos="2880"/>
      </p:guideLst>
    </p:cSldViewPr>
  </p:slideViewPr>
  <p:outlineViewPr>
    <p:cViewPr>
      <p:scale>
        <a:sx n="50" d="100"/>
        <a:sy n="50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  <p:sld r:id="rId10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43" d="100"/>
          <a:sy n="43" d="100"/>
        </p:scale>
        <p:origin x="-1338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20.xml"/><Relationship Id="rId3" Type="http://schemas.openxmlformats.org/officeDocument/2006/relationships/slide" Target="slides/slide3.xml"/><Relationship Id="rId7" Type="http://schemas.openxmlformats.org/officeDocument/2006/relationships/slide" Target="slides/slide19.xml"/><Relationship Id="rId2" Type="http://schemas.openxmlformats.org/officeDocument/2006/relationships/slide" Target="slides/slide2.xml"/><Relationship Id="rId1" Type="http://schemas.openxmlformats.org/officeDocument/2006/relationships/slide" Target="slides/slide1.xml"/><Relationship Id="rId6" Type="http://schemas.openxmlformats.org/officeDocument/2006/relationships/slide" Target="slides/slide18.xml"/><Relationship Id="rId5" Type="http://schemas.openxmlformats.org/officeDocument/2006/relationships/slide" Target="slides/slide16.xml"/><Relationship Id="rId10" Type="http://schemas.openxmlformats.org/officeDocument/2006/relationships/slide" Target="slides/slide22.xml"/><Relationship Id="rId4" Type="http://schemas.openxmlformats.org/officeDocument/2006/relationships/slide" Target="slides/slide10.xml"/><Relationship Id="rId9" Type="http://schemas.openxmlformats.org/officeDocument/2006/relationships/slide" Target="slides/slide2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kumimoji="0" sz="1200" b="0"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0" sz="1200" b="0"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48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noProof="0" smtClean="0"/>
              <a:t>Haga clic para modificar el estilo de texto del patrón</a:t>
            </a:r>
          </a:p>
          <a:p>
            <a:pPr lvl="1"/>
            <a:r>
              <a:rPr lang="es-ES_tradnl" noProof="0" smtClean="0"/>
              <a:t>Segundo nivel</a:t>
            </a:r>
          </a:p>
          <a:p>
            <a:pPr lvl="2"/>
            <a:r>
              <a:rPr lang="es-ES_tradnl" noProof="0" smtClean="0"/>
              <a:t>Tercer nivel</a:t>
            </a:r>
          </a:p>
          <a:p>
            <a:pPr lvl="3"/>
            <a:r>
              <a:rPr lang="es-ES_tradnl" noProof="0" smtClean="0"/>
              <a:t>Cuarto nivel</a:t>
            </a:r>
          </a:p>
          <a:p>
            <a:pPr lvl="4"/>
            <a:r>
              <a:rPr lang="es-ES_tradnl" noProof="0" smtClean="0"/>
              <a:t>Quinto nivel</a:t>
            </a:r>
          </a:p>
        </p:txBody>
      </p:sp>
      <p:sp>
        <p:nvSpPr>
          <p:cNvPr id="348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kumimoji="0" sz="1200" b="0"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48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b="0"/>
            </a:lvl1pPr>
          </a:lstStyle>
          <a:p>
            <a:pPr>
              <a:defRPr/>
            </a:pPr>
            <a:fld id="{A42B22BD-0FED-4A2C-8A8C-6DC2BEBC8AE3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79917112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4" name="Rectangle 32"/>
          <p:cNvSpPr>
            <a:spLocks noGrp="1" noChangeArrowheads="1"/>
          </p:cNvSpPr>
          <p:nvPr>
            <p:ph type="ctrTitle" sz="quarter"/>
          </p:nvPr>
        </p:nvSpPr>
        <p:spPr>
          <a:xfrm>
            <a:off x="395288" y="0"/>
            <a:ext cx="8748712" cy="1676400"/>
          </a:xfrm>
        </p:spPr>
        <p:txBody>
          <a:bodyPr/>
          <a:lstStyle>
            <a:lvl1pPr marL="0" algn="l">
              <a:defRPr sz="6100">
                <a:solidFill>
                  <a:schemeClr val="bg1"/>
                </a:solidFill>
              </a:defRPr>
            </a:lvl1pPr>
          </a:lstStyle>
          <a:p>
            <a:r>
              <a:rPr lang="es-ES"/>
              <a:t>Haga clic para</a:t>
            </a:r>
          </a:p>
        </p:txBody>
      </p:sp>
      <p:sp>
        <p:nvSpPr>
          <p:cNvPr id="3169" name="Rectangle 9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0" y="5334000"/>
            <a:ext cx="9144000" cy="1295400"/>
          </a:xfrm>
          <a:effectLst/>
        </p:spPr>
        <p:txBody>
          <a:bodyPr lIns="91440" tIns="45720" rIns="91440" bIns="45720"/>
          <a:lstStyle>
            <a:lvl1pPr algn="ctr">
              <a:defRPr sz="3500" b="1">
                <a:latin typeface="Arial Narrow" pitchFamily="34" charset="0"/>
              </a:defRPr>
            </a:lvl1pPr>
          </a:lstStyle>
          <a:p>
            <a:r>
              <a:rPr lang="es-ES"/>
              <a:t>Haga clic para modificar el estilo de subtítulo del patrón</a:t>
            </a:r>
          </a:p>
        </p:txBody>
      </p:sp>
    </p:spTree>
    <p:extLst>
      <p:ext uri="{BB962C8B-B14F-4D97-AF65-F5344CB8AC3E}">
        <p14:creationId xmlns:p14="http://schemas.microsoft.com/office/powerpoint/2010/main" val="2688701494"/>
      </p:ext>
    </p:extLst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84691419"/>
      </p:ext>
    </p:extLst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360863135"/>
      </p:ext>
    </p:extLst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533400" y="228600"/>
            <a:ext cx="4152900" cy="5638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838700" y="228600"/>
            <a:ext cx="4152900" cy="5638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43227152"/>
      </p:ext>
    </p:extLst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61088835"/>
      </p:ext>
    </p:extLst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97140263"/>
      </p:ext>
    </p:extLst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6329529"/>
      </p:ext>
    </p:extLst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417995658"/>
      </p:ext>
    </p:extLst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MX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3369931801"/>
      </p:ext>
    </p:extLst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39077146"/>
      </p:ext>
    </p:extLst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743700" y="228600"/>
            <a:ext cx="2247900" cy="64341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0" y="228600"/>
            <a:ext cx="6591300" cy="64341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78671600"/>
      </p:ext>
    </p:extLst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2"/>
          <p:cNvSpPr>
            <a:spLocks noGrp="1" noChangeArrowheads="1"/>
          </p:cNvSpPr>
          <p:nvPr>
            <p:ph type="title"/>
          </p:nvPr>
        </p:nvSpPr>
        <p:spPr bwMode="auto">
          <a:xfrm>
            <a:off x="0" y="6096000"/>
            <a:ext cx="8915400" cy="56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</a:t>
            </a:r>
          </a:p>
        </p:txBody>
      </p:sp>
      <p:sp>
        <p:nvSpPr>
          <p:cNvPr id="1027" name="Rectangle 3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228600"/>
            <a:ext cx="8458200" cy="56388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MX" smtClean="0"/>
              <a:t>H</a:t>
            </a:r>
            <a:r>
              <a:rPr lang="es-ES" smtClean="0"/>
              <a:t>aga clic para modificar el estilo de texto del patró</a:t>
            </a:r>
            <a:endParaRPr lang="es-MX" smtClean="0"/>
          </a:p>
          <a:p>
            <a:pPr lvl="1"/>
            <a:r>
              <a:rPr lang="es-MX" smtClean="0"/>
              <a:t>dfdfd</a:t>
            </a:r>
            <a:endParaRPr lang="es-E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/>
  <p:txStyles>
    <p:titleStyle>
      <a:lvl1pPr marL="381000" indent="-381000" algn="r" rtl="0" eaLnBrk="0" fontAlgn="base" hangingPunct="0">
        <a:spcBef>
          <a:spcPct val="0"/>
        </a:spcBef>
        <a:spcAft>
          <a:spcPct val="0"/>
        </a:spcAft>
        <a:defRPr kumimoji="1" sz="3800">
          <a:solidFill>
            <a:srgbClr val="0099FF"/>
          </a:solidFill>
          <a:latin typeface="+mj-lt"/>
          <a:ea typeface="+mj-ea"/>
          <a:cs typeface="+mj-cs"/>
        </a:defRPr>
      </a:lvl1pPr>
      <a:lvl2pPr marL="381000" indent="-381000" algn="r" rtl="0" eaLnBrk="0" fontAlgn="base" hangingPunct="0">
        <a:spcBef>
          <a:spcPct val="0"/>
        </a:spcBef>
        <a:spcAft>
          <a:spcPct val="0"/>
        </a:spcAft>
        <a:defRPr kumimoji="1" sz="3800">
          <a:solidFill>
            <a:srgbClr val="0099FF"/>
          </a:solidFill>
          <a:latin typeface="Impact" pitchFamily="34" charset="0"/>
        </a:defRPr>
      </a:lvl2pPr>
      <a:lvl3pPr marL="381000" indent="-381000" algn="r" rtl="0" eaLnBrk="0" fontAlgn="base" hangingPunct="0">
        <a:spcBef>
          <a:spcPct val="0"/>
        </a:spcBef>
        <a:spcAft>
          <a:spcPct val="0"/>
        </a:spcAft>
        <a:defRPr kumimoji="1" sz="3800">
          <a:solidFill>
            <a:srgbClr val="0099FF"/>
          </a:solidFill>
          <a:latin typeface="Impact" pitchFamily="34" charset="0"/>
        </a:defRPr>
      </a:lvl3pPr>
      <a:lvl4pPr marL="381000" indent="-381000" algn="r" rtl="0" eaLnBrk="0" fontAlgn="base" hangingPunct="0">
        <a:spcBef>
          <a:spcPct val="0"/>
        </a:spcBef>
        <a:spcAft>
          <a:spcPct val="0"/>
        </a:spcAft>
        <a:defRPr kumimoji="1" sz="3800">
          <a:solidFill>
            <a:srgbClr val="0099FF"/>
          </a:solidFill>
          <a:latin typeface="Impact" pitchFamily="34" charset="0"/>
        </a:defRPr>
      </a:lvl4pPr>
      <a:lvl5pPr marL="381000" indent="-381000" algn="r" rtl="0" eaLnBrk="0" fontAlgn="base" hangingPunct="0">
        <a:spcBef>
          <a:spcPct val="0"/>
        </a:spcBef>
        <a:spcAft>
          <a:spcPct val="0"/>
        </a:spcAft>
        <a:defRPr kumimoji="1" sz="3800">
          <a:solidFill>
            <a:srgbClr val="0099FF"/>
          </a:solidFill>
          <a:latin typeface="Impact" pitchFamily="34" charset="0"/>
        </a:defRPr>
      </a:lvl5pPr>
      <a:lvl6pPr marL="838200" algn="r" rtl="0" eaLnBrk="0" fontAlgn="base" hangingPunct="0">
        <a:spcBef>
          <a:spcPct val="0"/>
        </a:spcBef>
        <a:spcAft>
          <a:spcPct val="0"/>
        </a:spcAft>
        <a:defRPr kumimoji="1" sz="3800">
          <a:solidFill>
            <a:srgbClr val="0099FF"/>
          </a:solidFill>
          <a:latin typeface="Impact" pitchFamily="34" charset="0"/>
        </a:defRPr>
      </a:lvl6pPr>
      <a:lvl7pPr marL="1295400" algn="r" rtl="0" eaLnBrk="0" fontAlgn="base" hangingPunct="0">
        <a:spcBef>
          <a:spcPct val="0"/>
        </a:spcBef>
        <a:spcAft>
          <a:spcPct val="0"/>
        </a:spcAft>
        <a:defRPr kumimoji="1" sz="3800">
          <a:solidFill>
            <a:srgbClr val="0099FF"/>
          </a:solidFill>
          <a:latin typeface="Impact" pitchFamily="34" charset="0"/>
        </a:defRPr>
      </a:lvl7pPr>
      <a:lvl8pPr marL="1752600" algn="r" rtl="0" eaLnBrk="0" fontAlgn="base" hangingPunct="0">
        <a:spcBef>
          <a:spcPct val="0"/>
        </a:spcBef>
        <a:spcAft>
          <a:spcPct val="0"/>
        </a:spcAft>
        <a:defRPr kumimoji="1" sz="3800">
          <a:solidFill>
            <a:srgbClr val="0099FF"/>
          </a:solidFill>
          <a:latin typeface="Impact" pitchFamily="34" charset="0"/>
        </a:defRPr>
      </a:lvl8pPr>
      <a:lvl9pPr marL="2209800" algn="r" rtl="0" eaLnBrk="0" fontAlgn="base" hangingPunct="0">
        <a:spcBef>
          <a:spcPct val="0"/>
        </a:spcBef>
        <a:spcAft>
          <a:spcPct val="0"/>
        </a:spcAft>
        <a:defRPr kumimoji="1" sz="3800">
          <a:solidFill>
            <a:srgbClr val="0099FF"/>
          </a:solidFill>
          <a:latin typeface="Impact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CC0000"/>
        </a:buClr>
        <a:buSzPct val="60000"/>
        <a:buFont typeface="Wingdings" pitchFamily="2" charset="2"/>
        <a:defRPr kumimoji="1" sz="4300">
          <a:solidFill>
            <a:schemeClr val="bg1"/>
          </a:solidFill>
          <a:latin typeface="+mn-lt"/>
          <a:ea typeface="+mn-ea"/>
          <a:cs typeface="+mn-cs"/>
        </a:defRPr>
      </a:lvl1pPr>
      <a:lvl2pPr marL="723900" indent="-533400" algn="l" rtl="0" eaLnBrk="0" fontAlgn="base" hangingPunct="0">
        <a:spcBef>
          <a:spcPct val="20000"/>
        </a:spcBef>
        <a:spcAft>
          <a:spcPct val="0"/>
        </a:spcAft>
        <a:buClr>
          <a:srgbClr val="CC0000"/>
        </a:buClr>
        <a:buSzPct val="50000"/>
        <a:buBlip>
          <a:blip r:embed="rId14"/>
        </a:buBlip>
        <a:defRPr kumimoji="1" sz="4300">
          <a:solidFill>
            <a:schemeClr val="bg1"/>
          </a:solidFill>
          <a:latin typeface="+mn-lt"/>
        </a:defRPr>
      </a:lvl2pPr>
      <a:lvl3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CC0000"/>
        </a:buClr>
        <a:buSzPct val="60000"/>
        <a:defRPr kumimoji="1" sz="2400" b="1">
          <a:solidFill>
            <a:schemeClr val="tx1"/>
          </a:solidFill>
          <a:latin typeface="Arial" charset="0"/>
        </a:defRPr>
      </a:lvl3pPr>
      <a:lvl4pPr marL="1790700" indent="-228600" algn="l" rtl="0" eaLnBrk="0" fontAlgn="base" hangingPunct="0">
        <a:spcBef>
          <a:spcPct val="20000"/>
        </a:spcBef>
        <a:spcAft>
          <a:spcPct val="0"/>
        </a:spcAft>
        <a:buClr>
          <a:srgbClr val="CC0000"/>
        </a:buClr>
        <a:buSzPct val="60000"/>
        <a:buChar char="–"/>
        <a:defRPr kumimoji="1" sz="2000" b="1">
          <a:solidFill>
            <a:schemeClr val="tx1"/>
          </a:solidFill>
          <a:latin typeface="Arial" charset="0"/>
        </a:defRPr>
      </a:lvl4pPr>
      <a:lvl5pPr marL="2209800" indent="-228600" algn="l" rtl="0" eaLnBrk="0" fontAlgn="base" hangingPunct="0">
        <a:spcBef>
          <a:spcPct val="20000"/>
        </a:spcBef>
        <a:spcAft>
          <a:spcPct val="0"/>
        </a:spcAft>
        <a:buClr>
          <a:srgbClr val="CC0000"/>
        </a:buClr>
        <a:buSzPct val="60000"/>
        <a:buChar char="•"/>
        <a:defRPr kumimoji="1" sz="2000" b="1">
          <a:solidFill>
            <a:schemeClr val="tx1"/>
          </a:solidFill>
          <a:latin typeface="Arial" charset="0"/>
        </a:defRPr>
      </a:lvl5pPr>
      <a:lvl6pPr marL="2667000" indent="-228600" algn="l" rtl="0" eaLnBrk="0" fontAlgn="base" hangingPunct="0">
        <a:spcBef>
          <a:spcPct val="20000"/>
        </a:spcBef>
        <a:spcAft>
          <a:spcPct val="0"/>
        </a:spcAft>
        <a:buClr>
          <a:srgbClr val="CC0000"/>
        </a:buClr>
        <a:buSzPct val="60000"/>
        <a:buChar char="•"/>
        <a:defRPr kumimoji="1" sz="2000" b="1">
          <a:solidFill>
            <a:schemeClr val="tx1"/>
          </a:solidFill>
          <a:latin typeface="Arial" charset="0"/>
        </a:defRPr>
      </a:lvl6pPr>
      <a:lvl7pPr marL="3124200" indent="-228600" algn="l" rtl="0" eaLnBrk="0" fontAlgn="base" hangingPunct="0">
        <a:spcBef>
          <a:spcPct val="20000"/>
        </a:spcBef>
        <a:spcAft>
          <a:spcPct val="0"/>
        </a:spcAft>
        <a:buClr>
          <a:srgbClr val="CC0000"/>
        </a:buClr>
        <a:buSzPct val="60000"/>
        <a:buChar char="•"/>
        <a:defRPr kumimoji="1" sz="2000" b="1">
          <a:solidFill>
            <a:schemeClr val="tx1"/>
          </a:solidFill>
          <a:latin typeface="Arial" charset="0"/>
        </a:defRPr>
      </a:lvl7pPr>
      <a:lvl8pPr marL="3581400" indent="-228600" algn="l" rtl="0" eaLnBrk="0" fontAlgn="base" hangingPunct="0">
        <a:spcBef>
          <a:spcPct val="20000"/>
        </a:spcBef>
        <a:spcAft>
          <a:spcPct val="0"/>
        </a:spcAft>
        <a:buClr>
          <a:srgbClr val="CC0000"/>
        </a:buClr>
        <a:buSzPct val="60000"/>
        <a:buChar char="•"/>
        <a:defRPr kumimoji="1" sz="2000" b="1">
          <a:solidFill>
            <a:schemeClr val="tx1"/>
          </a:solidFill>
          <a:latin typeface="Arial" charset="0"/>
        </a:defRPr>
      </a:lvl8pPr>
      <a:lvl9pPr marL="4038600" indent="-228600" algn="l" rtl="0" eaLnBrk="0" fontAlgn="base" hangingPunct="0">
        <a:spcBef>
          <a:spcPct val="20000"/>
        </a:spcBef>
        <a:spcAft>
          <a:spcPct val="0"/>
        </a:spcAft>
        <a:buClr>
          <a:srgbClr val="CC0000"/>
        </a:buClr>
        <a:buSzPct val="60000"/>
        <a:buChar char="•"/>
        <a:defRPr kumimoji="1" sz="2000" b="1">
          <a:solidFill>
            <a:schemeClr val="tx1"/>
          </a:solidFill>
          <a:latin typeface="Arial" charset="0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hyperlink" Target="http://www.kfc-japan.com/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5.xml"/><Relationship Id="rId4" Type="http://schemas.openxmlformats.org/officeDocument/2006/relationships/image" Target="../media/image7.gi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9.xml"/><Relationship Id="rId4" Type="http://schemas.openxmlformats.org/officeDocument/2006/relationships/image" Target="../media/image7.gi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1.xml"/><Relationship Id="rId4" Type="http://schemas.openxmlformats.org/officeDocument/2006/relationships/image" Target="../media/image8.gi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8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hyperlink" Target="http://www.kfc-japan.com/" TargetMode="Externa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2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2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indent="0"/>
            <a:r>
              <a:rPr lang="es-ES" sz="4000" dirty="0" smtClean="0"/>
              <a:t>Caso transversal</a:t>
            </a:r>
            <a:br>
              <a:rPr lang="es-ES" sz="4000" dirty="0" smtClean="0"/>
            </a:br>
            <a:r>
              <a:rPr lang="es-ES" sz="4000" dirty="0" smtClean="0"/>
              <a:t>El Estado de la Educación Superior</a:t>
            </a:r>
            <a:endParaRPr lang="es-ES" dirty="0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 marL="0" indent="0"/>
            <a:r>
              <a:rPr lang="es-MX" altLang="en-US" sz="2900" dirty="0" smtClean="0"/>
              <a:t>Sesión 1: Investigación en Administración Pública</a:t>
            </a:r>
            <a:endParaRPr lang="es-MX" altLang="en-US" sz="2900" dirty="0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8" descr="head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816" b="-17407"/>
          <a:stretch>
            <a:fillRect/>
          </a:stretch>
        </p:blipFill>
        <p:spPr bwMode="auto">
          <a:xfrm>
            <a:off x="483196" y="3534271"/>
            <a:ext cx="2288514" cy="7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3" name="Picture 10" descr="logo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140"/>
          <a:stretch>
            <a:fillRect/>
          </a:stretch>
        </p:blipFill>
        <p:spPr bwMode="auto">
          <a:xfrm>
            <a:off x="498821" y="2113358"/>
            <a:ext cx="1944192" cy="933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4" name="Picture 1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821" y="4660130"/>
            <a:ext cx="2272889" cy="608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25605" name="Picture 1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5694511"/>
            <a:ext cx="4537075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09382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56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56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5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indent="0"/>
            <a:r>
              <a:rPr lang="es-ES" smtClean="0"/>
              <a:t>Plataforma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subTitle" idx="1"/>
          </p:nvPr>
        </p:nvSpPr>
        <p:spPr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 marL="0" indent="0"/>
            <a:r>
              <a:rPr lang="es-MX" altLang="en-US" sz="2900" dirty="0"/>
              <a:t>Sesión 1: Investigación en Administración Pública</a:t>
            </a:r>
            <a:endParaRPr lang="es-MX" altLang="en-US" sz="2900" dirty="0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indent="0"/>
            <a:endParaRPr lang="es-ES" smtClean="0"/>
          </a:p>
        </p:txBody>
      </p:sp>
      <p:sp>
        <p:nvSpPr>
          <p:cNvPr id="17411" name="Rectangle 6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/>
            <a:r>
              <a:rPr lang="es-ES" dirty="0" smtClean="0"/>
              <a:t>Investigación y ...</a:t>
            </a:r>
            <a:endParaRPr lang="es-MX" dirty="0" smtClean="0"/>
          </a:p>
          <a:p>
            <a:pPr marL="0" indent="0"/>
            <a:r>
              <a:rPr lang="es-ES" dirty="0"/>
              <a:t>¿Qué </a:t>
            </a:r>
            <a:r>
              <a:rPr lang="es-ES" dirty="0" smtClean="0"/>
              <a:t>es la INVESTIGACIÓN?</a:t>
            </a:r>
            <a:endParaRPr lang="es-ES" dirty="0"/>
          </a:p>
          <a:p>
            <a:pPr marL="0" indent="0"/>
            <a:r>
              <a:rPr lang="es-ES" dirty="0" smtClean="0"/>
              <a:t>¿Qué propósito tiene la investigación?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indent="0"/>
            <a:endParaRPr lang="es-ES" smtClean="0"/>
          </a:p>
        </p:txBody>
      </p:sp>
      <p:sp>
        <p:nvSpPr>
          <p:cNvPr id="539654" name="AutoShape 6"/>
          <p:cNvSpPr>
            <a:spLocks noChangeArrowheads="1"/>
          </p:cNvSpPr>
          <p:nvPr/>
        </p:nvSpPr>
        <p:spPr bwMode="auto">
          <a:xfrm>
            <a:off x="728663" y="908050"/>
            <a:ext cx="4059237" cy="1109663"/>
          </a:xfrm>
          <a:prstGeom prst="foldedCorner">
            <a:avLst>
              <a:gd name="adj" fmla="val 12500"/>
            </a:avLst>
          </a:prstGeom>
          <a:gradFill rotWithShape="0">
            <a:gsLst>
              <a:gs pos="0">
                <a:srgbClr val="0000CC"/>
              </a:gs>
              <a:gs pos="100000">
                <a:srgbClr val="0000CC">
                  <a:gamma/>
                  <a:shade val="46275"/>
                  <a:invGamma/>
                </a:srgbClr>
              </a:gs>
            </a:gsLst>
            <a:path path="rect">
              <a:fillToRect l="50000" t="50000" r="50000" b="50000"/>
            </a:path>
          </a:gradFill>
          <a:ln w="12700" cap="sq">
            <a:noFill/>
            <a:round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marL="457200" indent="-457200" algn="l">
              <a:buSzPct val="60000"/>
              <a:buFontTx/>
              <a:buBlip>
                <a:blip r:embed="rId3"/>
              </a:buBlip>
              <a:defRPr/>
            </a:pPr>
            <a:r>
              <a:rPr lang="es-MX" sz="3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Investigación y Desarrollo.</a:t>
            </a:r>
            <a:endParaRPr lang="es-ES" sz="30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39656" name="AutoShape 8"/>
          <p:cNvSpPr>
            <a:spLocks noChangeArrowheads="1"/>
          </p:cNvSpPr>
          <p:nvPr/>
        </p:nvSpPr>
        <p:spPr bwMode="auto">
          <a:xfrm>
            <a:off x="728663" y="2635250"/>
            <a:ext cx="4032250" cy="2201525"/>
          </a:xfrm>
          <a:prstGeom prst="foldedCorner">
            <a:avLst>
              <a:gd name="adj" fmla="val 12500"/>
            </a:avLst>
          </a:prstGeom>
          <a:gradFill rotWithShape="0">
            <a:gsLst>
              <a:gs pos="0">
                <a:srgbClr val="0000CC"/>
              </a:gs>
              <a:gs pos="100000">
                <a:srgbClr val="0000CC">
                  <a:gamma/>
                  <a:shade val="46275"/>
                  <a:invGamma/>
                </a:srgbClr>
              </a:gs>
            </a:gsLst>
            <a:path path="rect">
              <a:fillToRect l="50000" t="50000" r="50000" b="50000"/>
            </a:path>
          </a:gradFill>
          <a:ln w="12700" cap="sq">
            <a:noFill/>
            <a:round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marL="457200" indent="-457200" algn="l">
              <a:buFontTx/>
              <a:buChar char="•"/>
              <a:defRPr/>
            </a:pPr>
            <a:endParaRPr lang="es-MX" sz="30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457200" indent="-457200" algn="l">
              <a:buSzPct val="60000"/>
              <a:buFontTx/>
              <a:buBlip>
                <a:blip r:embed="rId3"/>
              </a:buBlip>
              <a:defRPr/>
            </a:pPr>
            <a:r>
              <a:rPr lang="es-MX" sz="3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Educación </a:t>
            </a:r>
            <a:r>
              <a:rPr lang="es-MX" sz="30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s.XXI</a:t>
            </a:r>
            <a:r>
              <a:rPr lang="es-MX" sz="3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.</a:t>
            </a:r>
          </a:p>
          <a:p>
            <a:pPr marL="457200" indent="-457200" algn="l">
              <a:buSzPct val="60000"/>
              <a:buFontTx/>
              <a:buBlip>
                <a:blip r:embed="rId3"/>
              </a:buBlip>
              <a:defRPr/>
            </a:pPr>
            <a:r>
              <a:rPr lang="es-MX" sz="3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Ciudadanía Participativa.</a:t>
            </a:r>
            <a:endParaRPr lang="es-ES" sz="30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18437" name="Line 10"/>
          <p:cNvSpPr>
            <a:spLocks noChangeShapeType="1"/>
          </p:cNvSpPr>
          <p:nvPr/>
        </p:nvSpPr>
        <p:spPr bwMode="auto">
          <a:xfrm>
            <a:off x="4427538" y="1412875"/>
            <a:ext cx="0" cy="2952750"/>
          </a:xfrm>
          <a:prstGeom prst="line">
            <a:avLst/>
          </a:prstGeom>
          <a:noFill/>
          <a:ln w="76200" cap="sq">
            <a:solidFill>
              <a:schemeClr val="bg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18438" name="Picture 12" descr="woman_sitting_on_top_of_the_world_lg_clr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025" y="3141663"/>
            <a:ext cx="2114550" cy="346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indent="0"/>
            <a:endParaRPr lang="es-ES" smtClean="0"/>
          </a:p>
        </p:txBody>
      </p:sp>
      <p:sp>
        <p:nvSpPr>
          <p:cNvPr id="524291" name="AutoShape 3"/>
          <p:cNvSpPr>
            <a:spLocks noChangeArrowheads="1"/>
          </p:cNvSpPr>
          <p:nvPr/>
        </p:nvSpPr>
        <p:spPr bwMode="auto">
          <a:xfrm>
            <a:off x="395537" y="1713805"/>
            <a:ext cx="4706786" cy="1785938"/>
          </a:xfrm>
          <a:prstGeom prst="rightArrowCallout">
            <a:avLst>
              <a:gd name="adj1" fmla="val 25000"/>
              <a:gd name="adj2" fmla="val 25000"/>
              <a:gd name="adj3" fmla="val 47324"/>
              <a:gd name="adj4" fmla="val 79523"/>
            </a:avLst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eaLnBrk="1" hangingPunct="1">
              <a:defRPr/>
            </a:pPr>
            <a:r>
              <a:rPr kumimoji="0" lang="es-MX" sz="3600" cap="all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charset="0"/>
              </a:rPr>
              <a:t>Metodología</a:t>
            </a:r>
            <a:endParaRPr kumimoji="0" lang="es-ES" sz="3600" cap="all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Arial" charset="0"/>
            </a:endParaRPr>
          </a:p>
        </p:txBody>
      </p:sp>
      <p:sp>
        <p:nvSpPr>
          <p:cNvPr id="524292" name="AutoShape 4"/>
          <p:cNvSpPr>
            <a:spLocks noChangeArrowheads="1"/>
          </p:cNvSpPr>
          <p:nvPr/>
        </p:nvSpPr>
        <p:spPr bwMode="auto">
          <a:xfrm>
            <a:off x="5148064" y="1700808"/>
            <a:ext cx="3312814" cy="1785938"/>
          </a:xfrm>
          <a:prstGeom prst="downArrowCallout">
            <a:avLst>
              <a:gd name="adj1" fmla="val 51471"/>
              <a:gd name="adj2" fmla="val 51471"/>
              <a:gd name="adj3" fmla="val 16667"/>
              <a:gd name="adj4" fmla="val 66667"/>
            </a:avLst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eaLnBrk="1" hangingPunct="1">
              <a:defRPr/>
            </a:pPr>
            <a:r>
              <a:rPr kumimoji="0" lang="es-MX" sz="36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charset="0"/>
              </a:rPr>
              <a:t>Métodos</a:t>
            </a:r>
            <a:endParaRPr kumimoji="0" lang="es-ES" sz="3600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Arial" charset="0"/>
            </a:endParaRPr>
          </a:p>
        </p:txBody>
      </p:sp>
      <p:sp>
        <p:nvSpPr>
          <p:cNvPr id="524293" name="Rectangle 5"/>
          <p:cNvSpPr>
            <a:spLocks noChangeArrowheads="1"/>
          </p:cNvSpPr>
          <p:nvPr/>
        </p:nvSpPr>
        <p:spPr bwMode="auto">
          <a:xfrm>
            <a:off x="4427984" y="3499743"/>
            <a:ext cx="3312814" cy="1785938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eaLnBrk="1" hangingPunct="1">
              <a:defRPr/>
            </a:pPr>
            <a:r>
              <a:rPr kumimoji="0" lang="es-MX" sz="3600" cap="all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charset="0"/>
              </a:rPr>
              <a:t>Técnicas</a:t>
            </a:r>
            <a:endParaRPr kumimoji="0" lang="es-ES" sz="3600" cap="all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Arial" charset="0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3"/>
          <p:cNvSpPr>
            <a:spLocks noChangeArrowheads="1"/>
          </p:cNvSpPr>
          <p:nvPr/>
        </p:nvSpPr>
        <p:spPr bwMode="auto">
          <a:xfrm rot="-4589808">
            <a:off x="2743994" y="-76993"/>
            <a:ext cx="4038600" cy="5097462"/>
          </a:xfrm>
          <a:prstGeom prst="triangle">
            <a:avLst>
              <a:gd name="adj" fmla="val 55093"/>
            </a:avLst>
          </a:prstGeom>
          <a:noFill/>
          <a:ln w="762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1267" name="Rectangle 4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indent="0"/>
            <a:endParaRPr lang="es-ES" smtClean="0"/>
          </a:p>
        </p:txBody>
      </p:sp>
      <p:sp>
        <p:nvSpPr>
          <p:cNvPr id="552965" name="AutoShape 5"/>
          <p:cNvSpPr>
            <a:spLocks noChangeArrowheads="1"/>
          </p:cNvSpPr>
          <p:nvPr/>
        </p:nvSpPr>
        <p:spPr bwMode="auto">
          <a:xfrm>
            <a:off x="4356100" y="415925"/>
            <a:ext cx="4572000" cy="2362200"/>
          </a:xfrm>
          <a:prstGeom prst="irregularSeal1">
            <a:avLst/>
          </a:prstGeom>
          <a:gradFill rotWithShape="0">
            <a:gsLst>
              <a:gs pos="0">
                <a:schemeClr val="bg1"/>
              </a:gs>
              <a:gs pos="100000">
                <a:schemeClr val="bg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eaLnBrk="1" hangingPunct="1">
              <a:defRPr/>
            </a:pPr>
            <a:r>
              <a:rPr kumimoji="0" lang="es-MX" sz="320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Problemática</a:t>
            </a:r>
            <a:endParaRPr kumimoji="0" lang="es-ES" sz="320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sp>
        <p:nvSpPr>
          <p:cNvPr id="552966" name="AutoShape 6"/>
          <p:cNvSpPr>
            <a:spLocks noChangeArrowheads="1"/>
          </p:cNvSpPr>
          <p:nvPr/>
        </p:nvSpPr>
        <p:spPr bwMode="auto">
          <a:xfrm>
            <a:off x="971550" y="1052513"/>
            <a:ext cx="2667000" cy="1295400"/>
          </a:xfrm>
          <a:prstGeom prst="homePlate">
            <a:avLst>
              <a:gd name="adj" fmla="val 51471"/>
            </a:avLst>
          </a:prstGeom>
          <a:gradFill rotWithShape="0">
            <a:gsLst>
              <a:gs pos="0">
                <a:schemeClr val="bg1"/>
              </a:gs>
              <a:gs pos="100000">
                <a:schemeClr val="bg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r>
              <a:rPr kumimoji="0" lang="es-MX" sz="320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¿Solución?</a:t>
            </a:r>
            <a:endParaRPr kumimoji="0" lang="es-ES" sz="320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pic>
        <p:nvPicPr>
          <p:cNvPr id="11270" name="Picture 9" descr="chest_open_hg_clr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6375" y="3357563"/>
            <a:ext cx="2476500" cy="247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Oval 13"/>
          <p:cNvSpPr>
            <a:spLocks noChangeArrowheads="1"/>
          </p:cNvSpPr>
          <p:nvPr/>
        </p:nvSpPr>
        <p:spPr bwMode="auto">
          <a:xfrm>
            <a:off x="1676400" y="457200"/>
            <a:ext cx="4800600" cy="4953000"/>
          </a:xfrm>
          <a:prstGeom prst="ellipse">
            <a:avLst/>
          </a:prstGeom>
          <a:noFill/>
          <a:ln w="12700" cap="sq">
            <a:solidFill>
              <a:schemeClr val="bg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s-MX"/>
          </a:p>
        </p:txBody>
      </p:sp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685800" y="779512"/>
            <a:ext cx="3810000" cy="1200329"/>
          </a:xfrm>
          <a:prstGeom prst="rect">
            <a:avLst/>
          </a:prstGeom>
          <a:ln/>
          <a:ex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l" eaLnBrk="1" hangingPunct="1">
              <a:spcBef>
                <a:spcPts val="0"/>
              </a:spcBef>
            </a:pPr>
            <a:r>
              <a:rPr kumimoji="0" lang="es-MX" dirty="0">
                <a:solidFill>
                  <a:srgbClr val="000066"/>
                </a:solidFill>
                <a:latin typeface="Arial" charset="0"/>
              </a:rPr>
              <a:t>Teoría Organizacional.</a:t>
            </a:r>
          </a:p>
          <a:p>
            <a:pPr algn="l" eaLnBrk="1" hangingPunct="1">
              <a:spcBef>
                <a:spcPts val="0"/>
              </a:spcBef>
            </a:pPr>
            <a:r>
              <a:rPr kumimoji="0" lang="es-MX" dirty="0">
                <a:solidFill>
                  <a:srgbClr val="000066"/>
                </a:solidFill>
                <a:latin typeface="Arial" charset="0"/>
              </a:rPr>
              <a:t>Práctica empírica</a:t>
            </a:r>
            <a:r>
              <a:rPr kumimoji="0" lang="es-MX" dirty="0" smtClean="0">
                <a:solidFill>
                  <a:srgbClr val="000066"/>
                </a:solidFill>
                <a:latin typeface="Arial" charset="0"/>
              </a:rPr>
              <a:t>.</a:t>
            </a:r>
          </a:p>
          <a:p>
            <a:pPr algn="l" eaLnBrk="1" hangingPunct="1">
              <a:spcBef>
                <a:spcPts val="0"/>
              </a:spcBef>
            </a:pPr>
            <a:r>
              <a:rPr kumimoji="0" lang="es-MX" dirty="0" smtClean="0">
                <a:solidFill>
                  <a:srgbClr val="000066"/>
                </a:solidFill>
                <a:latin typeface="Arial" charset="0"/>
              </a:rPr>
              <a:t>Investigación.</a:t>
            </a:r>
            <a:endParaRPr kumimoji="0" lang="es-ES" dirty="0">
              <a:solidFill>
                <a:srgbClr val="000066"/>
              </a:solidFill>
              <a:latin typeface="Arial" charset="0"/>
            </a:endParaRPr>
          </a:p>
        </p:txBody>
      </p:sp>
      <p:sp>
        <p:nvSpPr>
          <p:cNvPr id="14341" name="Rectangle 9"/>
          <p:cNvSpPr>
            <a:spLocks noChangeArrowheads="1"/>
          </p:cNvSpPr>
          <p:nvPr/>
        </p:nvSpPr>
        <p:spPr bwMode="auto">
          <a:xfrm>
            <a:off x="5724128" y="548680"/>
            <a:ext cx="2514600" cy="2862322"/>
          </a:xfrm>
          <a:prstGeom prst="rect">
            <a:avLst/>
          </a:prstGeom>
          <a:ln/>
          <a:extLst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eaLnBrk="1" hangingPunct="1">
              <a:spcBef>
                <a:spcPts val="0"/>
              </a:spcBef>
            </a:pPr>
            <a:r>
              <a:rPr kumimoji="0" lang="es-MX" sz="2000" dirty="0" smtClean="0">
                <a:solidFill>
                  <a:srgbClr val="FFFFCC"/>
                </a:solidFill>
                <a:latin typeface="Arial" charset="0"/>
              </a:rPr>
              <a:t>Tipo Ideal</a:t>
            </a:r>
          </a:p>
          <a:p>
            <a:pPr eaLnBrk="1" hangingPunct="1">
              <a:spcBef>
                <a:spcPts val="0"/>
              </a:spcBef>
            </a:pPr>
            <a:r>
              <a:rPr kumimoji="0" lang="es-MX" sz="2000" dirty="0" smtClean="0">
                <a:solidFill>
                  <a:srgbClr val="FFFFCC"/>
                </a:solidFill>
                <a:latin typeface="Arial" charset="0"/>
              </a:rPr>
              <a:t>TQM</a:t>
            </a:r>
          </a:p>
          <a:p>
            <a:pPr eaLnBrk="1" hangingPunct="1">
              <a:spcBef>
                <a:spcPts val="0"/>
              </a:spcBef>
            </a:pPr>
            <a:r>
              <a:rPr kumimoji="0" lang="es-MX" sz="2000" dirty="0" smtClean="0">
                <a:solidFill>
                  <a:srgbClr val="FFFFCC"/>
                </a:solidFill>
                <a:latin typeface="Arial" charset="0"/>
              </a:rPr>
              <a:t>Gerencia Pública</a:t>
            </a:r>
          </a:p>
          <a:p>
            <a:pPr eaLnBrk="1" hangingPunct="1">
              <a:spcBef>
                <a:spcPts val="0"/>
              </a:spcBef>
            </a:pPr>
            <a:r>
              <a:rPr kumimoji="0" lang="es-MX" sz="2000" dirty="0" smtClean="0">
                <a:solidFill>
                  <a:srgbClr val="FFFFCC"/>
                </a:solidFill>
                <a:latin typeface="Arial" charset="0"/>
              </a:rPr>
              <a:t>ISO 9000</a:t>
            </a:r>
          </a:p>
          <a:p>
            <a:pPr eaLnBrk="1" hangingPunct="1">
              <a:spcBef>
                <a:spcPts val="0"/>
              </a:spcBef>
            </a:pPr>
            <a:r>
              <a:rPr kumimoji="0" lang="es-MX" sz="2000" dirty="0" smtClean="0">
                <a:solidFill>
                  <a:srgbClr val="FFFFCC"/>
                </a:solidFill>
                <a:latin typeface="Arial" charset="0"/>
              </a:rPr>
              <a:t>BMK</a:t>
            </a:r>
          </a:p>
          <a:p>
            <a:pPr eaLnBrk="1" hangingPunct="1">
              <a:spcBef>
                <a:spcPts val="0"/>
              </a:spcBef>
            </a:pPr>
            <a:r>
              <a:rPr kumimoji="0" lang="es-MX" sz="2000" dirty="0" smtClean="0">
                <a:solidFill>
                  <a:srgbClr val="FFFFCC"/>
                </a:solidFill>
                <a:latin typeface="Arial" charset="0"/>
              </a:rPr>
              <a:t>BPR</a:t>
            </a:r>
          </a:p>
          <a:p>
            <a:pPr eaLnBrk="1" hangingPunct="1">
              <a:spcBef>
                <a:spcPts val="0"/>
              </a:spcBef>
            </a:pPr>
            <a:r>
              <a:rPr kumimoji="0" lang="es-MX" sz="2000" dirty="0" err="1">
                <a:solidFill>
                  <a:srgbClr val="FFFFCC"/>
                </a:solidFill>
                <a:latin typeface="Arial" charset="0"/>
              </a:rPr>
              <a:t>Intragob</a:t>
            </a:r>
            <a:endParaRPr kumimoji="0" lang="es-MX" sz="2000" dirty="0">
              <a:solidFill>
                <a:srgbClr val="FFFFCC"/>
              </a:solidFill>
              <a:latin typeface="Arial" charset="0"/>
            </a:endParaRPr>
          </a:p>
          <a:p>
            <a:pPr eaLnBrk="1" hangingPunct="1">
              <a:spcBef>
                <a:spcPts val="0"/>
              </a:spcBef>
            </a:pPr>
            <a:r>
              <a:rPr kumimoji="0" lang="es-MX" sz="2000" dirty="0" smtClean="0">
                <a:solidFill>
                  <a:srgbClr val="FFFFCC"/>
                </a:solidFill>
                <a:latin typeface="Arial" charset="0"/>
              </a:rPr>
              <a:t>PEMG</a:t>
            </a:r>
          </a:p>
          <a:p>
            <a:pPr eaLnBrk="1" hangingPunct="1">
              <a:spcBef>
                <a:spcPts val="0"/>
              </a:spcBef>
            </a:pPr>
            <a:r>
              <a:rPr kumimoji="0" lang="es-MX" sz="2000" dirty="0" err="1" smtClean="0">
                <a:solidFill>
                  <a:srgbClr val="FFFFCC"/>
                </a:solidFill>
                <a:latin typeface="Arial" charset="0"/>
              </a:rPr>
              <a:t>PbR</a:t>
            </a:r>
            <a:endParaRPr kumimoji="0" lang="es-MX" sz="2000" dirty="0">
              <a:solidFill>
                <a:srgbClr val="FFFFCC"/>
              </a:solidFill>
              <a:latin typeface="Arial" charset="0"/>
            </a:endParaRPr>
          </a:p>
        </p:txBody>
      </p:sp>
      <p:sp>
        <p:nvSpPr>
          <p:cNvPr id="14342" name="Rectangle 10"/>
          <p:cNvSpPr>
            <a:spLocks noChangeArrowheads="1"/>
          </p:cNvSpPr>
          <p:nvPr/>
        </p:nvSpPr>
        <p:spPr bwMode="auto">
          <a:xfrm>
            <a:off x="391319" y="3861048"/>
            <a:ext cx="4398962" cy="2554545"/>
          </a:xfrm>
          <a:prstGeom prst="rect">
            <a:avLst/>
          </a:prstGeom>
          <a:ln/>
          <a:scene3d>
            <a:camera prst="perspectiveRight"/>
            <a:lightRig rig="threePt" dir="t"/>
          </a:scene3d>
          <a:ex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l" eaLnBrk="1" hangingPunct="1">
              <a:spcBef>
                <a:spcPts val="0"/>
              </a:spcBef>
            </a:pPr>
            <a:r>
              <a:rPr kumimoji="0" lang="es-MX" sz="2000" dirty="0">
                <a:solidFill>
                  <a:schemeClr val="tx1"/>
                </a:solidFill>
                <a:latin typeface="Arial" charset="0"/>
              </a:rPr>
              <a:t>Tiempos y movimientos.</a:t>
            </a:r>
          </a:p>
          <a:p>
            <a:pPr algn="l" eaLnBrk="1" hangingPunct="1">
              <a:spcBef>
                <a:spcPts val="0"/>
              </a:spcBef>
            </a:pPr>
            <a:r>
              <a:rPr kumimoji="0" lang="es-MX" sz="2000" dirty="0">
                <a:solidFill>
                  <a:schemeClr val="tx1"/>
                </a:solidFill>
                <a:latin typeface="Arial" charset="0"/>
              </a:rPr>
              <a:t>Manual de procedimientos.</a:t>
            </a:r>
          </a:p>
          <a:p>
            <a:pPr algn="l" eaLnBrk="1" hangingPunct="1">
              <a:spcBef>
                <a:spcPts val="0"/>
              </a:spcBef>
            </a:pPr>
            <a:r>
              <a:rPr kumimoji="0" lang="es-MX" sz="2000" dirty="0">
                <a:solidFill>
                  <a:schemeClr val="tx1"/>
                </a:solidFill>
                <a:latin typeface="Arial" charset="0"/>
              </a:rPr>
              <a:t>Diagrama de Pareto.</a:t>
            </a:r>
          </a:p>
          <a:p>
            <a:pPr algn="l" eaLnBrk="1" hangingPunct="1">
              <a:spcBef>
                <a:spcPts val="0"/>
              </a:spcBef>
            </a:pPr>
            <a:r>
              <a:rPr kumimoji="0" lang="es-MX" sz="2000" dirty="0">
                <a:solidFill>
                  <a:schemeClr val="tx1"/>
                </a:solidFill>
                <a:latin typeface="Arial" charset="0"/>
              </a:rPr>
              <a:t>Diagrama de afinidad.</a:t>
            </a:r>
          </a:p>
          <a:p>
            <a:pPr algn="l" eaLnBrk="1" hangingPunct="1">
              <a:spcBef>
                <a:spcPts val="0"/>
              </a:spcBef>
            </a:pPr>
            <a:r>
              <a:rPr kumimoji="0" lang="es-MX" sz="2000" dirty="0">
                <a:solidFill>
                  <a:schemeClr val="tx1"/>
                </a:solidFill>
                <a:latin typeface="Arial" charset="0"/>
              </a:rPr>
              <a:t>Análisis sistémico.</a:t>
            </a:r>
          </a:p>
          <a:p>
            <a:pPr algn="l" eaLnBrk="1" hangingPunct="1">
              <a:spcBef>
                <a:spcPts val="0"/>
              </a:spcBef>
            </a:pPr>
            <a:r>
              <a:rPr kumimoji="0" lang="es-MX" sz="2000" dirty="0">
                <a:solidFill>
                  <a:schemeClr val="tx1"/>
                </a:solidFill>
                <a:latin typeface="Arial" charset="0"/>
              </a:rPr>
              <a:t>FODA.</a:t>
            </a:r>
          </a:p>
          <a:p>
            <a:pPr algn="l" eaLnBrk="1" hangingPunct="1">
              <a:spcBef>
                <a:spcPts val="0"/>
              </a:spcBef>
            </a:pPr>
            <a:r>
              <a:rPr kumimoji="0" lang="es-MX" sz="2000" dirty="0">
                <a:solidFill>
                  <a:schemeClr val="tx1"/>
                </a:solidFill>
                <a:latin typeface="Arial" charset="0"/>
              </a:rPr>
              <a:t>Análisis de riesgos.</a:t>
            </a:r>
          </a:p>
          <a:p>
            <a:pPr algn="l" eaLnBrk="1" hangingPunct="1">
              <a:spcBef>
                <a:spcPts val="0"/>
              </a:spcBef>
            </a:pPr>
            <a:r>
              <a:rPr kumimoji="0" lang="es-MX" sz="2000" dirty="0">
                <a:solidFill>
                  <a:schemeClr val="tx1"/>
                </a:solidFill>
                <a:latin typeface="Arial" charset="0"/>
              </a:rPr>
              <a:t>Análisis causa - efecto.</a:t>
            </a:r>
            <a:endParaRPr kumimoji="0" lang="es-ES" sz="2000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388111" name="AutoShape 15"/>
          <p:cNvSpPr>
            <a:spLocks noChangeArrowheads="1"/>
          </p:cNvSpPr>
          <p:nvPr/>
        </p:nvSpPr>
        <p:spPr bwMode="auto">
          <a:xfrm>
            <a:off x="5341912" y="4969639"/>
            <a:ext cx="3494088" cy="1676400"/>
          </a:xfrm>
          <a:prstGeom prst="flowChartMagneticDisk">
            <a:avLst/>
          </a:prstGeom>
          <a:gradFill rotWithShape="0">
            <a:gsLst>
              <a:gs pos="0">
                <a:schemeClr val="bg1"/>
              </a:gs>
              <a:gs pos="100000">
                <a:schemeClr val="bg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 anchorCtr="1"/>
          <a:lstStyle/>
          <a:p>
            <a:pPr eaLnBrk="1" hangingPunct="1">
              <a:defRPr/>
            </a:pPr>
            <a:r>
              <a:rPr kumimoji="0" lang="es-MX" sz="32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Administración</a:t>
            </a:r>
          </a:p>
          <a:p>
            <a:pPr eaLnBrk="1" hangingPunct="1">
              <a:defRPr/>
            </a:pPr>
            <a:r>
              <a:rPr kumimoji="0" lang="es-MX" sz="32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Pública</a:t>
            </a:r>
            <a:endParaRPr kumimoji="0" lang="es-ES" sz="3200" dirty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654" name="AutoShape 6"/>
          <p:cNvSpPr>
            <a:spLocks noChangeArrowheads="1"/>
          </p:cNvSpPr>
          <p:nvPr/>
        </p:nvSpPr>
        <p:spPr bwMode="auto">
          <a:xfrm>
            <a:off x="728663" y="908050"/>
            <a:ext cx="4059237" cy="1153180"/>
          </a:xfrm>
          <a:prstGeom prst="foldedCorner">
            <a:avLst>
              <a:gd name="adj" fmla="val 12500"/>
            </a:avLst>
          </a:prstGeom>
          <a:gradFill rotWithShape="0">
            <a:gsLst>
              <a:gs pos="0">
                <a:srgbClr val="0000CC"/>
              </a:gs>
              <a:gs pos="100000">
                <a:srgbClr val="0000CC">
                  <a:gamma/>
                  <a:shade val="46275"/>
                  <a:invGamma/>
                </a:srgbClr>
              </a:gs>
            </a:gsLst>
            <a:path path="rect">
              <a:fillToRect l="50000" t="50000" r="50000" b="50000"/>
            </a:path>
          </a:gradFill>
          <a:ln w="12700" cap="sq">
            <a:noFill/>
            <a:round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marL="457200" indent="-457200" algn="l">
              <a:buSzPct val="60000"/>
              <a:buFontTx/>
              <a:buBlip>
                <a:blip r:embed="rId3"/>
              </a:buBlip>
              <a:defRPr/>
            </a:pPr>
            <a:r>
              <a:rPr lang="es-MX" sz="3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Crear CONOCIMIENTO</a:t>
            </a:r>
          </a:p>
        </p:txBody>
      </p:sp>
      <p:sp>
        <p:nvSpPr>
          <p:cNvPr id="539656" name="AutoShape 8"/>
          <p:cNvSpPr>
            <a:spLocks noChangeArrowheads="1"/>
          </p:cNvSpPr>
          <p:nvPr/>
        </p:nvSpPr>
        <p:spPr bwMode="auto">
          <a:xfrm>
            <a:off x="728663" y="2635250"/>
            <a:ext cx="4032250" cy="3249870"/>
          </a:xfrm>
          <a:prstGeom prst="foldedCorner">
            <a:avLst>
              <a:gd name="adj" fmla="val 12500"/>
            </a:avLst>
          </a:prstGeom>
          <a:gradFill rotWithShape="0">
            <a:gsLst>
              <a:gs pos="0">
                <a:srgbClr val="0000CC"/>
              </a:gs>
              <a:gs pos="100000">
                <a:srgbClr val="0000CC">
                  <a:gamma/>
                  <a:shade val="46275"/>
                  <a:invGamma/>
                </a:srgbClr>
              </a:gs>
            </a:gsLst>
            <a:path path="rect">
              <a:fillToRect l="50000" t="50000" r="50000" b="50000"/>
            </a:path>
          </a:gradFill>
          <a:ln w="12700" cap="sq">
            <a:noFill/>
            <a:round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marL="457200" indent="-457200" algn="l">
              <a:buFontTx/>
              <a:buChar char="•"/>
              <a:defRPr/>
            </a:pPr>
            <a:endParaRPr lang="es-MX" sz="30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457200" indent="-457200" algn="l">
              <a:buSzPct val="60000"/>
              <a:buFontTx/>
              <a:buBlip>
                <a:blip r:embed="rId3"/>
              </a:buBlip>
              <a:defRPr/>
            </a:pPr>
            <a:r>
              <a:rPr lang="es-MX" sz="3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Tecnología</a:t>
            </a:r>
            <a:r>
              <a:rPr lang="es-MX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.</a:t>
            </a:r>
          </a:p>
          <a:p>
            <a:pPr marL="457200" indent="-457200" algn="l">
              <a:buSzPct val="60000"/>
              <a:buFontTx/>
              <a:buBlip>
                <a:blip r:embed="rId3"/>
              </a:buBlip>
              <a:defRPr/>
            </a:pPr>
            <a:r>
              <a:rPr lang="es-MX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Resolución de problemas.</a:t>
            </a:r>
          </a:p>
          <a:p>
            <a:pPr marL="457200" indent="-457200" algn="l">
              <a:buSzPct val="60000"/>
              <a:buFontTx/>
              <a:buBlip>
                <a:blip r:embed="rId3"/>
              </a:buBlip>
              <a:defRPr/>
            </a:pPr>
            <a:r>
              <a:rPr lang="es-MX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Conocimiento de sí mismo.</a:t>
            </a:r>
            <a:endParaRPr lang="es-ES" sz="30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18437" name="Line 10"/>
          <p:cNvSpPr>
            <a:spLocks noChangeShapeType="1"/>
          </p:cNvSpPr>
          <p:nvPr/>
        </p:nvSpPr>
        <p:spPr bwMode="auto">
          <a:xfrm>
            <a:off x="4499992" y="1412875"/>
            <a:ext cx="0" cy="2952750"/>
          </a:xfrm>
          <a:prstGeom prst="line">
            <a:avLst/>
          </a:prstGeom>
          <a:noFill/>
          <a:ln w="76200" cap="sq">
            <a:solidFill>
              <a:schemeClr val="bg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18438" name="Picture 12" descr="woman_sitting_on_top_of_the_world_lg_clr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025" y="3141663"/>
            <a:ext cx="2114550" cy="346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06722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indent="0"/>
            <a:r>
              <a:rPr lang="es-MX" dirty="0" smtClean="0"/>
              <a:t>¿Y </a:t>
            </a:r>
            <a:r>
              <a:rPr lang="es-MX" dirty="0"/>
              <a:t>la AP en </a:t>
            </a:r>
            <a:r>
              <a:rPr lang="es-MX" dirty="0" smtClean="0"/>
              <a:t>México?</a:t>
            </a:r>
            <a:endParaRPr lang="es-ES" dirty="0" smtClean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subTitle" idx="1"/>
          </p:nvPr>
        </p:nvSpPr>
        <p:spPr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 marL="0" indent="0"/>
            <a:r>
              <a:rPr lang="es-MX" altLang="en-US" sz="2900" dirty="0"/>
              <a:t>Sesión 1: Investigación en Administración Pública</a:t>
            </a:r>
            <a:endParaRPr lang="es-MX" altLang="en-US" sz="2900" dirty="0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doors dir="ver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indent="0"/>
            <a:endParaRPr lang="es-ES" smtClean="0"/>
          </a:p>
        </p:txBody>
      </p:sp>
      <p:pic>
        <p:nvPicPr>
          <p:cNvPr id="15363" name="Picture 6" descr="female_scientist_climb_microscope_hg_clr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1214438"/>
            <a:ext cx="2971800" cy="371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4" name="Picture 9" descr="chest_open_hg_clr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5063" y="3286125"/>
            <a:ext cx="2476500" cy="247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1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indent="0"/>
            <a:endParaRPr lang="es-ES" smtClean="0"/>
          </a:p>
        </p:txBody>
      </p:sp>
      <p:sp>
        <p:nvSpPr>
          <p:cNvPr id="20483" name="Rectangle 16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80000"/>
              </a:lnSpc>
            </a:pPr>
            <a:r>
              <a:rPr lang="es-ES" sz="3400" smtClean="0"/>
              <a:t>Un país “moderno” posee...</a:t>
            </a:r>
          </a:p>
          <a:p>
            <a:pPr marL="0" indent="0">
              <a:lnSpc>
                <a:spcPct val="80000"/>
              </a:lnSpc>
            </a:pPr>
            <a:endParaRPr lang="es-ES" sz="3400" smtClean="0"/>
          </a:p>
          <a:p>
            <a:pPr lvl="1">
              <a:lnSpc>
                <a:spcPct val="80000"/>
              </a:lnSpc>
            </a:pPr>
            <a:r>
              <a:rPr lang="es-ES" sz="3400" smtClean="0"/>
              <a:t>Industria de base científica que trabaja y produce desde la vanguardia tecnológica. </a:t>
            </a:r>
          </a:p>
          <a:p>
            <a:pPr lvl="1">
              <a:lnSpc>
                <a:spcPct val="80000"/>
              </a:lnSpc>
            </a:pPr>
            <a:r>
              <a:rPr lang="es-ES" sz="3400" smtClean="0"/>
              <a:t>Ciencia activa, vinculada a la producción.</a:t>
            </a:r>
          </a:p>
          <a:p>
            <a:pPr lvl="1">
              <a:lnSpc>
                <a:spcPct val="80000"/>
              </a:lnSpc>
            </a:pPr>
            <a:r>
              <a:rPr lang="es-ES" sz="3400" smtClean="0"/>
              <a:t>Flujo de patentes y registros.</a:t>
            </a:r>
          </a:p>
          <a:p>
            <a:pPr lvl="1">
              <a:lnSpc>
                <a:spcPct val="80000"/>
              </a:lnSpc>
            </a:pPr>
            <a:r>
              <a:rPr lang="es-ES" sz="3400" smtClean="0"/>
              <a:t>La investigación fundamental y la aplicada, son tareas de las organizaciones antes que de las universidades.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indent="0"/>
            <a:r>
              <a:rPr lang="es-MX" sz="3400" dirty="0" smtClean="0"/>
              <a:t>Inversión en </a:t>
            </a:r>
            <a:r>
              <a:rPr lang="es-MX" sz="3400" dirty="0" smtClean="0"/>
              <a:t>I&amp;D </a:t>
            </a:r>
            <a:r>
              <a:rPr lang="es-MX" sz="3400" dirty="0" smtClean="0"/>
              <a:t>con base en PIB</a:t>
            </a:r>
            <a:endParaRPr lang="es-ES" sz="3400" dirty="0" smtClean="0"/>
          </a:p>
        </p:txBody>
      </p:sp>
      <p:pic>
        <p:nvPicPr>
          <p:cNvPr id="2150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360363"/>
            <a:ext cx="8748712" cy="544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MX" smtClean="0"/>
              <a:t>Otros datos</a:t>
            </a:r>
            <a:endParaRPr lang="es-ES" dirty="0" smtClean="0"/>
          </a:p>
        </p:txBody>
      </p:sp>
      <p:sp>
        <p:nvSpPr>
          <p:cNvPr id="2" name="1 Marcador de contenido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lvl="1"/>
            <a:r>
              <a:rPr lang="es-ES" dirty="0" smtClean="0"/>
              <a:t>La investigación fundamental y la aplicada son tareas: UNAM 70%, IPN 28%, el resto 2%.</a:t>
            </a:r>
          </a:p>
          <a:p>
            <a:pPr lvl="1"/>
            <a:r>
              <a:rPr lang="es-ES" dirty="0"/>
              <a:t>&lt;2% en publicaciones vs EEUU</a:t>
            </a:r>
            <a:r>
              <a:rPr lang="es-ES" dirty="0" smtClean="0"/>
              <a:t>.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lvl="1"/>
            <a:r>
              <a:rPr lang="es-ES" dirty="0" smtClean="0"/>
              <a:t>Eslovaquia, Polonia, Grecia, Turquía y Hungría, 0.5% a 0.9%.</a:t>
            </a:r>
          </a:p>
          <a:p>
            <a:pPr lvl="1"/>
            <a:r>
              <a:rPr lang="es-ES" dirty="0" smtClean="0"/>
              <a:t>Suecia 3.6%.</a:t>
            </a:r>
          </a:p>
          <a:p>
            <a:pPr lvl="1"/>
            <a:r>
              <a:rPr lang="es-ES" dirty="0" smtClean="0"/>
              <a:t>Corea 3.49%.</a:t>
            </a:r>
          </a:p>
          <a:p>
            <a:pPr lvl="1"/>
            <a:r>
              <a:rPr lang="es-ES" dirty="0" smtClean="0"/>
              <a:t>Finlandia 3.48%. </a:t>
            </a:r>
          </a:p>
          <a:p>
            <a:pPr lvl="1"/>
            <a:endParaRPr lang="es-ES" dirty="0" smtClean="0"/>
          </a:p>
          <a:p>
            <a:pPr lvl="1"/>
            <a:r>
              <a:rPr lang="es-ES" dirty="0" smtClean="0"/>
              <a:t>96 a 04, 0.5% del PIB.</a:t>
            </a:r>
          </a:p>
          <a:p>
            <a:pPr lvl="1"/>
            <a:r>
              <a:rPr lang="es-ES" dirty="0" smtClean="0"/>
              <a:t>03 a 08, 0.35%.</a:t>
            </a:r>
          </a:p>
          <a:p>
            <a:pPr lvl="1"/>
            <a:r>
              <a:rPr lang="es-ES" dirty="0" smtClean="0"/>
              <a:t>09 a 13, 0.42%.</a:t>
            </a:r>
            <a:endParaRPr lang="es-E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83303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404664"/>
            <a:ext cx="8388423" cy="6048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Rectángulo"/>
          <p:cNvSpPr/>
          <p:nvPr/>
        </p:nvSpPr>
        <p:spPr>
          <a:xfrm>
            <a:off x="5292080" y="5844728"/>
            <a:ext cx="33441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dirty="0" smtClean="0">
                <a:solidFill>
                  <a:srgbClr val="FF0000"/>
                </a:solidFill>
              </a:rPr>
              <a:t>Gerardo León Martínez</a:t>
            </a:r>
            <a:endParaRPr lang="es-MX" dirty="0">
              <a:solidFill>
                <a:srgbClr val="FF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06697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indent="0"/>
            <a:r>
              <a:rPr lang="es-ES" sz="4800" dirty="0" smtClean="0"/>
              <a:t>EL Investigador y su Institución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subTitle" idx="1"/>
          </p:nvPr>
        </p:nvSpPr>
        <p:spPr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 marL="0" indent="0"/>
            <a:r>
              <a:rPr lang="es-MX" altLang="en-US" sz="2900" dirty="0"/>
              <a:t>Sesión 1: Investigación en Administración Pública</a:t>
            </a:r>
            <a:endParaRPr lang="es-MX" altLang="en-US" sz="2900" dirty="0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doors dir="ver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1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indent="0"/>
            <a:endParaRPr lang="es-ES" smtClean="0"/>
          </a:p>
        </p:txBody>
      </p:sp>
      <p:sp>
        <p:nvSpPr>
          <p:cNvPr id="27651" name="Rectangle 1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/>
            <a:r>
              <a:rPr lang="es-ES" sz="4000" dirty="0" smtClean="0"/>
              <a:t>¿Quién debería de investigar</a:t>
            </a:r>
            <a:r>
              <a:rPr lang="es-ES" sz="4000" dirty="0" smtClean="0"/>
              <a:t>?</a:t>
            </a:r>
            <a:endParaRPr lang="es-ES" sz="4000" dirty="0" smtClean="0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8" descr="head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816" b="-17407"/>
          <a:stretch>
            <a:fillRect/>
          </a:stretch>
        </p:blipFill>
        <p:spPr bwMode="auto">
          <a:xfrm>
            <a:off x="483196" y="3534271"/>
            <a:ext cx="2288514" cy="7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3" name="Picture 10" descr="logo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140"/>
          <a:stretch>
            <a:fillRect/>
          </a:stretch>
        </p:blipFill>
        <p:spPr bwMode="auto">
          <a:xfrm>
            <a:off x="498821" y="2113358"/>
            <a:ext cx="1944192" cy="933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4" name="Picture 1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821" y="4660130"/>
            <a:ext cx="2272889" cy="608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25605" name="Picture 1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5694511"/>
            <a:ext cx="4537075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0088" y="622870"/>
            <a:ext cx="2798763" cy="418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56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56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5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indent="0"/>
            <a:r>
              <a:rPr lang="es-ES" dirty="0" smtClean="0"/>
              <a:t>Institución</a:t>
            </a:r>
          </a:p>
        </p:txBody>
      </p:sp>
      <p:sp>
        <p:nvSpPr>
          <p:cNvPr id="28675" name="Rectangle 9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s-ES" sz="3600" dirty="0" smtClean="0"/>
              <a:t>Directivos – Especialistas.</a:t>
            </a:r>
          </a:p>
          <a:p>
            <a:pPr lvl="1"/>
            <a:endParaRPr lang="es-ES" sz="3600" dirty="0" smtClean="0"/>
          </a:p>
          <a:p>
            <a:pPr lvl="1"/>
            <a:r>
              <a:rPr lang="es-ES" sz="3600" dirty="0" smtClean="0"/>
              <a:t>Doctores, Maestros.</a:t>
            </a:r>
          </a:p>
          <a:p>
            <a:pPr lvl="1"/>
            <a:r>
              <a:rPr lang="es-ES" sz="3600" dirty="0" smtClean="0"/>
              <a:t>Licenciados.</a:t>
            </a:r>
          </a:p>
          <a:p>
            <a:pPr lvl="1"/>
            <a:r>
              <a:rPr lang="es-ES" sz="3600" dirty="0" smtClean="0"/>
              <a:t>Educación Media.</a:t>
            </a:r>
          </a:p>
          <a:p>
            <a:pPr lvl="1"/>
            <a:endParaRPr lang="es-ES" sz="3600" dirty="0" smtClean="0"/>
          </a:p>
          <a:p>
            <a:pPr lvl="1"/>
            <a:r>
              <a:rPr lang="es-ES" sz="3600" dirty="0" smtClean="0"/>
              <a:t>Cultura de Investigación.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8235835"/>
              </p:ext>
            </p:extLst>
          </p:nvPr>
        </p:nvGraphicFramePr>
        <p:xfrm>
          <a:off x="0" y="7620"/>
          <a:ext cx="9144001" cy="6781780"/>
        </p:xfrm>
        <a:graphic>
          <a:graphicData uri="http://schemas.openxmlformats.org/drawingml/2006/table">
            <a:tbl>
              <a:tblPr firstRow="1" firstCol="1" bandRow="1" bandCol="1">
                <a:tableStyleId>{073A0DAA-6AF3-43AB-8588-CEC1D06C72B9}</a:tableStyleId>
              </a:tblPr>
              <a:tblGrid>
                <a:gridCol w="2800025"/>
                <a:gridCol w="2418248"/>
                <a:gridCol w="1962864"/>
                <a:gridCol w="1962864"/>
              </a:tblGrid>
              <a:tr h="283962">
                <a:tc gridSpan="4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_tradnl" sz="1800" dirty="0">
                          <a:effectLst/>
                        </a:rPr>
                        <a:t>OBJETIVO ESTRATÉGICO 7</a:t>
                      </a:r>
                      <a:endParaRPr lang="en-US" sz="1800" dirty="0">
                        <a:effectLst/>
                        <a:latin typeface="Franklin Gothic Medium"/>
                        <a:ea typeface="Calibri"/>
                        <a:cs typeface="Franklin Gothic Medium"/>
                      </a:endParaRPr>
                    </a:p>
                  </a:txBody>
                  <a:tcPr marL="41360" marR="4136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83962">
                <a:tc gridSpan="4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_tradnl" sz="1800">
                          <a:effectLst/>
                        </a:rPr>
                        <a:t>Modernizar la gestión de los órganos de dirección del Poder Judicial.</a:t>
                      </a:r>
                      <a:endParaRPr lang="en-US" sz="1800">
                        <a:effectLst/>
                        <a:latin typeface="Franklin Gothic Medium"/>
                        <a:ea typeface="Calibri"/>
                        <a:cs typeface="Franklin Gothic Medium"/>
                      </a:endParaRPr>
                    </a:p>
                  </a:txBody>
                  <a:tcPr marL="41360" marR="4136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8396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_tradnl" sz="1800">
                          <a:effectLst/>
                        </a:rPr>
                        <a:t>ESTRATEGIAS</a:t>
                      </a:r>
                      <a:endParaRPr lang="en-US" sz="1800">
                        <a:effectLst/>
                        <a:latin typeface="Franklin Gothic Medium"/>
                        <a:ea typeface="Calibri"/>
                        <a:cs typeface="Franklin Gothic Medium"/>
                      </a:endParaRPr>
                    </a:p>
                  </a:txBody>
                  <a:tcPr marL="41360" marR="4136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_tradnl" sz="1800">
                          <a:effectLst/>
                        </a:rPr>
                        <a:t>INDICADOR</a:t>
                      </a:r>
                      <a:endParaRPr lang="en-US" sz="1800">
                        <a:effectLst/>
                        <a:latin typeface="Franklin Gothic Medium"/>
                        <a:ea typeface="Calibri"/>
                        <a:cs typeface="Franklin Gothic Medium"/>
                      </a:endParaRPr>
                    </a:p>
                  </a:txBody>
                  <a:tcPr marL="41360" marR="4136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_tradnl" sz="1800">
                          <a:effectLst/>
                        </a:rPr>
                        <a:t>META</a:t>
                      </a:r>
                      <a:endParaRPr lang="en-US" sz="1800">
                        <a:effectLst/>
                        <a:latin typeface="Franklin Gothic Medium"/>
                        <a:ea typeface="Calibri"/>
                        <a:cs typeface="Franklin Gothic Medium"/>
                      </a:endParaRPr>
                    </a:p>
                  </a:txBody>
                  <a:tcPr marL="41360" marR="4136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_tradnl" sz="1800">
                          <a:effectLst/>
                        </a:rPr>
                        <a:t>INTERVENCIÓN</a:t>
                      </a:r>
                      <a:endParaRPr lang="en-US" sz="1800">
                        <a:effectLst/>
                        <a:latin typeface="Franklin Gothic Medium"/>
                        <a:ea typeface="Calibri"/>
                        <a:cs typeface="Franklin Gothic Medium"/>
                      </a:endParaRPr>
                    </a:p>
                  </a:txBody>
                  <a:tcPr marL="41360" marR="41360" marT="0" marB="0"/>
                </a:tc>
              </a:tr>
              <a:tr h="712190">
                <a:tc rowSpan="2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_tradnl" sz="1800" dirty="0">
                          <a:effectLst/>
                        </a:rPr>
                        <a:t>E7.3 Modernización de los sistemas de planeación institucional y gestión presupuestaria. </a:t>
                      </a:r>
                      <a:endParaRPr lang="en-US" sz="1800" dirty="0">
                        <a:effectLst/>
                        <a:latin typeface="Franklin Gothic Medium"/>
                        <a:ea typeface="Calibri"/>
                        <a:cs typeface="Franklin Gothic Medium"/>
                      </a:endParaRPr>
                    </a:p>
                  </a:txBody>
                  <a:tcPr marL="41360" marR="4136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_tradnl" sz="1800">
                          <a:effectLst/>
                        </a:rPr>
                        <a:t>Avance de carga del plan institucional en el SPIGER.</a:t>
                      </a:r>
                      <a:endParaRPr lang="en-US" sz="1800">
                        <a:effectLst/>
                        <a:latin typeface="Franklin Gothic Medium"/>
                        <a:ea typeface="Calibri"/>
                        <a:cs typeface="Franklin Gothic Medium"/>
                      </a:endParaRPr>
                    </a:p>
                  </a:txBody>
                  <a:tcPr marL="41360" marR="4136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_tradnl" sz="1800">
                          <a:effectLst/>
                        </a:rPr>
                        <a:t>100% al año 1.</a:t>
                      </a:r>
                      <a:endParaRPr lang="en-US" sz="1800">
                        <a:effectLst/>
                        <a:latin typeface="Franklin Gothic Medium"/>
                        <a:ea typeface="Calibri"/>
                        <a:cs typeface="Franklin Gothic Medium"/>
                      </a:endParaRPr>
                    </a:p>
                  </a:txBody>
                  <a:tcPr marL="41360" marR="4136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_tradnl" sz="1800">
                          <a:effectLst/>
                        </a:rPr>
                        <a:t>Proyecto SPIGER vinculado con el GRP.</a:t>
                      </a:r>
                      <a:endParaRPr lang="en-US" sz="1800">
                        <a:effectLst/>
                        <a:latin typeface="Franklin Gothic Medium"/>
                        <a:ea typeface="Calibri"/>
                        <a:cs typeface="Franklin Gothic Medium"/>
                      </a:endParaRPr>
                    </a:p>
                  </a:txBody>
                  <a:tcPr marL="41360" marR="41360" marT="0" marB="0" anchor="ctr"/>
                </a:tc>
              </a:tr>
              <a:tr h="318669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_tradnl" sz="1800" dirty="0">
                          <a:effectLst/>
                        </a:rPr>
                        <a:t>Gasto de inversión sujeto a la metodología.</a:t>
                      </a:r>
                      <a:endParaRPr lang="en-US" sz="1800" dirty="0">
                        <a:effectLst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_tradnl" sz="1800" dirty="0">
                          <a:effectLst/>
                        </a:rPr>
                        <a:t> </a:t>
                      </a:r>
                      <a:endParaRPr lang="en-US" sz="1800" dirty="0">
                        <a:effectLst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_tradnl" sz="1800" dirty="0">
                          <a:effectLst/>
                        </a:rPr>
                        <a:t>Número de proyectos aprobados para investigación por impacto cuantitativo/cualitativo</a:t>
                      </a:r>
                      <a:r>
                        <a:rPr lang="es-ES_tradnl" sz="1800" dirty="0" smtClean="0">
                          <a:effectLst/>
                        </a:rPr>
                        <a:t>.</a:t>
                      </a:r>
                      <a:endParaRPr lang="en-US" sz="1800" dirty="0">
                        <a:effectLst/>
                      </a:endParaRPr>
                    </a:p>
                  </a:txBody>
                  <a:tcPr marL="41360" marR="4136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_tradnl" sz="1800" dirty="0">
                          <a:effectLst/>
                        </a:rPr>
                        <a:t>100% gasto de inversión.</a:t>
                      </a:r>
                      <a:endParaRPr lang="en-US" sz="1800" dirty="0">
                        <a:effectLst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_tradnl" sz="1800" dirty="0">
                          <a:effectLst/>
                        </a:rPr>
                        <a:t> </a:t>
                      </a:r>
                      <a:endParaRPr lang="en-US" sz="1800" dirty="0">
                        <a:effectLst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_tradnl" sz="1800" dirty="0">
                          <a:effectLst/>
                        </a:rPr>
                        <a:t>100% de proyectos.</a:t>
                      </a:r>
                      <a:endParaRPr lang="en-US" sz="1800" dirty="0">
                        <a:effectLst/>
                        <a:latin typeface="Franklin Gothic Medium"/>
                        <a:ea typeface="Calibri"/>
                        <a:cs typeface="Franklin Gothic Medium"/>
                      </a:endParaRPr>
                    </a:p>
                  </a:txBody>
                  <a:tcPr marL="41360" marR="4136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_tradnl" sz="1800" dirty="0">
                          <a:effectLst/>
                        </a:rPr>
                        <a:t>Creación de la “Dirección Ejecutiva de Proyectos e Inversiones</a:t>
                      </a:r>
                      <a:r>
                        <a:rPr lang="es-ES_tradnl" sz="1800" dirty="0" smtClean="0">
                          <a:effectLst/>
                        </a:rPr>
                        <a:t>”.</a:t>
                      </a:r>
                      <a:endParaRPr lang="en-US" sz="1800" dirty="0">
                        <a:effectLst/>
                      </a:endParaRPr>
                    </a:p>
                  </a:txBody>
                  <a:tcPr marL="41360" marR="41360" marT="0" marB="0" anchor="ctr"/>
                </a:tc>
              </a:tr>
              <a:tr h="1703769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_tradnl" sz="1800" dirty="0">
                          <a:effectLst/>
                        </a:rPr>
                        <a:t>E7.7 Impulso del análisis, la investigación y el aprendizaje institucional sobre temas de interés para la Administración de Justicia.</a:t>
                      </a:r>
                      <a:endParaRPr lang="en-US" sz="1800" dirty="0">
                        <a:effectLst/>
                        <a:latin typeface="Franklin Gothic Medium"/>
                        <a:ea typeface="Calibri"/>
                        <a:cs typeface="Franklin Gothic Medium"/>
                      </a:endParaRPr>
                    </a:p>
                  </a:txBody>
                  <a:tcPr marL="41360" marR="4136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_tradnl" sz="1800">
                          <a:effectLst/>
                        </a:rPr>
                        <a:t>Efectividad de los diagnósticos desarrollados por la DEIA.</a:t>
                      </a:r>
                      <a:endParaRPr lang="en-US" sz="1800">
                        <a:effectLst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_tradnl" sz="1800">
                          <a:effectLst/>
                        </a:rPr>
                        <a:t> </a:t>
                      </a:r>
                      <a:endParaRPr lang="en-US" sz="1800">
                        <a:effectLst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_tradnl" sz="1800">
                          <a:effectLst/>
                        </a:rPr>
                        <a:t>Monto de beneficios logrados por proyecto.</a:t>
                      </a:r>
                      <a:endParaRPr lang="en-US" sz="1800">
                        <a:effectLst/>
                        <a:latin typeface="Franklin Gothic Medium"/>
                        <a:ea typeface="Calibri"/>
                        <a:cs typeface="Franklin Gothic Medium"/>
                      </a:endParaRPr>
                    </a:p>
                  </a:txBody>
                  <a:tcPr marL="41360" marR="4136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_tradnl" sz="1800">
                          <a:effectLst/>
                        </a:rPr>
                        <a:t>Mejor de 90%</a:t>
                      </a:r>
                      <a:endParaRPr lang="en-US" sz="1800">
                        <a:effectLst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_tradnl" sz="1800">
                          <a:effectLst/>
                        </a:rPr>
                        <a:t> </a:t>
                      </a:r>
                      <a:endParaRPr lang="en-US" sz="1800">
                        <a:effectLst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_tradnl" sz="1800">
                          <a:effectLst/>
                        </a:rPr>
                        <a:t> </a:t>
                      </a:r>
                      <a:endParaRPr lang="en-US" sz="1800">
                        <a:effectLst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_tradnl" sz="1800">
                          <a:effectLst/>
                        </a:rPr>
                        <a:t>Mejor de 30% vs medios tradicionales</a:t>
                      </a:r>
                      <a:endParaRPr lang="en-US" sz="1800">
                        <a:effectLst/>
                        <a:latin typeface="Franklin Gothic Medium"/>
                        <a:ea typeface="Calibri"/>
                        <a:cs typeface="Franklin Gothic Medium"/>
                      </a:endParaRPr>
                    </a:p>
                  </a:txBody>
                  <a:tcPr marL="41360" marR="4136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_tradnl" sz="1800" dirty="0">
                          <a:effectLst/>
                        </a:rPr>
                        <a:t>Proyecto “Dirección Ejecutiva de Investigación Aplicada</a:t>
                      </a:r>
                      <a:r>
                        <a:rPr lang="es-ES_tradnl" sz="1800" dirty="0" smtClean="0">
                          <a:effectLst/>
                        </a:rPr>
                        <a:t>”.</a:t>
                      </a:r>
                      <a:endParaRPr lang="en-US" sz="1800" dirty="0">
                        <a:effectLst/>
                      </a:endParaRPr>
                    </a:p>
                  </a:txBody>
                  <a:tcPr marL="41360" marR="41360" marT="0" marB="0" anchor="ctr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447135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699" name="Rectangle 3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pPr lvl="1"/>
            <a:r>
              <a:rPr lang="es-MX" smtClean="0"/>
              <a:t>Investigador por convicción.</a:t>
            </a:r>
          </a:p>
          <a:p>
            <a:pPr lvl="1"/>
            <a:r>
              <a:rPr lang="es-MX" smtClean="0"/>
              <a:t>Promotor transdisciplinario de la investigación.</a:t>
            </a:r>
          </a:p>
          <a:p>
            <a:pPr lvl="1"/>
            <a:r>
              <a:rPr lang="es-MX" smtClean="0"/>
              <a:t>Creador de los paradigmas que mueven al mundo.</a:t>
            </a:r>
            <a:endParaRPr lang="es-ES" smtClean="0"/>
          </a:p>
        </p:txBody>
      </p:sp>
      <p:sp>
        <p:nvSpPr>
          <p:cNvPr id="3" name="2 Marcador de contenido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lvl="1"/>
            <a:r>
              <a:rPr lang="es-MX" dirty="0"/>
              <a:t>Generador de la conciencia de la necesidad de investigar.</a:t>
            </a:r>
          </a:p>
          <a:p>
            <a:pPr lvl="1"/>
            <a:r>
              <a:rPr lang="es-MX" dirty="0" smtClean="0"/>
              <a:t>Eje </a:t>
            </a:r>
            <a:r>
              <a:rPr lang="es-MX" dirty="0"/>
              <a:t>motor del crecimiento </a:t>
            </a:r>
            <a:r>
              <a:rPr lang="es-MX" dirty="0" smtClean="0"/>
              <a:t>de la Administración Pública.</a:t>
            </a:r>
            <a:endParaRPr lang="es-ES" dirty="0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8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indent="0"/>
            <a:r>
              <a:rPr lang="es-MX" smtClean="0"/>
              <a:t>AMDG</a:t>
            </a:r>
            <a:endParaRPr lang="es-ES" smtClean="0"/>
          </a:p>
        </p:txBody>
      </p:sp>
      <p:sp>
        <p:nvSpPr>
          <p:cNvPr id="33795" name="Rectangle 9"/>
          <p:cNvSpPr>
            <a:spLocks noGrp="1" noChangeArrowheads="1"/>
          </p:cNvSpPr>
          <p:nvPr>
            <p:ph type="subTitle" idx="1"/>
          </p:nvPr>
        </p:nvSpPr>
        <p:spPr>
          <a:xfrm>
            <a:off x="6516216" y="2852936"/>
            <a:ext cx="2627784" cy="3776464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 marL="0" indent="0" algn="l"/>
            <a:r>
              <a:rPr lang="es-MX" sz="3200" dirty="0" smtClean="0"/>
              <a:t>“Prefiero entender una causa que ser el monarca de Persia”, Demócrito.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3D OPTIONS" val="Medium 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3D TRANSITION" val="Twopanel.p3d 2"/>
  <p:tag name="POWER3D OPTIONS" val="Medium "/>
  <p:tag name="POWER3D BACKGROUND" val="0,0,0"/>
  <p:tag name="POWER3D SOUND" val="Two Panels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3D TRANSITION" val="Spring.p3d 0"/>
  <p:tag name="POWER3D OPTIONS" val="Medium 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3D TRANSITION" val="Twopanel.p3d 0"/>
  <p:tag name="POWER3D OPTIONS" val="Medium "/>
  <p:tag name="POWER3D BACKGROUND" val="0,0,0"/>
  <p:tag name="POWER3D SOUND" val="Two Panels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3D TRANSITION" val="Twopanel.p3d 4"/>
  <p:tag name="POWER3D OPTIONS" val="Medium "/>
  <p:tag name="POWER3D BACKGROUND" val="0,0,0"/>
  <p:tag name="POWER3D SOUND" val="Two Panels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3D TRANSITION" val="Revcube.p3d 0"/>
  <p:tag name="POWER3D OPTIONS" val="Medium "/>
  <p:tag name="POWER3D SOUND" val="Revolving Cub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3D TRANSITION" val="Revcube.p3d 0"/>
  <p:tag name="POWER3D OPTIONS" val="Medium "/>
  <p:tag name="POWER3D SOUND" val="Revolving Cub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3D TRANSITION" val="Revcube.p3d 0"/>
  <p:tag name="POWER3D OPTIONS" val="Medium "/>
  <p:tag name="POWER3D SOUND" val="Revolving Cub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3D TRANSITION" val="Twopanel.p3d 4"/>
  <p:tag name="POWER3D OPTIONS" val="Medium "/>
  <p:tag name="POWER3D BACKGROUND" val="0,0,0"/>
  <p:tag name="POWER3D SOUND" val="Two Panels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3D TRANSITION" val="Spring.p3d 0"/>
  <p:tag name="POWER3D OPTIONS" val="Medium 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3D TRANSITION" val="Revcube.p3d 2"/>
  <p:tag name="POWER3D OPTIONS" val="Medium "/>
  <p:tag name="POWER3D SOUND" val="Revolving Cub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3D TRANSITION" val="Twopanel.p3d 6"/>
  <p:tag name="POWER3D OPTIONS" val="Medium "/>
  <p:tag name="POWER3D BACKGROUND" val="0,0,0"/>
  <p:tag name="POWER3D SOUND" val="Two Panels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3D TRANSITION" val="Twopanel.p3d 3"/>
  <p:tag name="POWER3D OPTIONS" val="Medium "/>
  <p:tag name="POWER3D BACKGROUND" val="0,0,0"/>
  <p:tag name="POWER3D SOUND" val="Two Panels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3D TRANSITION" val="Twopanel.p3d 3"/>
  <p:tag name="POWER3D OPTIONS" val="Medium "/>
  <p:tag name="POWER3D BACKGROUND" val="0,0,0"/>
  <p:tag name="POWER3D SOUND" val="Two Panels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3D TRANSITION" val="Shnroll.p3d 0"/>
  <p:tag name="POWER3D OPTIONS" val="Medium "/>
  <p:tag name="POWER3D SOUND" val="Shrink to Corner and Roll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3D TRANSITION" val="Spring.p3d 0"/>
  <p:tag name="POWER3D OPTIONS" val="Medium 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3D TRANSITION" val="Shnroll.p3d 0"/>
  <p:tag name="POWER3D OPTIONS" val="Medium "/>
  <p:tag name="POWER3D SOUND" val="Shrink to Corner and Roll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3D TRANSITION" val="Twopanel.p3d 2"/>
  <p:tag name="POWER3D OPTIONS" val="Medium "/>
  <p:tag name="POWER3D BACKGROUND" val="0,0,0"/>
  <p:tag name="POWER3D SOUND" val="Two Panels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3D TRANSITION" val="Shnroll.p3d 7"/>
  <p:tag name="POWER3D OPTIONS" val="Medium "/>
  <p:tag name="POWER3D SOUND" val="Shrink to Corner and Roll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3D TRANSITION" val="Twopanel.p3d 2"/>
  <p:tag name="POWER3D OPTIONS" val="Medium "/>
  <p:tag name="POWER3D BACKGROUND" val="0,0,0"/>
  <p:tag name="POWER3D SOUND" val="Two Panels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3D TRANSITION" val="Shnroll.p3d 5"/>
  <p:tag name="POWER3D OPTIONS" val="Medium "/>
  <p:tag name="POWER3D SOUND" val="Shrink to Corner and Roll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3D TRANSITION" val="Spring.p3d 0"/>
  <p:tag name="POWER3D OPTIONS" val="Medium "/>
</p:tagLst>
</file>

<file path=ppt/theme/theme1.xml><?xml version="1.0" encoding="utf-8"?>
<a:theme xmlns:a="http://schemas.openxmlformats.org/drawingml/2006/main" name="Estado del proyecto (estándar)">
  <a:themeElements>
    <a:clrScheme name="Estado del proyecto (estándar) 1">
      <a:dk1>
        <a:srgbClr val="333300"/>
      </a:dk1>
      <a:lt1>
        <a:srgbClr val="FFFFFF"/>
      </a:lt1>
      <a:dk2>
        <a:srgbClr val="000000"/>
      </a:dk2>
      <a:lt2>
        <a:srgbClr val="969696"/>
      </a:lt2>
      <a:accent1>
        <a:srgbClr val="E5D58A"/>
      </a:accent1>
      <a:accent2>
        <a:srgbClr val="CCCC00"/>
      </a:accent2>
      <a:accent3>
        <a:srgbClr val="FFFFFF"/>
      </a:accent3>
      <a:accent4>
        <a:srgbClr val="2A2A00"/>
      </a:accent4>
      <a:accent5>
        <a:srgbClr val="F0E7C4"/>
      </a:accent5>
      <a:accent6>
        <a:srgbClr val="B9B900"/>
      </a:accent6>
      <a:hlink>
        <a:srgbClr val="999933"/>
      </a:hlink>
      <a:folHlink>
        <a:srgbClr val="666633"/>
      </a:folHlink>
    </a:clrScheme>
    <a:fontScheme name="Estado del proyecto (estándar)">
      <a:majorFont>
        <a:latin typeface="Impact"/>
        <a:ea typeface=""/>
        <a:cs typeface=""/>
      </a:majorFont>
      <a:minorFont>
        <a:latin typeface="Franklin Gothic Medium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Estado del proyecto (estándar) 1">
        <a:dk1>
          <a:srgbClr val="333300"/>
        </a:dk1>
        <a:lt1>
          <a:srgbClr val="FFFFFF"/>
        </a:lt1>
        <a:dk2>
          <a:srgbClr val="000000"/>
        </a:dk2>
        <a:lt2>
          <a:srgbClr val="969696"/>
        </a:lt2>
        <a:accent1>
          <a:srgbClr val="E5D58A"/>
        </a:accent1>
        <a:accent2>
          <a:srgbClr val="CCCC00"/>
        </a:accent2>
        <a:accent3>
          <a:srgbClr val="FFFFFF"/>
        </a:accent3>
        <a:accent4>
          <a:srgbClr val="2A2A00"/>
        </a:accent4>
        <a:accent5>
          <a:srgbClr val="F0E7C4"/>
        </a:accent5>
        <a:accent6>
          <a:srgbClr val="B9B900"/>
        </a:accent6>
        <a:hlink>
          <a:srgbClr val="999933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ado del proyecto (estándar) 2">
        <a:dk1>
          <a:srgbClr val="000000"/>
        </a:dk1>
        <a:lt1>
          <a:srgbClr val="8EA1C0"/>
        </a:lt1>
        <a:dk2>
          <a:srgbClr val="FFFFFF"/>
        </a:dk2>
        <a:lt2>
          <a:srgbClr val="5F5F5F"/>
        </a:lt2>
        <a:accent1>
          <a:srgbClr val="B6CDDE"/>
        </a:accent1>
        <a:accent2>
          <a:srgbClr val="8A7CA2"/>
        </a:accent2>
        <a:accent3>
          <a:srgbClr val="C6CDDC"/>
        </a:accent3>
        <a:accent4>
          <a:srgbClr val="000000"/>
        </a:accent4>
        <a:accent5>
          <a:srgbClr val="D7E3EC"/>
        </a:accent5>
        <a:accent6>
          <a:srgbClr val="7D7092"/>
        </a:accent6>
        <a:hlink>
          <a:srgbClr val="336699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ado del proyecto (estándar) 3">
        <a:dk1>
          <a:srgbClr val="333300"/>
        </a:dk1>
        <a:lt1>
          <a:srgbClr val="FFFFFF"/>
        </a:lt1>
        <a:dk2>
          <a:srgbClr val="000000"/>
        </a:dk2>
        <a:lt2>
          <a:srgbClr val="969696"/>
        </a:lt2>
        <a:accent1>
          <a:srgbClr val="EAEAEA"/>
        </a:accent1>
        <a:accent2>
          <a:srgbClr val="969696"/>
        </a:accent2>
        <a:accent3>
          <a:srgbClr val="FFFFFF"/>
        </a:accent3>
        <a:accent4>
          <a:srgbClr val="2A2A00"/>
        </a:accent4>
        <a:accent5>
          <a:srgbClr val="F3F3F3"/>
        </a:accent5>
        <a:accent6>
          <a:srgbClr val="878787"/>
        </a:accent6>
        <a:hlink>
          <a:srgbClr val="5F5F5F"/>
        </a:hlink>
        <a:folHlink>
          <a:srgbClr val="CBCBC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C:\Archivos de programa\Microsoft Office\Plantillas\Presentaciones\Estado del proyecto (estándar).pot</Template>
  <TotalTime>4073</TotalTime>
  <Words>454</Words>
  <Application>Microsoft Office PowerPoint</Application>
  <PresentationFormat>Presentación en pantalla (4:3)</PresentationFormat>
  <Paragraphs>108</Paragraphs>
  <Slides>22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22</vt:i4>
      </vt:variant>
    </vt:vector>
  </HeadingPairs>
  <TitlesOfParts>
    <vt:vector size="23" baseType="lpstr">
      <vt:lpstr>Estado del proyecto (estándar)</vt:lpstr>
      <vt:lpstr>Caso transversal El Estado de la Educación Superior</vt:lpstr>
      <vt:lpstr>Presentación de PowerPoint</vt:lpstr>
      <vt:lpstr>Plataforma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¿Y la AP en México?</vt:lpstr>
      <vt:lpstr>Presentación de PowerPoint</vt:lpstr>
      <vt:lpstr>Presentación de PowerPoint</vt:lpstr>
      <vt:lpstr>Inversión en I&amp;D con base en PIB</vt:lpstr>
      <vt:lpstr>Otros datos</vt:lpstr>
      <vt:lpstr>Presentación de PowerPoint</vt:lpstr>
      <vt:lpstr>EL Investigador y su Institución</vt:lpstr>
      <vt:lpstr>Presentación de PowerPoint</vt:lpstr>
      <vt:lpstr>Presentación de PowerPoint</vt:lpstr>
      <vt:lpstr>Institución</vt:lpstr>
      <vt:lpstr>Presentación de PowerPoint</vt:lpstr>
      <vt:lpstr>Presentación de PowerPoint</vt:lpstr>
      <vt:lpstr>AMDG</vt:lpstr>
    </vt:vector>
  </TitlesOfParts>
  <Company>Pre-installed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Las Ciencias de la Complejidad</dc:title>
  <dc:creator>Pre-installed User</dc:creator>
  <cp:lastModifiedBy>Vicente</cp:lastModifiedBy>
  <cp:revision>215</cp:revision>
  <cp:lastPrinted>1998-04-27T21:31:07Z</cp:lastPrinted>
  <dcterms:created xsi:type="dcterms:W3CDTF">1998-04-27T11:30:42Z</dcterms:created>
  <dcterms:modified xsi:type="dcterms:W3CDTF">2013-11-13T03:35:46Z</dcterms:modified>
</cp:coreProperties>
</file>