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9" r:id="rId3"/>
    <p:sldId id="257" r:id="rId4"/>
    <p:sldId id="261" r:id="rId5"/>
    <p:sldId id="266" r:id="rId6"/>
    <p:sldId id="268" r:id="rId7"/>
    <p:sldId id="269" r:id="rId8"/>
    <p:sldId id="263" r:id="rId9"/>
    <p:sldId id="274" r:id="rId10"/>
    <p:sldId id="273" r:id="rId11"/>
    <p:sldId id="264" r:id="rId12"/>
    <p:sldId id="278" r:id="rId13"/>
    <p:sldId id="279" r:id="rId14"/>
    <p:sldId id="280" r:id="rId15"/>
    <p:sldId id="291" r:id="rId16"/>
    <p:sldId id="283" r:id="rId17"/>
    <p:sldId id="292" r:id="rId18"/>
    <p:sldId id="286" r:id="rId19"/>
    <p:sldId id="293" r:id="rId20"/>
    <p:sldId id="290" r:id="rId21"/>
    <p:sldId id="294" r:id="rId22"/>
    <p:sldId id="295" r:id="rId23"/>
    <p:sldId id="265" r:id="rId24"/>
    <p:sldId id="299" r:id="rId25"/>
    <p:sldId id="270" r:id="rId26"/>
    <p:sldId id="271" r:id="rId27"/>
    <p:sldId id="297" r:id="rId28"/>
    <p:sldId id="272" r:id="rId29"/>
    <p:sldId id="30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F658"/>
    <a:srgbClr val="FFFF99"/>
    <a:srgbClr val="E5DBA7"/>
    <a:srgbClr val="F51E1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0929"/>
  </p:normalViewPr>
  <p:slideViewPr>
    <p:cSldViewPr snapToGrid="0">
      <p:cViewPr varScale="1">
        <p:scale>
          <a:sx n="65" d="100"/>
          <a:sy n="65" d="100"/>
        </p:scale>
        <p:origin x="374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BB83A31-C5BC-44C7-8137-E5CBDB923DB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619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544A334-1935-476C-8864-A46D17A16BB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1232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123825" y="104775"/>
            <a:ext cx="2481263" cy="1104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s-MX" altLang="en-US" dirty="0">
                <a:solidFill>
                  <a:srgbClr val="FF0000"/>
                </a:solidFill>
                <a:latin typeface="Arial Black" pitchFamily="34" charset="0"/>
              </a:rPr>
              <a:t>UVM</a:t>
            </a:r>
            <a:endParaRPr lang="es-MX" alt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3200400" y="457200"/>
            <a:ext cx="5638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rgbClr val="00B050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s-ES" noProof="0" dirty="0"/>
              <a:t>Haga clic para modificar el estilo de título del patrón</a:t>
            </a:r>
            <a:endParaRPr lang="en-US" noProof="0" dirty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1447800"/>
            <a:ext cx="2133600" cy="3429000"/>
          </a:xfrm>
        </p:spPr>
        <p:txBody>
          <a:bodyPr/>
          <a:lstStyle>
            <a:lvl1pPr marL="0" indent="0">
              <a:defRPr sz="2000"/>
            </a:lvl1pPr>
          </a:lstStyle>
          <a:p>
            <a:pPr lvl="0"/>
            <a:endParaRPr lang="es-ES" noProof="0" dirty="0"/>
          </a:p>
        </p:txBody>
      </p:sp>
      <p:pic>
        <p:nvPicPr>
          <p:cNvPr id="3" name="Imagen 2" descr="Imagen que contiene hombre, persona, ropa, interior&#10;&#10;Descripción generada con confianza muy alta">
            <a:extLst>
              <a:ext uri="{FF2B5EF4-FFF2-40B4-BE49-F238E27FC236}">
                <a16:creationId xmlns:a16="http://schemas.microsoft.com/office/drawing/2014/main" id="{71FBDCEF-D085-4ABA-8992-DD3F32D0CF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4" y="5448300"/>
            <a:ext cx="2296916" cy="92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7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864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095500" cy="525303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52530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27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382000" cy="52530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17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 bwMode="auto">
          <a:xfrm>
            <a:off x="123825" y="330200"/>
            <a:ext cx="8818563" cy="58070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8454" y="573437"/>
            <a:ext cx="8229600" cy="56605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941" y="1437631"/>
            <a:ext cx="8302625" cy="4491037"/>
          </a:xfrm>
        </p:spPr>
        <p:txBody>
          <a:bodyPr/>
          <a:lstStyle>
            <a:lvl1pPr marL="0" indent="0">
              <a:defRPr sz="2800"/>
            </a:lvl1pPr>
            <a:lvl2pPr>
              <a:defRPr sz="2800"/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24956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62812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63729" y="517474"/>
            <a:ext cx="3745732" cy="390704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205323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 bwMode="auto">
          <a:xfrm>
            <a:off x="123825" y="330200"/>
            <a:ext cx="8818563" cy="58070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8591" y="1420086"/>
            <a:ext cx="4075113" cy="4491037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104" y="1420086"/>
            <a:ext cx="4075112" cy="4491037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18454" y="573437"/>
            <a:ext cx="8229600" cy="56605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913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50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429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 bwMode="auto">
          <a:xfrm>
            <a:off x="123825" y="330200"/>
            <a:ext cx="8818563" cy="58070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6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78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177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/>
          <p:cNvPicPr>
            <a:picLocks noChangeAspect="1" noChangeArrowheads="1"/>
          </p:cNvPicPr>
          <p:nvPr/>
        </p:nvPicPr>
        <p:blipFill>
          <a:blip r:embed="rId15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263"/>
            <a:ext cx="8794750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575" y="1036638"/>
            <a:ext cx="8302625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nivel</a:t>
            </a:r>
            <a:endParaRPr lang="en-US" dirty="0"/>
          </a:p>
        </p:txBody>
      </p:sp>
      <p:pic>
        <p:nvPicPr>
          <p:cNvPr id="1028" name="Picture 27" descr="C:\Mis documentos\Mis imágenes\divider_luceskit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6316663"/>
            <a:ext cx="5737225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19" r:id="rId5"/>
    <p:sldLayoutId id="2147483720" r:id="rId6"/>
    <p:sldLayoutId id="214748373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F51E19"/>
        </a:buClr>
        <a:buSzPct val="70000"/>
        <a:buFont typeface="Wingdings" pitchFamily="2" charset="2"/>
        <a:defRPr kumimoji="1" sz="32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62000" indent="-285750" algn="l" rtl="0" fontAlgn="base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Blip>
          <a:blip r:embed="rId17"/>
        </a:buBlip>
        <a:defRPr kumimoji="1" sz="32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81100" indent="-228600" algn="l" rtl="0" fontAlgn="base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Char char="["/>
        <a:defRPr kumimoji="1" sz="2800">
          <a:solidFill>
            <a:srgbClr val="FFFF99"/>
          </a:solidFill>
          <a:latin typeface="Times New Roman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Char char="["/>
        <a:defRPr kumimoji="1" sz="2400">
          <a:solidFill>
            <a:srgbClr val="FFFF99"/>
          </a:solidFill>
          <a:latin typeface="Times New Roman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Char char="["/>
        <a:defRPr kumimoji="1" sz="2400">
          <a:solidFill>
            <a:srgbClr val="FFFF99"/>
          </a:solidFill>
          <a:latin typeface="Times New Roman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Char char="["/>
        <a:defRPr kumimoji="1" sz="2400">
          <a:solidFill>
            <a:srgbClr val="FFFF99"/>
          </a:solidFill>
          <a:latin typeface="Times New Roman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Char char="["/>
        <a:defRPr kumimoji="1" sz="2400">
          <a:solidFill>
            <a:srgbClr val="FFFF99"/>
          </a:solidFill>
          <a:latin typeface="Times New Roman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Char char="["/>
        <a:defRPr kumimoji="1" sz="2400">
          <a:solidFill>
            <a:srgbClr val="FFFF99"/>
          </a:solidFill>
          <a:latin typeface="Times New Roman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Char char="["/>
        <a:defRPr kumimoji="1" sz="2400">
          <a:solidFill>
            <a:srgbClr val="FFFF99"/>
          </a:solidFill>
          <a:latin typeface="Times New Roman" charset="0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YoniVI\Videos\00%20Organizacion\Discurso%20de%20William%20Wallace,%20Esp%20Latino%20HD%20(Corazon%20Valiente,%20BraveHeart).mp4" TargetMode="External"/><Relationship Id="rId2" Type="http://schemas.microsoft.com/office/2007/relationships/media" Target="file:///C:\Users\YoniVI\Videos\00%20Organizacion\Discurso%20de%20William%20Wallace,%20Esp%20Latino%20HD%20(Corazon%20Valiente,%20BraveHeart).mp4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YoniVI\Videos\00%20Organizacion\Fritz%20Lang,%20Metropolis.wmv" TargetMode="External"/><Relationship Id="rId2" Type="http://schemas.microsoft.com/office/2007/relationships/media" Target="file:///C:\Users\YoniVI\Videos\00%20Organizacion\Fritz%20Lang,%20Metropolis.wm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file:///C:\Users\YoniVI\Videos\00%20Organizacion\Apple%201984%20iPod.mp4" TargetMode="External"/><Relationship Id="rId7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7.xml"/><Relationship Id="rId4" Type="http://schemas.openxmlformats.org/officeDocument/2006/relationships/video" Target="file:///C:\Users\YoniVI\Videos\00%20Organizacion\Apple%201984%20iPod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Videos/00%20Organizacion/Paradigmas%20XXI.WMV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_sNKVcnfZQ" TargetMode="External"/><Relationship Id="rId7" Type="http://schemas.openxmlformats.org/officeDocument/2006/relationships/hyperlink" Target="../../../../Videos/Sample%20Videos/MONDO%20Happry%20Tree%20Friends.wmv" TargetMode="External"/><Relationship Id="rId2" Type="http://schemas.openxmlformats.org/officeDocument/2006/relationships/hyperlink" Target="http://www.youtube.com/watch?v=chQv6_rQ2f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fvBsiP3hAmA" TargetMode="External"/><Relationship Id="rId5" Type="http://schemas.openxmlformats.org/officeDocument/2006/relationships/hyperlink" Target="http://www.youtube.com/watch?v=HjLNpyW6I6U" TargetMode="External"/><Relationship Id="rId4" Type="http://schemas.openxmlformats.org/officeDocument/2006/relationships/hyperlink" Target="http://www.youtube.com/watch?v=MZf_VtF2Zs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Título"/>
          <p:cNvSpPr>
            <a:spLocks noGrp="1"/>
          </p:cNvSpPr>
          <p:nvPr>
            <p:ph type="ctrTitle" sz="quarter"/>
          </p:nvPr>
        </p:nvSpPr>
        <p:spPr>
          <a:noFill/>
        </p:spPr>
        <p:txBody>
          <a:bodyPr/>
          <a:lstStyle/>
          <a:p>
            <a:r>
              <a:rPr lang="es-MX" altLang="en-US" dirty="0"/>
              <a:t>DO, el Entorno y la Competitividad: situación actual.</a:t>
            </a:r>
            <a:endParaRPr lang="en-US" alt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>
          <a:xfrm>
            <a:off x="182563" y="1447800"/>
            <a:ext cx="2347912" cy="34290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s-ES" dirty="0"/>
              <a:t>Objetivo...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s-ES" dirty="0"/>
              <a:t>Plataforma.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s-ES" dirty="0"/>
              <a:t>El contexto: análisis.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s-ES" dirty="0"/>
              <a:t>Síntesis.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s-ES" dirty="0"/>
              <a:t>¿Conclusión?</a:t>
            </a:r>
          </a:p>
        </p:txBody>
      </p:sp>
      <p:sp>
        <p:nvSpPr>
          <p:cNvPr id="7172" name="5 Rectángulo"/>
          <p:cNvSpPr>
            <a:spLocks noChangeArrowheads="1"/>
          </p:cNvSpPr>
          <p:nvPr/>
        </p:nvSpPr>
        <p:spPr bwMode="auto">
          <a:xfrm>
            <a:off x="3230563" y="6167438"/>
            <a:ext cx="2743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altLang="en-US" sz="1600" b="1">
                <a:solidFill>
                  <a:srgbClr val="FFFF99"/>
                </a:solidFill>
                <a:latin typeface="Arial" pitchFamily="34" charset="0"/>
              </a:rPr>
              <a:t>AMDG</a:t>
            </a:r>
          </a:p>
        </p:txBody>
      </p:sp>
    </p:spTree>
  </p:cSld>
  <p:clrMapOvr>
    <a:masterClrMapping/>
  </p:clrMapOvr>
  <p:transition spd="slow">
    <p:fade/>
    <p:sndAc>
      <p:stSnd>
        <p:snd r:embed="rId2" name="SPLASH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3"/>
          <p:cNvSpPr>
            <a:spLocks noGrp="1" noChangeArrowheads="1"/>
          </p:cNvSpPr>
          <p:nvPr>
            <p:ph sz="half" idx="1"/>
          </p:nvPr>
        </p:nvSpPr>
        <p:spPr>
          <a:xfrm>
            <a:off x="419100" y="1420813"/>
            <a:ext cx="4075113" cy="4491037"/>
          </a:xfrm>
        </p:spPr>
        <p:txBody>
          <a:bodyPr/>
          <a:lstStyle/>
          <a:p>
            <a:pPr>
              <a:defRPr/>
            </a:pPr>
            <a:r>
              <a:rPr lang="es-ES"/>
              <a:t>“Una nueva generación está emergiendo. Sus valores, sus tendencias, causarán un cambio que afectará a todos los seres humanos”.</a:t>
            </a:r>
            <a:endParaRPr lang="es-ES" dirty="0"/>
          </a:p>
        </p:txBody>
      </p:sp>
      <p:pic>
        <p:nvPicPr>
          <p:cNvPr id="17411" name="Picture 4" descr="TOFFLERBO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9550" y="1273175"/>
            <a:ext cx="2727325" cy="4545013"/>
          </a:xfrm>
        </p:spPr>
      </p:pic>
      <p:sp>
        <p:nvSpPr>
          <p:cNvPr id="3075" name="Rectangle 12"/>
          <p:cNvSpPr>
            <a:spLocks noGrp="1" noChangeArrowheads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ALVIN TOFFLER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565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MX" dirty="0"/>
              <a:t>EVOLUCIÓN SESGO ECONÓMICO – LABORAL</a:t>
            </a:r>
          </a:p>
        </p:txBody>
      </p:sp>
      <p:pic>
        <p:nvPicPr>
          <p:cNvPr id="18435" name="Picture 6" descr="j014444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513" y="1023938"/>
            <a:ext cx="3657600" cy="240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100387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r="4167" b="4852"/>
          <a:stretch>
            <a:fillRect/>
          </a:stretch>
        </p:blipFill>
        <p:spPr bwMode="auto">
          <a:xfrm>
            <a:off x="903288" y="3429000"/>
            <a:ext cx="366871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7" name="5 Objeto"/>
          <p:cNvGraphicFramePr>
            <a:graphicFrameLocks noChangeAspect="1"/>
          </p:cNvGraphicFramePr>
          <p:nvPr/>
        </p:nvGraphicFramePr>
        <p:xfrm>
          <a:off x="4572000" y="1027113"/>
          <a:ext cx="3668713" cy="240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CorelPhotoPaint.Image.8" r:id="rId5" imgW="6095238" imgH="4038095" progId="CorelPhotoPaint.Image.8">
                  <p:embed/>
                </p:oleObj>
              </mc:Choice>
              <mc:Fallback>
                <p:oleObj name="CorelPhotoPaint.Image.8" r:id="rId5" imgW="6095238" imgH="4038095" progId="CorelPhotoPaint.Image.8">
                  <p:embed/>
                  <p:pic>
                    <p:nvPicPr>
                      <p:cNvPr id="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27113"/>
                        <a:ext cx="3668713" cy="240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3429000"/>
            <a:ext cx="3668713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19100" y="1420813"/>
            <a:ext cx="4075113" cy="4491037"/>
          </a:xfrm>
        </p:spPr>
        <p:txBody>
          <a:bodyPr/>
          <a:lstStyle/>
          <a:p>
            <a:pPr lvl="1">
              <a:defRPr/>
            </a:pPr>
            <a:r>
              <a:rPr lang="es-MX" dirty="0"/>
              <a:t>Agraria.</a:t>
            </a:r>
          </a:p>
          <a:p>
            <a:pPr lvl="1">
              <a:defRPr/>
            </a:pPr>
            <a:r>
              <a:rPr lang="es-MX" dirty="0"/>
              <a:t>Industrial.</a:t>
            </a:r>
          </a:p>
          <a:p>
            <a:pPr lvl="1">
              <a:defRPr/>
            </a:pPr>
            <a:r>
              <a:rPr lang="es-MX" dirty="0"/>
              <a:t>Postindustrial.</a:t>
            </a:r>
          </a:p>
          <a:p>
            <a:pPr lvl="1">
              <a:defRPr/>
            </a:pPr>
            <a:r>
              <a:rPr lang="es-MX" dirty="0"/>
              <a:t>Información.</a:t>
            </a:r>
            <a:endParaRPr lang="es-ES" dirty="0"/>
          </a:p>
        </p:txBody>
      </p:sp>
      <p:sp>
        <p:nvSpPr>
          <p:cNvPr id="14341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646613" y="1420813"/>
            <a:ext cx="4075112" cy="4491037"/>
          </a:xfrm>
        </p:spPr>
        <p:txBody>
          <a:bodyPr/>
          <a:lstStyle/>
          <a:p>
            <a:pPr lvl="1">
              <a:defRPr/>
            </a:pPr>
            <a:r>
              <a:rPr lang="es-MX" dirty="0"/>
              <a:t>Indicadores temporales.</a:t>
            </a:r>
            <a:endParaRPr lang="es-ES" dirty="0"/>
          </a:p>
          <a:p>
            <a:pPr lvl="1">
              <a:defRPr/>
            </a:pPr>
            <a:r>
              <a:rPr lang="es-MX" dirty="0"/>
              <a:t>Símbolo de poder.</a:t>
            </a:r>
          </a:p>
          <a:p>
            <a:pPr lvl="1">
              <a:defRPr/>
            </a:pPr>
            <a:r>
              <a:rPr lang="es-MX" dirty="0"/>
              <a:t>Tecnologías básicas.</a:t>
            </a:r>
          </a:p>
          <a:p>
            <a:pPr lvl="1">
              <a:defRPr/>
            </a:pPr>
            <a:r>
              <a:rPr lang="es-MX" dirty="0"/>
              <a:t>¿Crisis?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ERAS VS PEST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627563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s-MX" dirty="0"/>
              <a:t>3/5 El contexto: análisis.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4916" y="517525"/>
            <a:ext cx="4694084" cy="3906838"/>
          </a:xfrm>
        </p:spPr>
        <p:txBody>
          <a:bodyPr/>
          <a:lstStyle/>
          <a:p>
            <a:pPr>
              <a:defRPr/>
            </a:pPr>
            <a:r>
              <a:rPr lang="es-MX" dirty="0"/>
              <a:t>“La nuestra es una generación del cambio constante, de la caída de los sistemas, de la volatilidad de las estructuras y el caos como expresión extra de las preferencias”. NM. 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j0144448"/>
          <p:cNvPicPr>
            <a:picLocks noChangeAspect="1" noChangeArrowheads="1"/>
          </p:cNvPicPr>
          <p:nvPr/>
        </p:nvPicPr>
        <p:blipFill>
          <a:blip r:embed="rId5">
            <a:lum bright="-6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675"/>
            <a:ext cx="8791575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scurso de William Wallace, Esp Latino HD (Corazon Valiente, BraveHeart)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2425" y="628650"/>
            <a:ext cx="7072313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j0144448"/>
          <p:cNvPicPr>
            <a:picLocks noChangeAspect="1" noChangeArrowheads="1"/>
          </p:cNvPicPr>
          <p:nvPr/>
        </p:nvPicPr>
        <p:blipFill>
          <a:blip r:embed="rId3">
            <a:lum bright="-6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20675"/>
            <a:ext cx="88392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ERA AGRARIA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2588" y="1438275"/>
            <a:ext cx="8302625" cy="4491038"/>
          </a:xfrm>
        </p:spPr>
        <p:txBody>
          <a:bodyPr/>
          <a:lstStyle/>
          <a:p>
            <a:pPr>
              <a:defRPr/>
            </a:pPr>
            <a:r>
              <a:rPr lang="es-MX" dirty="0">
                <a:latin typeface="Arial" charset="0"/>
                <a:cs typeface="Arial" charset="0"/>
              </a:rPr>
              <a:t>3000-5000 años, 3-5 mph, 3-5 años.</a:t>
            </a:r>
          </a:p>
          <a:p>
            <a:pPr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s-ES" dirty="0">
                <a:latin typeface="Arial" charset="0"/>
                <a:cs typeface="Arial" charset="0"/>
              </a:rPr>
              <a:t>Posesión de tierra.</a:t>
            </a:r>
            <a:endParaRPr lang="es-MX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s-ES" dirty="0">
                <a:latin typeface="Arial" charset="0"/>
                <a:cs typeface="Arial" charset="0"/>
              </a:rPr>
              <a:t>Ritual, tradición</a:t>
            </a:r>
            <a:r>
              <a:rPr lang="es-MX" dirty="0">
                <a:latin typeface="Arial" charset="0"/>
                <a:cs typeface="Arial" charset="0"/>
              </a:rPr>
              <a:t>. </a:t>
            </a:r>
          </a:p>
          <a:p>
            <a:pPr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s-MX" dirty="0">
                <a:latin typeface="Arial" charset="0"/>
                <a:cs typeface="Arial" charset="0"/>
              </a:rPr>
              <a:t>¿Crisis?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00387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r="4167" b="4852"/>
          <a:stretch>
            <a:fillRect/>
          </a:stretch>
        </p:blipFill>
        <p:spPr bwMode="auto">
          <a:xfrm>
            <a:off x="152400" y="301625"/>
            <a:ext cx="8809038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Fritz Lang, Metropolis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991" y="1342662"/>
            <a:ext cx="6267939" cy="47009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00387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r="4167" b="4852"/>
          <a:stretch>
            <a:fillRect/>
          </a:stretch>
        </p:blipFill>
        <p:spPr bwMode="auto">
          <a:xfrm>
            <a:off x="152400" y="301625"/>
            <a:ext cx="8809038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ERA INDUSTRIAL</a:t>
            </a:r>
            <a:endParaRPr lang="es-E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382588" y="1438275"/>
            <a:ext cx="8302625" cy="4491038"/>
          </a:xfrm>
        </p:spPr>
        <p:txBody>
          <a:bodyPr/>
          <a:lstStyle/>
          <a:p>
            <a:pPr>
              <a:defRPr/>
            </a:pPr>
            <a:r>
              <a:rPr lang="es-MX"/>
              <a:t>300-500 años, 30-50 mph, 0.3-0.5 meses.</a:t>
            </a:r>
          </a:p>
          <a:p>
            <a:pPr>
              <a:defRPr/>
            </a:pPr>
            <a:endParaRPr lang="es-ES"/>
          </a:p>
          <a:p>
            <a:pPr>
              <a:defRPr/>
            </a:pPr>
            <a:r>
              <a:rPr lang="es-ES"/>
              <a:t>Posesión material.</a:t>
            </a:r>
          </a:p>
          <a:p>
            <a:pPr>
              <a:defRPr/>
            </a:pPr>
            <a:r>
              <a:rPr lang="es-ES"/>
              <a:t>Descubrimiento, método científico.</a:t>
            </a:r>
          </a:p>
          <a:p>
            <a:pPr>
              <a:defRPr/>
            </a:pPr>
            <a:endParaRPr lang="es-MX"/>
          </a:p>
          <a:p>
            <a:pPr>
              <a:defRPr/>
            </a:pPr>
            <a:r>
              <a:rPr lang="es-MX"/>
              <a:t>¿Crisis?</a:t>
            </a:r>
            <a:endParaRPr lang="es-ES"/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3 Objeto"/>
          <p:cNvGraphicFramePr>
            <a:graphicFrameLocks noChangeAspect="1"/>
          </p:cNvGraphicFramePr>
          <p:nvPr/>
        </p:nvGraphicFramePr>
        <p:xfrm>
          <a:off x="182563" y="320675"/>
          <a:ext cx="8748712" cy="580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CorelPhotoPaint.Image.8" r:id="rId6" imgW="6095238" imgH="4038095" progId="CorelPhotoPaint.Image.8">
                  <p:embed/>
                </p:oleObj>
              </mc:Choice>
              <mc:Fallback>
                <p:oleObj name="CorelPhotoPaint.Image.8" r:id="rId6" imgW="6095238" imgH="4038095" progId="CorelPhotoPaint.Image.8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320675"/>
                        <a:ext cx="8748712" cy="580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APPLE 1984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27063" y="881063"/>
            <a:ext cx="6767512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88925" y="274638"/>
          <a:ext cx="8626475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CorelPhotoPaint.Image.8" r:id="rId4" imgW="6095238" imgH="4038095" progId="CorelPhotoPaint.Image.8">
                  <p:embed/>
                </p:oleObj>
              </mc:Choice>
              <mc:Fallback>
                <p:oleObj name="CorelPhotoPaint.Image.8" r:id="rId4" imgW="6095238" imgH="4038095" progId="CorelPhotoPaint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274638"/>
                        <a:ext cx="8626475" cy="588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ERA POSTINDUSTRIAL</a:t>
            </a:r>
            <a:endParaRPr lang="es-E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</p:nvPr>
        </p:nvSpPr>
        <p:spPr>
          <a:xfrm>
            <a:off x="382588" y="1438275"/>
            <a:ext cx="8302625" cy="4491038"/>
          </a:xfrm>
        </p:spPr>
        <p:txBody>
          <a:bodyPr/>
          <a:lstStyle/>
          <a:p>
            <a:pPr>
              <a:defRPr/>
            </a:pPr>
            <a:endParaRPr lang="es-MX" dirty="0"/>
          </a:p>
          <a:p>
            <a:pPr>
              <a:defRPr/>
            </a:pPr>
            <a:r>
              <a:rPr lang="es-MX" dirty="0"/>
              <a:t>30-50 años, 300-500 mph, 0.03-0.05 días.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dirty="0"/>
              <a:t>Habilidad organizacional.</a:t>
            </a:r>
          </a:p>
          <a:p>
            <a:pPr>
              <a:defRPr/>
            </a:pPr>
            <a:r>
              <a:rPr lang="es-ES" dirty="0"/>
              <a:t>Tecnología blanda y TIC.</a:t>
            </a:r>
          </a:p>
          <a:p>
            <a:pPr>
              <a:defRPr/>
            </a:pPr>
            <a:endParaRPr lang="es-MX" dirty="0"/>
          </a:p>
          <a:p>
            <a:pPr>
              <a:defRPr/>
            </a:pPr>
            <a:r>
              <a:rPr lang="es-MX" dirty="0"/>
              <a:t>¿Crisis?</a:t>
            </a:r>
            <a:endParaRPr lang="es-ES" dirty="0"/>
          </a:p>
        </p:txBody>
      </p:sp>
    </p:spTree>
    <p:custDataLst>
      <p:tags r:id="rId2"/>
    </p:custData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627563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s-MX"/>
              <a:t>1/5 objetivo…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64088" y="517525"/>
            <a:ext cx="3744912" cy="3906838"/>
          </a:xfrm>
        </p:spPr>
        <p:txBody>
          <a:bodyPr/>
          <a:lstStyle/>
          <a:p>
            <a:pPr lvl="1">
              <a:defRPr/>
            </a:pPr>
            <a:endParaRPr lang="es-ES_tradnl" sz="2400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2" descr="war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33275"/>
            <a:ext cx="8793163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2" descr="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"/>
            <a:ext cx="8793163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6"/>
          <p:cNvSpPr>
            <a:spLocks noGrp="1" noChangeArrowheads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INFO AGE</a:t>
            </a:r>
            <a:endParaRPr lang="es-ES" dirty="0"/>
          </a:p>
        </p:txBody>
      </p:sp>
      <p:sp>
        <p:nvSpPr>
          <p:cNvPr id="16388" name="1 Marcador de contenido"/>
          <p:cNvSpPr>
            <a:spLocks noGrp="1"/>
          </p:cNvSpPr>
          <p:nvPr>
            <p:ph idx="1"/>
          </p:nvPr>
        </p:nvSpPr>
        <p:spPr>
          <a:xfrm>
            <a:off x="382588" y="1438275"/>
            <a:ext cx="8302625" cy="4491038"/>
          </a:xfrm>
        </p:spPr>
        <p:txBody>
          <a:bodyPr/>
          <a:lstStyle/>
          <a:p>
            <a:pPr>
              <a:defRPr/>
            </a:pPr>
            <a:r>
              <a:rPr lang="es-MX" dirty="0"/>
              <a:t>3-5 años, 3000-5000 mph, 0.003-0.005 </a:t>
            </a:r>
            <a:r>
              <a:rPr lang="es-MX" dirty="0" err="1"/>
              <a:t>hrs</a:t>
            </a:r>
            <a:r>
              <a:rPr lang="es-MX" dirty="0"/>
              <a:t>.</a:t>
            </a:r>
          </a:p>
          <a:p>
            <a:pPr>
              <a:defRPr/>
            </a:pPr>
            <a:endParaRPr lang="es-MX" dirty="0"/>
          </a:p>
          <a:p>
            <a:pPr>
              <a:defRPr/>
            </a:pPr>
            <a:r>
              <a:rPr lang="es-MX" dirty="0"/>
              <a:t>Moda y popularidad.</a:t>
            </a:r>
          </a:p>
          <a:p>
            <a:pPr>
              <a:defRPr/>
            </a:pPr>
            <a:r>
              <a:rPr lang="es-MX" dirty="0"/>
              <a:t>Nuevas competencias y </a:t>
            </a:r>
            <a:r>
              <a:rPr lang="es-MX" dirty="0" err="1"/>
              <a:t>NTs</a:t>
            </a:r>
            <a:r>
              <a:rPr lang="es-MX" dirty="0"/>
              <a:t>.</a:t>
            </a:r>
          </a:p>
          <a:p>
            <a:pPr>
              <a:defRPr/>
            </a:pPr>
            <a:endParaRPr lang="es-MX" dirty="0"/>
          </a:p>
          <a:p>
            <a:pPr>
              <a:defRPr/>
            </a:pPr>
            <a:r>
              <a:rPr lang="es-MX" dirty="0"/>
              <a:t>¿Crisis?</a:t>
            </a:r>
            <a:endParaRPr lang="es-ES" dirty="0"/>
          </a:p>
          <a:p>
            <a:pPr>
              <a:defRPr/>
            </a:pPr>
            <a:endParaRPr lang="es-MX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2313" y="4627563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s-MX" dirty="0"/>
              <a:t>4/5 SÍNTESIS.</a:t>
            </a: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764088" y="517525"/>
            <a:ext cx="3744912" cy="3906838"/>
          </a:xfrm>
        </p:spPr>
        <p:txBody>
          <a:bodyPr/>
          <a:lstStyle/>
          <a:p>
            <a:pPr>
              <a:defRPr/>
            </a:pPr>
            <a:r>
              <a:rPr lang="es-ES" dirty="0"/>
              <a:t>“No hay nada más práctico que una buena teoría” </a:t>
            </a:r>
            <a:r>
              <a:rPr lang="es-ES" dirty="0" err="1"/>
              <a:t>Kurt</a:t>
            </a:r>
            <a:r>
              <a:rPr lang="es-ES" dirty="0"/>
              <a:t> Lewin. 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/>
              <a:t>¿DÓNDE ESTAMOS PARADOS?</a:t>
            </a:r>
            <a:endParaRPr lang="es-MX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8932" y="1658888"/>
            <a:ext cx="8302625" cy="3379251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11" name="10 Conector recto de flecha"/>
          <p:cNvCxnSpPr/>
          <p:nvPr/>
        </p:nvCxnSpPr>
        <p:spPr bwMode="auto">
          <a:xfrm>
            <a:off x="1924050" y="1320800"/>
            <a:ext cx="92075" cy="3871913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PHILLIPS 66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MX" dirty="0"/>
              <a:t>Definir la “nueva era”.</a:t>
            </a:r>
          </a:p>
          <a:p>
            <a:pPr lvl="1"/>
            <a:r>
              <a:rPr lang="es-MX" dirty="0"/>
              <a:t>Identificar su símbolo de poder.</a:t>
            </a:r>
          </a:p>
          <a:p>
            <a:pPr lvl="1"/>
            <a:r>
              <a:rPr lang="es-MX" dirty="0"/>
              <a:t>Características fundamentales del Modelo Organizacional para la tercera década del S.XXI.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CONTINUUM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MX" dirty="0"/>
              <a:t>Tiempo de cambio acelerado y continuo.</a:t>
            </a:r>
          </a:p>
          <a:p>
            <a:pPr lvl="1"/>
            <a:r>
              <a:rPr lang="es-MX" dirty="0"/>
              <a:t>Ley de las consecuencias inesperadas.</a:t>
            </a:r>
          </a:p>
          <a:p>
            <a:pPr lvl="1"/>
            <a:r>
              <a:rPr lang="es-MX" dirty="0"/>
              <a:t>Necesidad de dormir y capacidad de aprendizaje.</a:t>
            </a:r>
          </a:p>
          <a:p>
            <a:pPr lvl="1"/>
            <a:r>
              <a:rPr lang="es-MX" dirty="0"/>
              <a:t>Símbolo de poder cambiante.</a:t>
            </a:r>
          </a:p>
          <a:p>
            <a:pPr lvl="1"/>
            <a:r>
              <a:rPr lang="es-MX" dirty="0"/>
              <a:t>Competitivo y planetario.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CONTINUUM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_tradnl">
                <a:hlinkClick r:id="rId2"/>
              </a:rPr>
              <a:t>Provisionalidad del conocimiento.</a:t>
            </a:r>
            <a:endParaRPr lang="es-ES_tradnl"/>
          </a:p>
          <a:p>
            <a:pPr lvl="1"/>
            <a:r>
              <a:rPr lang="es-ES_tradnl">
                <a:hlinkClick r:id="rId3"/>
              </a:rPr>
              <a:t>Globalización vs Planetarización.</a:t>
            </a:r>
            <a:endParaRPr lang="es-ES_tradnl"/>
          </a:p>
          <a:p>
            <a:pPr lvl="1"/>
            <a:r>
              <a:rPr lang="es-ES_tradnl">
                <a:hlinkClick r:id="rId4"/>
              </a:rPr>
              <a:t>El mito de la tecnología.</a:t>
            </a:r>
            <a:endParaRPr lang="es-ES"/>
          </a:p>
          <a:p>
            <a:pPr lvl="1"/>
            <a:r>
              <a:rPr lang="es-ES_tradnl">
                <a:hlinkClick r:id="rId5"/>
              </a:rPr>
              <a:t>Redes sociales.</a:t>
            </a:r>
            <a:endParaRPr lang="es-ES_tradnl"/>
          </a:p>
          <a:p>
            <a:pPr lvl="1"/>
            <a:r>
              <a:rPr lang="es-ES_tradnl">
                <a:hlinkClick r:id="rId6"/>
              </a:rPr>
              <a:t>Descrecimiento.</a:t>
            </a:r>
            <a:endParaRPr lang="es-ES_tradnl"/>
          </a:p>
          <a:p>
            <a:pPr lvl="1"/>
            <a:endParaRPr lang="es-ES_tradnl"/>
          </a:p>
          <a:p>
            <a:pPr lvl="1"/>
            <a:r>
              <a:rPr lang="es-MX">
                <a:hlinkClick r:id="rId7" action="ppaction://hlinkfile"/>
              </a:rPr>
              <a:t>Nuevas formas de ser, de pensar y actuar.</a:t>
            </a:r>
            <a:endParaRPr lang="es-MX" dirty="0"/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627563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s-MX" dirty="0"/>
              <a:t>5/5 ¿conclusiones?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64088" y="517525"/>
            <a:ext cx="3744912" cy="3906838"/>
          </a:xfrm>
        </p:spPr>
        <p:txBody>
          <a:bodyPr/>
          <a:lstStyle/>
          <a:p>
            <a:pPr>
              <a:defRPr/>
            </a:pPr>
            <a:r>
              <a:rPr lang="en-US" dirty="0"/>
              <a:t>“El </a:t>
            </a:r>
            <a:r>
              <a:rPr lang="en-US" dirty="0" err="1"/>
              <a:t>verdadero</a:t>
            </a:r>
            <a:r>
              <a:rPr lang="en-US" dirty="0"/>
              <a:t> </a:t>
            </a:r>
            <a:r>
              <a:rPr lang="en-US" dirty="0" err="1"/>
              <a:t>viaje</a:t>
            </a:r>
            <a:r>
              <a:rPr lang="en-US" dirty="0"/>
              <a:t> del </a:t>
            </a:r>
            <a:r>
              <a:rPr lang="en-US" dirty="0" err="1"/>
              <a:t>descubrimiento</a:t>
            </a:r>
            <a:r>
              <a:rPr lang="en-US" dirty="0"/>
              <a:t> no </a:t>
            </a:r>
            <a:r>
              <a:rPr lang="en-US" dirty="0" err="1"/>
              <a:t>consiste</a:t>
            </a:r>
            <a:r>
              <a:rPr lang="en-US" dirty="0"/>
              <a:t> en </a:t>
            </a:r>
            <a:r>
              <a:rPr lang="en-US" dirty="0" err="1"/>
              <a:t>buscar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tierras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en </a:t>
            </a:r>
            <a:r>
              <a:rPr lang="en-US" dirty="0" err="1"/>
              <a:t>verlas</a:t>
            </a:r>
            <a:r>
              <a:rPr lang="en-US" dirty="0"/>
              <a:t> con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ojos</a:t>
            </a:r>
            <a:r>
              <a:rPr lang="en-US" dirty="0"/>
              <a:t>” Marcel Proust.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compass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25" y="381000"/>
            <a:ext cx="8774113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Flecha derecha"/>
          <p:cNvSpPr/>
          <p:nvPr/>
        </p:nvSpPr>
        <p:spPr bwMode="auto">
          <a:xfrm>
            <a:off x="4461583" y="4947462"/>
            <a:ext cx="1964935" cy="2721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s-MX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342" name="1 Título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565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MX" dirty="0"/>
              <a:t>¿QUÉ HACEMOS EN LAS ORGANIZACIONES?</a:t>
            </a:r>
          </a:p>
        </p:txBody>
      </p:sp>
      <p:sp>
        <p:nvSpPr>
          <p:cNvPr id="5" name="4 Elipse"/>
          <p:cNvSpPr/>
          <p:nvPr/>
        </p:nvSpPr>
        <p:spPr bwMode="auto">
          <a:xfrm>
            <a:off x="7576457" y="1785255"/>
            <a:ext cx="1295400" cy="11974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b"/>
          <a:lstStyle/>
          <a:p>
            <a:pPr algn="ctr" eaLnBrk="0" hangingPunct="0">
              <a:defRPr/>
            </a:pPr>
            <a:r>
              <a:rPr lang="es-MX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$ XYZ</a:t>
            </a:r>
          </a:p>
        </p:txBody>
      </p:sp>
      <p:sp>
        <p:nvSpPr>
          <p:cNvPr id="6" name="5 Elipse"/>
          <p:cNvSpPr/>
          <p:nvPr/>
        </p:nvSpPr>
        <p:spPr bwMode="auto">
          <a:xfrm>
            <a:off x="6928757" y="1436914"/>
            <a:ext cx="1295400" cy="11974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MX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Misión</a:t>
            </a:r>
          </a:p>
        </p:txBody>
      </p:sp>
      <p:sp>
        <p:nvSpPr>
          <p:cNvPr id="7" name="6 Flecha derecha"/>
          <p:cNvSpPr/>
          <p:nvPr/>
        </p:nvSpPr>
        <p:spPr bwMode="auto">
          <a:xfrm rot="20136276">
            <a:off x="1022219" y="3525350"/>
            <a:ext cx="6281057" cy="2721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s-MX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" name="2 Elipse"/>
          <p:cNvSpPr/>
          <p:nvPr/>
        </p:nvSpPr>
        <p:spPr bwMode="auto">
          <a:xfrm>
            <a:off x="538840" y="4313091"/>
            <a:ext cx="1295400" cy="11974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MX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Organización</a:t>
            </a:r>
          </a:p>
        </p:txBody>
      </p:sp>
      <p:sp>
        <p:nvSpPr>
          <p:cNvPr id="8" name="7 Rayo"/>
          <p:cNvSpPr/>
          <p:nvPr/>
        </p:nvSpPr>
        <p:spPr bwMode="auto">
          <a:xfrm rot="20648564">
            <a:off x="2482850" y="2155825"/>
            <a:ext cx="1462088" cy="1793875"/>
          </a:xfrm>
          <a:prstGeom prst="lightningBol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s-MX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" name="8 Rayo"/>
          <p:cNvSpPr/>
          <p:nvPr/>
        </p:nvSpPr>
        <p:spPr bwMode="auto">
          <a:xfrm rot="1731102">
            <a:off x="3700463" y="1706563"/>
            <a:ext cx="925512" cy="1903412"/>
          </a:xfrm>
          <a:prstGeom prst="lightningBol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s-MX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1740951" y="2122710"/>
            <a:ext cx="1349829" cy="4463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MX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Continuum</a:t>
            </a:r>
            <a:endParaRPr lang="es-MX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3727894" y="1635458"/>
            <a:ext cx="1349829" cy="6049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s-MX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Problemas </a:t>
            </a:r>
          </a:p>
          <a:p>
            <a:pPr algn="ctr" eaLnBrk="0" hangingPunct="0">
              <a:defRPr/>
            </a:pPr>
            <a:r>
              <a:rPr lang="es-MX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Necesidades</a:t>
            </a:r>
            <a:endParaRPr lang="es-MX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14 Redondear rectángulo de esquina diagonal"/>
          <p:cNvSpPr/>
          <p:nvPr/>
        </p:nvSpPr>
        <p:spPr bwMode="auto">
          <a:xfrm>
            <a:off x="6449367" y="3786131"/>
            <a:ext cx="2422490" cy="2022602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s-MX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Liderazgo.</a:t>
            </a:r>
          </a:p>
          <a:p>
            <a:pPr eaLnBrk="0" hangingPunct="0">
              <a:defRPr/>
            </a:pPr>
            <a:r>
              <a:rPr lang="es-MX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Comunicación.</a:t>
            </a:r>
          </a:p>
          <a:p>
            <a:pPr eaLnBrk="0" hangingPunct="0">
              <a:defRPr/>
            </a:pPr>
            <a:r>
              <a:rPr lang="es-MX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Motivación.</a:t>
            </a:r>
          </a:p>
          <a:p>
            <a:pPr eaLnBrk="0" hangingPunct="0">
              <a:defRPr/>
            </a:pPr>
            <a:r>
              <a:rPr lang="es-MX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Toma de decisiones.</a:t>
            </a:r>
          </a:p>
          <a:p>
            <a:pPr eaLnBrk="0" hangingPunct="0">
              <a:defRPr/>
            </a:pPr>
            <a:r>
              <a:rPr lang="es-MX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Desempeño.</a:t>
            </a:r>
          </a:p>
          <a:p>
            <a:pPr eaLnBrk="0" hangingPunct="0">
              <a:defRPr/>
            </a:pPr>
            <a:r>
              <a:rPr lang="es-MX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Estructura </a:t>
            </a:r>
            <a:r>
              <a:rPr lang="es-MX" sz="1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</a:t>
            </a:r>
            <a:r>
              <a:rPr lang="es-MX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eaLnBrk="0" hangingPunct="0">
              <a:defRPr/>
            </a:pPr>
            <a:r>
              <a:rPr lang="es-MX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Participación.</a:t>
            </a:r>
          </a:p>
          <a:p>
            <a:pPr eaLnBrk="0" hangingPunct="0">
              <a:defRPr/>
            </a:pPr>
            <a:r>
              <a:rPr lang="es-MX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Concepto de ser humano.</a:t>
            </a:r>
          </a:p>
          <a:p>
            <a:pPr eaLnBrk="0" hangingPunct="0">
              <a:defRPr/>
            </a:pPr>
            <a:r>
              <a:rPr lang="es-MX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Negociación.</a:t>
            </a:r>
          </a:p>
        </p:txBody>
      </p:sp>
      <p:sp>
        <p:nvSpPr>
          <p:cNvPr id="17" name="16 Rayo"/>
          <p:cNvSpPr/>
          <p:nvPr/>
        </p:nvSpPr>
        <p:spPr bwMode="auto">
          <a:xfrm rot="11372776">
            <a:off x="3953562" y="3612015"/>
            <a:ext cx="707571" cy="1232181"/>
          </a:xfrm>
          <a:prstGeom prst="lightningBol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s-MX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" name="17 Redondear rectángulo de esquina diagonal"/>
          <p:cNvSpPr/>
          <p:nvPr/>
        </p:nvSpPr>
        <p:spPr bwMode="auto">
          <a:xfrm>
            <a:off x="3646713" y="4678042"/>
            <a:ext cx="1807029" cy="832755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s-MX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Paradigma </a:t>
            </a:r>
          </a:p>
          <a:p>
            <a:pPr eaLnBrk="0" hangingPunct="0">
              <a:defRPr/>
            </a:pPr>
            <a:r>
              <a:rPr lang="es-MX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Organizacional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Título"/>
          <p:cNvSpPr>
            <a:spLocks noGrp="1"/>
          </p:cNvSpPr>
          <p:nvPr>
            <p:ph type="ctrTitle" sz="quarter"/>
          </p:nvPr>
        </p:nvSpPr>
        <p:spPr>
          <a:noFill/>
        </p:spPr>
        <p:txBody>
          <a:bodyPr/>
          <a:lstStyle/>
          <a:p>
            <a:r>
              <a:rPr lang="es-MX" altLang="en-US" dirty="0"/>
              <a:t>El contexto organizacional</a:t>
            </a:r>
            <a:endParaRPr lang="en-US" alt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>
          <a:xfrm>
            <a:off x="182563" y="1447800"/>
            <a:ext cx="2347912" cy="34290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s-ES" dirty="0"/>
              <a:t>Objetivo...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s-ES" dirty="0"/>
              <a:t>Plataforma.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s-ES" dirty="0"/>
              <a:t>El contexto: análisis.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s-ES" dirty="0"/>
              <a:t>Síntesis.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s-ES" dirty="0"/>
              <a:t>¿Conclusión?</a:t>
            </a:r>
          </a:p>
        </p:txBody>
      </p:sp>
      <p:sp>
        <p:nvSpPr>
          <p:cNvPr id="38916" name="5 Rectángulo"/>
          <p:cNvSpPr>
            <a:spLocks noChangeArrowheads="1"/>
          </p:cNvSpPr>
          <p:nvPr/>
        </p:nvSpPr>
        <p:spPr bwMode="auto">
          <a:xfrm>
            <a:off x="3230563" y="6167438"/>
            <a:ext cx="2743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altLang="en-US" sz="1600" b="1">
                <a:solidFill>
                  <a:srgbClr val="FFFF99"/>
                </a:solidFill>
                <a:latin typeface="Arial" pitchFamily="34" charset="0"/>
              </a:rPr>
              <a:t>AMDG</a:t>
            </a:r>
          </a:p>
        </p:txBody>
      </p:sp>
    </p:spTree>
  </p:cSld>
  <p:clrMapOvr>
    <a:masterClrMapping/>
  </p:clrMapOvr>
  <p:transition spd="slow">
    <p:fade/>
    <p:sndAc>
      <p:stSnd>
        <p:snd r:embed="rId2" name="SPLA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OBJETIVO &amp; PROPÓSITO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82588" y="1438275"/>
            <a:ext cx="8302625" cy="4491038"/>
          </a:xfrm>
        </p:spPr>
        <p:txBody>
          <a:bodyPr/>
          <a:lstStyle/>
          <a:p>
            <a:pPr lvl="1">
              <a:defRPr/>
            </a:pPr>
            <a:r>
              <a:rPr lang="es-MX" dirty="0"/>
              <a:t>Evaluar las dimensiones espacio – temporales que dominan la realidad…</a:t>
            </a:r>
          </a:p>
          <a:p>
            <a:pPr lvl="1">
              <a:defRPr/>
            </a:pPr>
            <a:r>
              <a:rPr lang="es-MX" dirty="0"/>
              <a:t>… </a:t>
            </a:r>
            <a:r>
              <a:rPr lang="es-ES" dirty="0">
                <a:effectLst/>
              </a:rPr>
              <a:t>para generar un Modelo Organizacional que permita a una empresa el cumplimiento de su Misión.</a:t>
            </a:r>
            <a:endParaRPr lang="es-MX" dirty="0"/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627563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s-MX"/>
              <a:t>2/5 plataforma.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64088" y="517525"/>
            <a:ext cx="3744912" cy="3906838"/>
          </a:xfrm>
        </p:spPr>
        <p:txBody>
          <a:bodyPr/>
          <a:lstStyle/>
          <a:p>
            <a:pPr>
              <a:defRPr/>
            </a:pPr>
            <a:r>
              <a:rPr lang="es-ES" dirty="0"/>
              <a:t>"640 KB deben ser suficientes para cualquier persona"  Bill Gates, 1981.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C:\Documents and Settings\Vicente\Mis documentos\Mis imágenes\f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88925"/>
            <a:ext cx="87852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rds.yahoo.com/_ylt=A9G_RqvstalE_lEAd2ajzbkF;_ylu=X3oDMTA4NDgyNWN0BHNlYwNwcm9m/SIG=13391mb8u/EXP=1152059244/**http%3a//www.usmlo.org/archive2003/2003-09/photos/P030076-Cancun030910farm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50838"/>
            <a:ext cx="8785225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41288" y="334963"/>
            <a:ext cx="8785225" cy="5859462"/>
            <a:chOff x="0" y="864"/>
            <a:chExt cx="6000" cy="4944"/>
          </a:xfrm>
        </p:grpSpPr>
        <p:pic>
          <p:nvPicPr>
            <p:cNvPr id="14339" name="Picture 3" descr="295J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6" b="6337"/>
            <a:stretch>
              <a:fillRect/>
            </a:stretch>
          </p:blipFill>
          <p:spPr bwMode="auto">
            <a:xfrm>
              <a:off x="0" y="864"/>
              <a:ext cx="3696" cy="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Picture 4" descr="295J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6" r="37662" b="6337"/>
            <a:stretch>
              <a:fillRect/>
            </a:stretch>
          </p:blipFill>
          <p:spPr bwMode="auto">
            <a:xfrm>
              <a:off x="3696" y="864"/>
              <a:ext cx="2304" cy="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ompass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75" y="334963"/>
            <a:ext cx="8774113" cy="580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¿CRISIS?</a:t>
            </a:r>
            <a:endParaRPr lang="es-ES" dirty="0"/>
          </a:p>
        </p:txBody>
      </p:sp>
      <p:sp>
        <p:nvSpPr>
          <p:cNvPr id="13316" name="Rectangle 13"/>
          <p:cNvSpPr>
            <a:spLocks noGrp="1" noChangeArrowheads="1"/>
          </p:cNvSpPr>
          <p:nvPr>
            <p:ph idx="1"/>
          </p:nvPr>
        </p:nvSpPr>
        <p:spPr>
          <a:xfrm>
            <a:off x="382588" y="1438275"/>
            <a:ext cx="8302625" cy="4491038"/>
          </a:xfrm>
        </p:spPr>
        <p:txBody>
          <a:bodyPr/>
          <a:lstStyle/>
          <a:p>
            <a:pPr lvl="1">
              <a:defRPr/>
            </a:pPr>
            <a:r>
              <a:rPr lang="es-ES_tradnl" dirty="0"/>
              <a:t>Burns, </a:t>
            </a:r>
            <a:r>
              <a:rPr lang="es-ES_tradnl" dirty="0" err="1"/>
              <a:t>Stalker</a:t>
            </a:r>
            <a:r>
              <a:rPr lang="es-ES_tradnl" dirty="0"/>
              <a:t>, 61.</a:t>
            </a:r>
          </a:p>
          <a:p>
            <a:pPr lvl="1">
              <a:defRPr/>
            </a:pPr>
            <a:r>
              <a:rPr lang="es-ES_tradnl" dirty="0" err="1"/>
              <a:t>Child</a:t>
            </a:r>
            <a:r>
              <a:rPr lang="es-ES_tradnl" dirty="0"/>
              <a:t>, Duncan, 72.</a:t>
            </a:r>
          </a:p>
          <a:p>
            <a:pPr lvl="1">
              <a:defRPr/>
            </a:pPr>
            <a:r>
              <a:rPr lang="es-ES_tradnl" dirty="0" err="1"/>
              <a:t>Toffler</a:t>
            </a:r>
            <a:r>
              <a:rPr lang="es-ES_tradnl" dirty="0"/>
              <a:t>, </a:t>
            </a:r>
            <a:r>
              <a:rPr lang="es-ES_tradnl" dirty="0" err="1"/>
              <a:t>Ansoff</a:t>
            </a:r>
            <a:r>
              <a:rPr lang="es-ES_tradnl" dirty="0"/>
              <a:t>, 80.</a:t>
            </a:r>
          </a:p>
          <a:p>
            <a:pPr lvl="1">
              <a:defRPr/>
            </a:pPr>
            <a:r>
              <a:rPr lang="es-ES_tradnl" dirty="0"/>
              <a:t>Peter Drucker, 90.</a:t>
            </a:r>
          </a:p>
          <a:p>
            <a:pPr lvl="1">
              <a:defRPr/>
            </a:pPr>
            <a:r>
              <a:rPr lang="es-ES_tradnl" dirty="0"/>
              <a:t>Club de Roma, 96.</a:t>
            </a:r>
          </a:p>
          <a:p>
            <a:pPr lvl="1">
              <a:defRPr/>
            </a:pPr>
            <a:r>
              <a:rPr lang="es-ES_tradnl" dirty="0"/>
              <a:t>OCDE, PIF, 04.</a:t>
            </a:r>
          </a:p>
          <a:p>
            <a:pPr lvl="1">
              <a:defRPr/>
            </a:pPr>
            <a:r>
              <a:rPr lang="es-ES_tradnl" dirty="0"/>
              <a:t>Edgar </a:t>
            </a:r>
            <a:r>
              <a:rPr lang="es-ES_tradnl" dirty="0" err="1"/>
              <a:t>Morin</a:t>
            </a:r>
            <a:r>
              <a:rPr lang="es-ES_tradnl" dirty="0"/>
              <a:t>, 08.</a:t>
            </a:r>
          </a:p>
          <a:p>
            <a:pPr lvl="1">
              <a:defRPr/>
            </a:pPr>
            <a:r>
              <a:rPr lang="es-ES_tradnl" dirty="0"/>
              <a:t>Foster Gamble, 16.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nroll.p3d 4"/>
  <p:tag name="POWER3D OPTIONS" val="Medium "/>
  <p:tag name="POWER3D SOUND" val="Shrink to Corner and Rol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0"/>
  <p:tag name="POWER3D OPTIONS" val="Medium "/>
  <p:tag name="POWER3D IMAGE0" val="PINBUMP.TGA"/>
  <p:tag name="POWER3D SOUND" val="Slab Rota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0"/>
  <p:tag name="POWER3D OPTIONS" val="Medium "/>
  <p:tag name="POWER3D IMAGE0" val="PINBUMP.TGA"/>
  <p:tag name="POWER3D SOUND" val="Slab Rota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ropIn.p3d 7"/>
  <p:tag name="POWER3D OPTIONS" val="Medium "/>
  <p:tag name="POWER3D SOUND" val="Drop I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6"/>
  <p:tag name="POWER3D OPTIONS" val="Medium "/>
  <p:tag name="POWER3D SOUND" val="On Edg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6"/>
  <p:tag name="POWER3D OPTIONS" val="Medium "/>
  <p:tag name="POWER3D SOUND" val="On Edg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heme/theme1.xml><?xml version="1.0" encoding="utf-8"?>
<a:theme xmlns:a="http://schemas.openxmlformats.org/drawingml/2006/main" name="INE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Yoni3">
      <a:majorFont>
        <a:latin typeface="Tahoma"/>
        <a:ea typeface=""/>
        <a:cs typeface=""/>
      </a:majorFont>
      <a:minorFont>
        <a:latin typeface="Eurom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Yoni3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ni3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ni3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INEE</Template>
  <TotalTime>2608</TotalTime>
  <Words>507</Words>
  <Application>Microsoft Office PowerPoint</Application>
  <PresentationFormat>Presentación en pantalla (4:3)</PresentationFormat>
  <Paragraphs>113</Paragraphs>
  <Slides>29</Slides>
  <Notes>0</Notes>
  <HiddenSlides>0</HiddenSlides>
  <MMClips>3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Arial Rounded MT Bold</vt:lpstr>
      <vt:lpstr>Calibri</vt:lpstr>
      <vt:lpstr>Euromode</vt:lpstr>
      <vt:lpstr>Tahoma</vt:lpstr>
      <vt:lpstr>Times New Roman</vt:lpstr>
      <vt:lpstr>Wingdings</vt:lpstr>
      <vt:lpstr>INEE</vt:lpstr>
      <vt:lpstr>CorelPhotoPaint.Image.8</vt:lpstr>
      <vt:lpstr>DO, el Entorno y la Competitividad: situación actual.</vt:lpstr>
      <vt:lpstr>1/5 objetivo…</vt:lpstr>
      <vt:lpstr>OBJETIVO &amp; PROPÓSITO</vt:lpstr>
      <vt:lpstr>2/5 plataforma.</vt:lpstr>
      <vt:lpstr>Presentación de PowerPoint</vt:lpstr>
      <vt:lpstr>Presentación de PowerPoint</vt:lpstr>
      <vt:lpstr>Presentación de PowerPoint</vt:lpstr>
      <vt:lpstr>Presentación de PowerPoint</vt:lpstr>
      <vt:lpstr>¿CRISIS?</vt:lpstr>
      <vt:lpstr>ALVIN TOFFLER</vt:lpstr>
      <vt:lpstr>EVOLUCIÓN SESGO ECONÓMICO – LABORAL</vt:lpstr>
      <vt:lpstr>ERAS VS PEST</vt:lpstr>
      <vt:lpstr>3/5 El contexto: análisis.</vt:lpstr>
      <vt:lpstr>Presentación de PowerPoint</vt:lpstr>
      <vt:lpstr>ERA AGRARIA</vt:lpstr>
      <vt:lpstr>Presentación de PowerPoint</vt:lpstr>
      <vt:lpstr>ERA INDUSTRIAL</vt:lpstr>
      <vt:lpstr>Presentación de PowerPoint</vt:lpstr>
      <vt:lpstr>ERA POSTINDUSTRIAL</vt:lpstr>
      <vt:lpstr>Presentación de PowerPoint</vt:lpstr>
      <vt:lpstr>INFO AGE</vt:lpstr>
      <vt:lpstr>4/5 SÍNTESIS.</vt:lpstr>
      <vt:lpstr>¿DÓNDE ESTAMOS PARADOS?</vt:lpstr>
      <vt:lpstr>PHILLIPS 66</vt:lpstr>
      <vt:lpstr>CONTINUUM</vt:lpstr>
      <vt:lpstr>CONTINUUM</vt:lpstr>
      <vt:lpstr>5/5 ¿conclusiones?</vt:lpstr>
      <vt:lpstr>¿QUÉ HACEMOS EN LAS ORGANIZACIONES?</vt:lpstr>
      <vt:lpstr>El contexto organizacional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Liderazgo y Trabajo en Equipo  Una aproximación  organizacional - crítica</dc:title>
  <dc:creator>Vicente Suarez</dc:creator>
  <cp:lastModifiedBy>Vicente Suarez Zendejas</cp:lastModifiedBy>
  <cp:revision>100</cp:revision>
  <cp:lastPrinted>2000-01-24T16:28:16Z</cp:lastPrinted>
  <dcterms:created xsi:type="dcterms:W3CDTF">2011-11-16T01:48:21Z</dcterms:created>
  <dcterms:modified xsi:type="dcterms:W3CDTF">2017-11-02T00:21:42Z</dcterms:modified>
</cp:coreProperties>
</file>