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1" r:id="rId4"/>
    <p:sldId id="316" r:id="rId5"/>
    <p:sldId id="262" r:id="rId6"/>
    <p:sldId id="317" r:id="rId7"/>
    <p:sldId id="264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cente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16" autoAdjust="0"/>
    <p:restoredTop sz="77481" autoAdjust="0"/>
  </p:normalViewPr>
  <p:slideViewPr>
    <p:cSldViewPr>
      <p:cViewPr varScale="1">
        <p:scale>
          <a:sx n="54" d="100"/>
          <a:sy n="54" d="100"/>
        </p:scale>
        <p:origin x="-84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20C313-29E2-40F2-9068-7925C67A1395}" type="doc">
      <dgm:prSet loTypeId="urn:microsoft.com/office/officeart/2005/8/layout/pyramid1" loCatId="pyramid" qsTypeId="urn:microsoft.com/office/officeart/2005/8/quickstyle/3d2" qsCatId="3D" csTypeId="urn:microsoft.com/office/officeart/2005/8/colors/colorful5" csCatId="colorful" phldr="1"/>
      <dgm:spPr/>
    </dgm:pt>
    <dgm:pt modelId="{6F361A54-AD07-42C5-95BE-7E85541159A2}">
      <dgm:prSet phldrT="[Texto]" custT="1"/>
      <dgm:spPr/>
      <dgm:t>
        <a:bodyPr/>
        <a:lstStyle/>
        <a:p>
          <a:r>
            <a:rPr lang="es-MX" sz="2400" b="1" dirty="0" smtClean="0"/>
            <a:t>Optimización de Procesos</a:t>
          </a:r>
          <a:endParaRPr lang="en-US" sz="2400" b="1" dirty="0"/>
        </a:p>
      </dgm:t>
    </dgm:pt>
    <dgm:pt modelId="{5512B9F0-3064-432F-ADED-2DA6DF8C9616}" type="parTrans" cxnId="{CE4D3149-DE55-4FDA-A05F-FAA49E3C25E4}">
      <dgm:prSet/>
      <dgm:spPr/>
      <dgm:t>
        <a:bodyPr/>
        <a:lstStyle/>
        <a:p>
          <a:endParaRPr lang="en-US"/>
        </a:p>
      </dgm:t>
    </dgm:pt>
    <dgm:pt modelId="{C37A9D32-31A5-4366-82CB-97AA10EF2C81}" type="sibTrans" cxnId="{CE4D3149-DE55-4FDA-A05F-FAA49E3C25E4}">
      <dgm:prSet/>
      <dgm:spPr/>
      <dgm:t>
        <a:bodyPr/>
        <a:lstStyle/>
        <a:p>
          <a:endParaRPr lang="en-US"/>
        </a:p>
      </dgm:t>
    </dgm:pt>
    <dgm:pt modelId="{A658E928-E389-40AF-8C27-72F36A964055}">
      <dgm:prSet phldrT="[Texto]" custT="1"/>
      <dgm:spPr/>
      <dgm:t>
        <a:bodyPr/>
        <a:lstStyle/>
        <a:p>
          <a:r>
            <a:rPr lang="es-ES_tradnl" sz="2800" dirty="0" smtClean="0"/>
            <a:t>Porcentaje de procesos prioritarios optimizados</a:t>
          </a:r>
          <a:endParaRPr lang="en-US" sz="2800" dirty="0"/>
        </a:p>
      </dgm:t>
    </dgm:pt>
    <dgm:pt modelId="{C07ACC05-9EDD-4B1D-B957-D241780B0E46}" type="parTrans" cxnId="{F20A802B-2C3C-4EB5-A7BE-608D93A736D3}">
      <dgm:prSet/>
      <dgm:spPr/>
      <dgm:t>
        <a:bodyPr/>
        <a:lstStyle/>
        <a:p>
          <a:endParaRPr lang="en-US"/>
        </a:p>
      </dgm:t>
    </dgm:pt>
    <dgm:pt modelId="{7D2FCCCA-9C7E-4FCF-A88D-8E8AE8952906}" type="sibTrans" cxnId="{F20A802B-2C3C-4EB5-A7BE-608D93A736D3}">
      <dgm:prSet/>
      <dgm:spPr/>
      <dgm:t>
        <a:bodyPr/>
        <a:lstStyle/>
        <a:p>
          <a:endParaRPr lang="en-US"/>
        </a:p>
      </dgm:t>
    </dgm:pt>
    <dgm:pt modelId="{E4786497-F9C9-4E5A-9E35-E723F7AD0283}">
      <dgm:prSet phldrT="[Texto]"/>
      <dgm:spPr/>
      <dgm:t>
        <a:bodyPr/>
        <a:lstStyle/>
        <a:p>
          <a:pPr algn="l"/>
          <a:r>
            <a:rPr lang="es-ES_tradnl" b="1" dirty="0" smtClean="0"/>
            <a:t>• Identificación de los procesos prioritarios.</a:t>
          </a:r>
          <a:endParaRPr lang="en-US" b="1" dirty="0" smtClean="0"/>
        </a:p>
        <a:p>
          <a:pPr algn="l"/>
          <a:r>
            <a:rPr lang="es-ES_tradnl" b="1" dirty="0" smtClean="0"/>
            <a:t>• Metodología para optimizar procesos.</a:t>
          </a:r>
          <a:endParaRPr lang="en-US" b="1" dirty="0" smtClean="0"/>
        </a:p>
        <a:p>
          <a:pPr algn="l"/>
          <a:r>
            <a:rPr lang="es-ES_tradnl" b="1" dirty="0" smtClean="0"/>
            <a:t>• Cálculo del indicador.</a:t>
          </a:r>
          <a:endParaRPr lang="en-US" b="1" dirty="0" smtClean="0"/>
        </a:p>
        <a:p>
          <a:pPr algn="l"/>
          <a:r>
            <a:rPr lang="es-ES_tradnl" b="1" dirty="0" smtClean="0"/>
            <a:t>• Medios de verificación del cálculo del indicador.</a:t>
          </a:r>
          <a:endParaRPr lang="en-US" b="1" dirty="0"/>
        </a:p>
      </dgm:t>
    </dgm:pt>
    <dgm:pt modelId="{20AC489C-4B76-441E-8B91-0B7436CC5492}" type="parTrans" cxnId="{9F19AAFC-D0E5-4DEC-8638-28E1DF2F6056}">
      <dgm:prSet/>
      <dgm:spPr/>
      <dgm:t>
        <a:bodyPr/>
        <a:lstStyle/>
        <a:p>
          <a:endParaRPr lang="en-US"/>
        </a:p>
      </dgm:t>
    </dgm:pt>
    <dgm:pt modelId="{752EAF1E-8E82-411F-882F-76AB0FFD3F5B}" type="sibTrans" cxnId="{9F19AAFC-D0E5-4DEC-8638-28E1DF2F6056}">
      <dgm:prSet/>
      <dgm:spPr/>
      <dgm:t>
        <a:bodyPr/>
        <a:lstStyle/>
        <a:p>
          <a:endParaRPr lang="en-US"/>
        </a:p>
      </dgm:t>
    </dgm:pt>
    <dgm:pt modelId="{D15B782B-B3D2-43B3-9FD6-CF8DDE5B1C2B}" type="pres">
      <dgm:prSet presAssocID="{D520C313-29E2-40F2-9068-7925C67A1395}" presName="Name0" presStyleCnt="0">
        <dgm:presLayoutVars>
          <dgm:dir/>
          <dgm:animLvl val="lvl"/>
          <dgm:resizeHandles val="exact"/>
        </dgm:presLayoutVars>
      </dgm:prSet>
      <dgm:spPr/>
    </dgm:pt>
    <dgm:pt modelId="{2DA9D087-3654-4B68-BE42-815D632872AC}" type="pres">
      <dgm:prSet presAssocID="{6F361A54-AD07-42C5-95BE-7E85541159A2}" presName="Name8" presStyleCnt="0"/>
      <dgm:spPr/>
    </dgm:pt>
    <dgm:pt modelId="{E7744231-15B1-44C3-9D10-24FA207ED14B}" type="pres">
      <dgm:prSet presAssocID="{6F361A54-AD07-42C5-95BE-7E85541159A2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465CC6-CBF8-4C93-B8A6-4366C3F2BA3F}" type="pres">
      <dgm:prSet presAssocID="{6F361A54-AD07-42C5-95BE-7E85541159A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C30076-BA03-4863-B1DA-67F0C95E4054}" type="pres">
      <dgm:prSet presAssocID="{A658E928-E389-40AF-8C27-72F36A964055}" presName="Name8" presStyleCnt="0"/>
      <dgm:spPr/>
    </dgm:pt>
    <dgm:pt modelId="{CBAEDA4F-4F9C-4192-A1E1-3E7376BF433E}" type="pres">
      <dgm:prSet presAssocID="{A658E928-E389-40AF-8C27-72F36A964055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EC0A17-C98D-4EA2-B244-8EC368921A98}" type="pres">
      <dgm:prSet presAssocID="{A658E928-E389-40AF-8C27-72F36A96405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58DA17-0F80-493B-B42D-E1A6D0E91660}" type="pres">
      <dgm:prSet presAssocID="{E4786497-F9C9-4E5A-9E35-E723F7AD0283}" presName="Name8" presStyleCnt="0"/>
      <dgm:spPr/>
    </dgm:pt>
    <dgm:pt modelId="{3EB4BC65-4E44-49F8-8021-222584CB7BF9}" type="pres">
      <dgm:prSet presAssocID="{E4786497-F9C9-4E5A-9E35-E723F7AD0283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927977-DA20-4B8C-9873-C8318748C669}" type="pres">
      <dgm:prSet presAssocID="{E4786497-F9C9-4E5A-9E35-E723F7AD028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4AFC5C-E79A-47D6-9735-B02E6B05BA4E}" type="presOf" srcId="{A658E928-E389-40AF-8C27-72F36A964055}" destId="{CBAEDA4F-4F9C-4192-A1E1-3E7376BF433E}" srcOrd="0" destOrd="0" presId="urn:microsoft.com/office/officeart/2005/8/layout/pyramid1"/>
    <dgm:cxn modelId="{CE4D3149-DE55-4FDA-A05F-FAA49E3C25E4}" srcId="{D520C313-29E2-40F2-9068-7925C67A1395}" destId="{6F361A54-AD07-42C5-95BE-7E85541159A2}" srcOrd="0" destOrd="0" parTransId="{5512B9F0-3064-432F-ADED-2DA6DF8C9616}" sibTransId="{C37A9D32-31A5-4366-82CB-97AA10EF2C81}"/>
    <dgm:cxn modelId="{BE8B34B1-0084-484B-8140-632D4E9D7E0F}" type="presOf" srcId="{A658E928-E389-40AF-8C27-72F36A964055}" destId="{15EC0A17-C98D-4EA2-B244-8EC368921A98}" srcOrd="1" destOrd="0" presId="urn:microsoft.com/office/officeart/2005/8/layout/pyramid1"/>
    <dgm:cxn modelId="{34380863-0B42-46A1-BB71-AF6AFFBF1E2F}" type="presOf" srcId="{D520C313-29E2-40F2-9068-7925C67A1395}" destId="{D15B782B-B3D2-43B3-9FD6-CF8DDE5B1C2B}" srcOrd="0" destOrd="0" presId="urn:microsoft.com/office/officeart/2005/8/layout/pyramid1"/>
    <dgm:cxn modelId="{EACD498F-0BE1-41E2-A6AB-017C2C6E042C}" type="presOf" srcId="{6F361A54-AD07-42C5-95BE-7E85541159A2}" destId="{E7744231-15B1-44C3-9D10-24FA207ED14B}" srcOrd="0" destOrd="0" presId="urn:microsoft.com/office/officeart/2005/8/layout/pyramid1"/>
    <dgm:cxn modelId="{A5A06F18-A74E-4E77-9897-9E7709942AF6}" type="presOf" srcId="{6F361A54-AD07-42C5-95BE-7E85541159A2}" destId="{95465CC6-CBF8-4C93-B8A6-4366C3F2BA3F}" srcOrd="1" destOrd="0" presId="urn:microsoft.com/office/officeart/2005/8/layout/pyramid1"/>
    <dgm:cxn modelId="{40CFE7AE-5EA5-4C51-81F6-7B476B117CB1}" type="presOf" srcId="{E4786497-F9C9-4E5A-9E35-E723F7AD0283}" destId="{3EB4BC65-4E44-49F8-8021-222584CB7BF9}" srcOrd="0" destOrd="0" presId="urn:microsoft.com/office/officeart/2005/8/layout/pyramid1"/>
    <dgm:cxn modelId="{9F19AAFC-D0E5-4DEC-8638-28E1DF2F6056}" srcId="{D520C313-29E2-40F2-9068-7925C67A1395}" destId="{E4786497-F9C9-4E5A-9E35-E723F7AD0283}" srcOrd="2" destOrd="0" parTransId="{20AC489C-4B76-441E-8B91-0B7436CC5492}" sibTransId="{752EAF1E-8E82-411F-882F-76AB0FFD3F5B}"/>
    <dgm:cxn modelId="{F076566C-08DC-4E2F-BF43-8F8123782F51}" type="presOf" srcId="{E4786497-F9C9-4E5A-9E35-E723F7AD0283}" destId="{7E927977-DA20-4B8C-9873-C8318748C669}" srcOrd="1" destOrd="0" presId="urn:microsoft.com/office/officeart/2005/8/layout/pyramid1"/>
    <dgm:cxn modelId="{F20A802B-2C3C-4EB5-A7BE-608D93A736D3}" srcId="{D520C313-29E2-40F2-9068-7925C67A1395}" destId="{A658E928-E389-40AF-8C27-72F36A964055}" srcOrd="1" destOrd="0" parTransId="{C07ACC05-9EDD-4B1D-B957-D241780B0E46}" sibTransId="{7D2FCCCA-9C7E-4FCF-A88D-8E8AE8952906}"/>
    <dgm:cxn modelId="{B19E8A9A-1F9B-4BE2-8796-463D9687E496}" type="presParOf" srcId="{D15B782B-B3D2-43B3-9FD6-CF8DDE5B1C2B}" destId="{2DA9D087-3654-4B68-BE42-815D632872AC}" srcOrd="0" destOrd="0" presId="urn:microsoft.com/office/officeart/2005/8/layout/pyramid1"/>
    <dgm:cxn modelId="{1759F5E7-01FD-4B36-AC6E-89B6C5323E21}" type="presParOf" srcId="{2DA9D087-3654-4B68-BE42-815D632872AC}" destId="{E7744231-15B1-44C3-9D10-24FA207ED14B}" srcOrd="0" destOrd="0" presId="urn:microsoft.com/office/officeart/2005/8/layout/pyramid1"/>
    <dgm:cxn modelId="{4480AD7A-0943-4BFB-82C9-0A7C1C5C157F}" type="presParOf" srcId="{2DA9D087-3654-4B68-BE42-815D632872AC}" destId="{95465CC6-CBF8-4C93-B8A6-4366C3F2BA3F}" srcOrd="1" destOrd="0" presId="urn:microsoft.com/office/officeart/2005/8/layout/pyramid1"/>
    <dgm:cxn modelId="{691A8817-408E-4490-AD08-6F1F56885F02}" type="presParOf" srcId="{D15B782B-B3D2-43B3-9FD6-CF8DDE5B1C2B}" destId="{86C30076-BA03-4863-B1DA-67F0C95E4054}" srcOrd="1" destOrd="0" presId="urn:microsoft.com/office/officeart/2005/8/layout/pyramid1"/>
    <dgm:cxn modelId="{369175B7-832F-4038-91A4-E4897B9094C1}" type="presParOf" srcId="{86C30076-BA03-4863-B1DA-67F0C95E4054}" destId="{CBAEDA4F-4F9C-4192-A1E1-3E7376BF433E}" srcOrd="0" destOrd="0" presId="urn:microsoft.com/office/officeart/2005/8/layout/pyramid1"/>
    <dgm:cxn modelId="{9B2AE0E7-F9EC-4BFB-B712-FB1F09D052E2}" type="presParOf" srcId="{86C30076-BA03-4863-B1DA-67F0C95E4054}" destId="{15EC0A17-C98D-4EA2-B244-8EC368921A98}" srcOrd="1" destOrd="0" presId="urn:microsoft.com/office/officeart/2005/8/layout/pyramid1"/>
    <dgm:cxn modelId="{468AAA9E-D2B8-4CB3-9FF7-6B27DB5138A2}" type="presParOf" srcId="{D15B782B-B3D2-43B3-9FD6-CF8DDE5B1C2B}" destId="{FC58DA17-0F80-493B-B42D-E1A6D0E91660}" srcOrd="2" destOrd="0" presId="urn:microsoft.com/office/officeart/2005/8/layout/pyramid1"/>
    <dgm:cxn modelId="{0F0BF135-D1ED-4CCF-940C-11A2646A2A53}" type="presParOf" srcId="{FC58DA17-0F80-493B-B42D-E1A6D0E91660}" destId="{3EB4BC65-4E44-49F8-8021-222584CB7BF9}" srcOrd="0" destOrd="0" presId="urn:microsoft.com/office/officeart/2005/8/layout/pyramid1"/>
    <dgm:cxn modelId="{D267F1C4-7F74-4D1B-85DD-9E0D8FE8B3F2}" type="presParOf" srcId="{FC58DA17-0F80-493B-B42D-E1A6D0E91660}" destId="{7E927977-DA20-4B8C-9873-C8318748C669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744231-15B1-44C3-9D10-24FA207ED14B}">
      <dsp:nvSpPr>
        <dsp:cNvPr id="0" name=""/>
        <dsp:cNvSpPr/>
      </dsp:nvSpPr>
      <dsp:spPr>
        <a:xfrm>
          <a:off x="2743200" y="0"/>
          <a:ext cx="2743199" cy="1508654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/>
            <a:t>Optimización de Procesos</a:t>
          </a:r>
          <a:endParaRPr lang="en-US" sz="2400" b="1" kern="1200" dirty="0"/>
        </a:p>
      </dsp:txBody>
      <dsp:txXfrm>
        <a:off x="2743200" y="0"/>
        <a:ext cx="2743199" cy="1508654"/>
      </dsp:txXfrm>
    </dsp:sp>
    <dsp:sp modelId="{CBAEDA4F-4F9C-4192-A1E1-3E7376BF433E}">
      <dsp:nvSpPr>
        <dsp:cNvPr id="0" name=""/>
        <dsp:cNvSpPr/>
      </dsp:nvSpPr>
      <dsp:spPr>
        <a:xfrm>
          <a:off x="1371600" y="1508654"/>
          <a:ext cx="5486399" cy="1508654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800" kern="1200" dirty="0" smtClean="0"/>
            <a:t>Porcentaje de procesos prioritarios optimizados</a:t>
          </a:r>
          <a:endParaRPr lang="en-US" sz="2800" kern="1200" dirty="0"/>
        </a:p>
      </dsp:txBody>
      <dsp:txXfrm>
        <a:off x="2331720" y="1508654"/>
        <a:ext cx="3566160" cy="1508654"/>
      </dsp:txXfrm>
    </dsp:sp>
    <dsp:sp modelId="{3EB4BC65-4E44-49F8-8021-222584CB7BF9}">
      <dsp:nvSpPr>
        <dsp:cNvPr id="0" name=""/>
        <dsp:cNvSpPr/>
      </dsp:nvSpPr>
      <dsp:spPr>
        <a:xfrm>
          <a:off x="0" y="3017308"/>
          <a:ext cx="8229600" cy="1508654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• Identificación de los procesos prioritarios.</a:t>
          </a:r>
          <a:endParaRPr lang="en-US" sz="2000" b="1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• Metodología para optimizar procesos.</a:t>
          </a:r>
          <a:endParaRPr lang="en-US" sz="2000" b="1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• Cálculo del indicador.</a:t>
          </a:r>
          <a:endParaRPr lang="en-US" sz="2000" b="1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1" kern="1200" dirty="0" smtClean="0"/>
            <a:t>• Medios de verificación del cálculo del indicador.</a:t>
          </a:r>
          <a:endParaRPr lang="en-US" sz="2000" b="1" kern="1200" dirty="0"/>
        </a:p>
      </dsp:txBody>
      <dsp:txXfrm>
        <a:off x="1440179" y="3017308"/>
        <a:ext cx="5349240" cy="1508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E0505-2BD9-4BFC-9098-A0CB5749EB21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7AC2B-C237-4366-AD2D-3B0228A2B2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78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27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68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1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SzPct val="60000"/>
              <a:buFontTx/>
              <a:buBlip>
                <a:blip r:embed="rId2"/>
              </a:buBlip>
              <a:defRPr/>
            </a:lvl1pPr>
            <a:lvl2pPr marL="742950" indent="-285750">
              <a:buSzPct val="60000"/>
              <a:buFontTx/>
              <a:buBlip>
                <a:blip r:embed="rId2"/>
              </a:buBlip>
              <a:defRPr/>
            </a:lvl2pPr>
            <a:lvl3pPr marL="1143000" indent="-228600">
              <a:buSzPct val="60000"/>
              <a:buFontTx/>
              <a:buBlip>
                <a:blip r:embed="rId2"/>
              </a:buBlip>
              <a:defRPr/>
            </a:lvl3pPr>
            <a:lvl4pPr marL="1600200" indent="-228600">
              <a:buSzPct val="60000"/>
              <a:buFontTx/>
              <a:buBlip>
                <a:blip r:embed="rId2"/>
              </a:buBlip>
              <a:defRPr/>
            </a:lvl4pPr>
            <a:lvl5pPr marL="2057400" indent="-228600">
              <a:buSzPct val="60000"/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4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9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90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4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6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5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A24EAF-616E-4D27-BF19-F92BF557854D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D1EA0-421E-4959-8E86-F865C7FFFCFD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517232"/>
            <a:ext cx="2673226" cy="576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740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94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65000"/>
        <a:buFontTx/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Programa para un Gobierno Cercano y Moderno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Una </a:t>
            </a:r>
            <a:r>
              <a:rPr lang="en-US" dirty="0" err="1" smtClean="0"/>
              <a:t>aproximación</a:t>
            </a:r>
            <a:r>
              <a:rPr lang="en-US" dirty="0" smtClean="0"/>
              <a:t> </a:t>
            </a:r>
            <a:r>
              <a:rPr lang="en-US" dirty="0" err="1" smtClean="0"/>
              <a:t>analítica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2632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PND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7"/>
            <a:ext cx="8208912" cy="40324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3404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Estrategia transversal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_tradnl" dirty="0" smtClean="0"/>
              <a:t>Gobierno </a:t>
            </a:r>
            <a:r>
              <a:rPr lang="es-ES_tradnl" dirty="0"/>
              <a:t>Cercano y </a:t>
            </a:r>
            <a:r>
              <a:rPr lang="es-ES_tradnl" dirty="0" smtClean="0"/>
              <a:t>Moderno… busca que programas </a:t>
            </a:r>
            <a:r>
              <a:rPr lang="es-ES_tradnl" dirty="0"/>
              <a:t>derivados del </a:t>
            </a:r>
            <a:r>
              <a:rPr lang="es-ES_tradnl" dirty="0" smtClean="0"/>
              <a:t>PND 13-18 se orienten…</a:t>
            </a:r>
          </a:p>
          <a:p>
            <a:pPr lvl="1"/>
            <a:r>
              <a:rPr lang="es-ES_tradnl" dirty="0" smtClean="0"/>
              <a:t>Al </a:t>
            </a:r>
            <a:r>
              <a:rPr lang="es-ES_tradnl" dirty="0"/>
              <a:t>logro de resultados, </a:t>
            </a:r>
            <a:endParaRPr lang="es-ES_tradnl" dirty="0" smtClean="0"/>
          </a:p>
          <a:p>
            <a:pPr lvl="1"/>
            <a:r>
              <a:rPr lang="es-ES_tradnl" dirty="0" smtClean="0"/>
              <a:t>a </a:t>
            </a:r>
            <a:r>
              <a:rPr lang="es-ES_tradnl" dirty="0"/>
              <a:t>la optimización en el uso de los recursos públicos, </a:t>
            </a:r>
            <a:endParaRPr lang="es-ES_tradnl" dirty="0" smtClean="0"/>
          </a:p>
          <a:p>
            <a:pPr lvl="1"/>
            <a:r>
              <a:rPr lang="es-ES_tradnl" dirty="0" smtClean="0"/>
              <a:t>al </a:t>
            </a:r>
            <a:r>
              <a:rPr lang="es-ES_tradnl" dirty="0"/>
              <a:t>uso de nuevas </a:t>
            </a:r>
            <a:r>
              <a:rPr lang="es-ES_tradnl" dirty="0" smtClean="0"/>
              <a:t>TIC </a:t>
            </a:r>
            <a:r>
              <a:rPr lang="es-ES_tradnl" dirty="0"/>
              <a:t>y </a:t>
            </a:r>
            <a:endParaRPr lang="es-ES_tradnl" dirty="0" smtClean="0"/>
          </a:p>
          <a:p>
            <a:pPr lvl="1"/>
            <a:r>
              <a:rPr lang="es-ES_tradnl" dirty="0" smtClean="0"/>
              <a:t>al </a:t>
            </a:r>
            <a:r>
              <a:rPr lang="es-ES_tradnl" dirty="0"/>
              <a:t>impulso de la transparencia y la rendición de cuentas</a:t>
            </a:r>
            <a:r>
              <a:rPr lang="es-ES_tradnl" dirty="0" smtClean="0"/>
              <a:t>.</a:t>
            </a:r>
          </a:p>
          <a:p>
            <a:r>
              <a:rPr lang="es-ES_tradnl" dirty="0"/>
              <a:t>LPRH, </a:t>
            </a:r>
            <a:r>
              <a:rPr lang="es-ES_tradnl" dirty="0" smtClean="0"/>
              <a:t>Art. 61</a:t>
            </a:r>
            <a:r>
              <a:rPr lang="es-ES_tradnl" dirty="0"/>
              <a:t>… expedir PMP… eficiencia y eficacia en la gestión pública APF</a:t>
            </a:r>
            <a:r>
              <a:rPr lang="es-ES_tradnl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29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Componentes del PGCM</a:t>
            </a:r>
            <a:endParaRPr lang="en-US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22" t="32531" r="23241" b="5082"/>
          <a:stretch/>
        </p:blipFill>
        <p:spPr bwMode="auto">
          <a:xfrm>
            <a:off x="1189904" y="1628800"/>
            <a:ext cx="6764192" cy="479184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856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PGCM</a:t>
            </a:r>
            <a:endParaRPr lang="en-US" dirty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3374768"/>
              </p:ext>
            </p:extLst>
          </p:nvPr>
        </p:nvGraphicFramePr>
        <p:xfrm>
          <a:off x="518864" y="1340768"/>
          <a:ext cx="8229600" cy="5276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9320"/>
                <a:gridCol w="2520280"/>
              </a:tblGrid>
              <a:tr h="360680">
                <a:tc gridSpan="2">
                  <a:txBody>
                    <a:bodyPr/>
                    <a:lstStyle/>
                    <a:p>
                      <a:r>
                        <a:rPr lang="es-MX" dirty="0" smtClean="0"/>
                        <a:t>3ª Estrategia Transversal + Art. 61 = PGCM. </a:t>
                      </a:r>
                      <a:r>
                        <a:rPr lang="es-ES_tradn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UPMGP, SFP.</a:t>
                      </a:r>
                      <a:endParaRPr lang="es-MX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0680">
                <a:tc gridSpan="2">
                  <a:txBody>
                    <a:bodyPr/>
                    <a:lstStyle/>
                    <a:p>
                      <a:r>
                        <a:rPr lang="es-ES_tradnl" dirty="0" smtClean="0"/>
                        <a:t>OBJETIVO 4.</a:t>
                      </a:r>
                      <a:r>
                        <a:rPr lang="es-ES_tradnl" baseline="0" dirty="0" smtClean="0"/>
                        <a:t> </a:t>
                      </a:r>
                      <a:r>
                        <a:rPr lang="es-ES_tradnl" dirty="0" smtClean="0"/>
                        <a:t>Mejorar la gestión pública gubernamental en la APF.</a:t>
                      </a:r>
                      <a:endParaRPr lang="es-MX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r>
                        <a:rPr lang="es-MX" dirty="0" smtClean="0"/>
                        <a:t>Variable: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Gestión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Pública</a:t>
                      </a:r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LINEAS</a:t>
                      </a:r>
                      <a:r>
                        <a:rPr lang="es-MX" baseline="0" dirty="0" smtClean="0"/>
                        <a:t> DE ACCIÓN</a:t>
                      </a:r>
                      <a:endParaRPr lang="en-US" dirty="0"/>
                    </a:p>
                  </a:txBody>
                  <a:tcPr/>
                </a:tc>
              </a:tr>
              <a:tr h="622544">
                <a:tc>
                  <a:txBody>
                    <a:bodyPr/>
                    <a:lstStyle/>
                    <a:p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4.1. Transformar los procesos de las dependencias y entidades.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/>
                </a:tc>
              </a:tr>
              <a:tr h="622544">
                <a:tc>
                  <a:txBody>
                    <a:bodyPr/>
                    <a:lstStyle/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 Fortalecer la profesionalización de los servidores públicos.</a:t>
                      </a:r>
                      <a:endParaRPr lang="es-ES_tradn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/>
                </a:tc>
              </a:tr>
              <a:tr h="622544">
                <a:tc>
                  <a:txBody>
                    <a:bodyPr/>
                    <a:lstStyle/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4.3 Obtener las mejores condiciones en la contratación de bienes, servicios y obras públicas de la APF.</a:t>
                      </a:r>
                      <a:endParaRPr lang="es-ES_tradn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/>
                </a:tc>
              </a:tr>
              <a:tr h="622544">
                <a:tc>
                  <a:txBody>
                    <a:bodyPr/>
                    <a:lstStyle/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4.4 Fortalecer la planeación y control de los recursos humanos, alineados a los objetivos y metas estratégicas institucionales.</a:t>
                      </a:r>
                      <a:endParaRPr lang="es-ES_tradn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/>
                </a:tc>
              </a:tr>
              <a:tr h="978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4.5. Simplificar la regulación que rige a las dependencias y entidades para garantizar la eficiente operación del gobierno. 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VDI del </a:t>
            </a:r>
            <a:r>
              <a:rPr lang="es-MX" dirty="0" smtClean="0"/>
              <a:t>PGCM</a:t>
            </a:r>
            <a:endParaRPr lang="en-US" dirty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3051603"/>
              </p:ext>
            </p:extLst>
          </p:nvPr>
        </p:nvGraphicFramePr>
        <p:xfrm>
          <a:off x="827584" y="2204864"/>
          <a:ext cx="743751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107"/>
                <a:gridCol w="2129341"/>
                <a:gridCol w="3405064"/>
              </a:tblGrid>
              <a:tr h="360680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/>
                        <a:t>OBJETIVO 4.</a:t>
                      </a:r>
                      <a:r>
                        <a:rPr lang="es-ES_tradnl" baseline="0" dirty="0" smtClean="0"/>
                        <a:t> </a:t>
                      </a:r>
                      <a:r>
                        <a:rPr lang="es-ES_tradnl" dirty="0" smtClean="0"/>
                        <a:t>Mejorar la gestión pública gubernamental en la APF.</a:t>
                      </a:r>
                      <a:endParaRPr lang="es-MX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Variable: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Dimensiones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Indicadores </a:t>
                      </a:r>
                      <a:endParaRPr lang="en-US" dirty="0"/>
                    </a:p>
                  </a:txBody>
                  <a:tcPr/>
                </a:tc>
              </a:tr>
              <a:tr h="333792"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Gestión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Pública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Transformar los </a:t>
                      </a:r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procesos.</a:t>
                      </a:r>
                      <a:endParaRPr lang="es-ES_tradn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Porcentaje de satisfacción de los usuarios respecto a los servicios de las dependencias y entidades de la APF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Índice de instituciones que tienen estructuras orientadas a objetivos estratégicos y recursos humanos profesionalizados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Competencia en las contrataciones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/>
                </a:tc>
              </a:tr>
              <a:tr h="41488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Fortalecer la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profesionalización.</a:t>
                      </a:r>
                      <a:endParaRPr lang="es-ES_tradn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/>
                </a:tc>
              </a:tr>
              <a:tr h="360040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Condiciones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la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contratación.</a:t>
                      </a:r>
                      <a:endParaRPr lang="es-ES_tradn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/>
                </a:tc>
              </a:tr>
              <a:tr h="294848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Alinear los RH.</a:t>
                      </a:r>
                      <a:endParaRPr lang="es-ES_tradn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 anchor="ctr"/>
                </a:tc>
              </a:tr>
              <a:tr h="276592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Simplificación</a:t>
                      </a:r>
                      <a:r>
                        <a:rPr lang="es-ES_tradnl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egulatoria.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603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PPPO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dirty="0" smtClean="0"/>
              <a:t>Decreto  de Austeridad, Art. 6… </a:t>
            </a:r>
            <a:r>
              <a:rPr lang="es-ES_tradnl" dirty="0"/>
              <a:t>bases de </a:t>
            </a:r>
            <a:r>
              <a:rPr lang="es-ES_tradnl" dirty="0" smtClean="0"/>
              <a:t>colaboración… compromisos relativos… respectivos </a:t>
            </a:r>
            <a:r>
              <a:rPr lang="es-ES_tradnl" dirty="0"/>
              <a:t>indicadores de desempeño</a:t>
            </a:r>
            <a:r>
              <a:rPr lang="es-ES_tradnl" dirty="0" smtClean="0"/>
              <a:t>.</a:t>
            </a:r>
          </a:p>
          <a:p>
            <a:pPr lvl="1"/>
            <a:r>
              <a:rPr lang="es-ES_tradnl" b="1" dirty="0" smtClean="0"/>
              <a:t>Optimizar </a:t>
            </a:r>
            <a:r>
              <a:rPr lang="es-ES_tradnl" b="1" dirty="0"/>
              <a:t>los procesos</a:t>
            </a:r>
            <a:r>
              <a:rPr lang="es-ES_tradnl" dirty="0"/>
              <a:t>, previa alineación y mapeo, implementando mejoras y redistribuyendo las actividades asignadas al recurso humano, a través de proyectos en los que participen una o más dependencias y </a:t>
            </a:r>
            <a:r>
              <a:rPr lang="es-ES_tradnl" dirty="0" smtClean="0"/>
              <a:t>entidades… </a:t>
            </a:r>
            <a:r>
              <a:rPr lang="es-ES_tradnl" b="1" dirty="0">
                <a:solidFill>
                  <a:srgbClr val="FF0000"/>
                </a:solidFill>
              </a:rPr>
              <a:t>Porcentaje de procesos prioritarios optimizados</a:t>
            </a:r>
            <a:r>
              <a:rPr lang="es-ES_tradnl" b="1" dirty="0" smtClean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  <a:p>
            <a:pPr lvl="1"/>
            <a:r>
              <a:rPr lang="es-ES_tradnl" b="1" dirty="0" smtClean="0"/>
              <a:t>Estandarizar </a:t>
            </a:r>
            <a:r>
              <a:rPr lang="es-ES_tradnl" b="1" dirty="0"/>
              <a:t>procesos </a:t>
            </a:r>
            <a:r>
              <a:rPr lang="es-ES_tradnl" dirty="0"/>
              <a:t>con fines similares para homologar su operación y garantizar la calidad de sus resultados, previa alineación y mapeo.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04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Optimización de Procesos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Alineación y mapeo.</a:t>
            </a:r>
          </a:p>
          <a:p>
            <a:endParaRPr lang="es-ES" dirty="0" smtClean="0"/>
          </a:p>
          <a:p>
            <a:r>
              <a:rPr lang="es-ES" dirty="0" smtClean="0"/>
              <a:t>Reducir/eliminar trabajo que no aporta valor.</a:t>
            </a:r>
          </a:p>
          <a:p>
            <a:r>
              <a:rPr lang="es-ES" dirty="0" smtClean="0"/>
              <a:t>Reducir los tiempos de ejecución.</a:t>
            </a:r>
          </a:p>
          <a:p>
            <a:r>
              <a:rPr lang="es-ES_tradnl" dirty="0" smtClean="0"/>
              <a:t>Uso efectivo y </a:t>
            </a:r>
            <a:r>
              <a:rPr lang="es-ES_tradnl" dirty="0"/>
              <a:t>transparente </a:t>
            </a:r>
            <a:r>
              <a:rPr lang="es-ES_tradnl" dirty="0" smtClean="0"/>
              <a:t>de recursos.</a:t>
            </a:r>
          </a:p>
          <a:p>
            <a:endParaRPr lang="es-ES_tradnl" dirty="0" smtClean="0"/>
          </a:p>
          <a:p>
            <a:r>
              <a:rPr lang="es-ES_tradnl" dirty="0" smtClean="0"/>
              <a:t>Implementando mejoras.</a:t>
            </a:r>
          </a:p>
        </p:txBody>
      </p:sp>
    </p:spTree>
    <p:extLst>
      <p:ext uri="{BB962C8B-B14F-4D97-AF65-F5344CB8AC3E}">
        <p14:creationId xmlns:p14="http://schemas.microsoft.com/office/powerpoint/2010/main" val="369739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Propuesta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0614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613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</TotalTime>
  <Words>433</Words>
  <Application>Microsoft Office PowerPoint</Application>
  <PresentationFormat>Presentación en pantalla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Programa para un Gobierno Cercano y Moderno</vt:lpstr>
      <vt:lpstr>PND</vt:lpstr>
      <vt:lpstr>Estrategia transversal</vt:lpstr>
      <vt:lpstr>Componentes del PGCM</vt:lpstr>
      <vt:lpstr>PGCM</vt:lpstr>
      <vt:lpstr>VDI del PGCM</vt:lpstr>
      <vt:lpstr>PPPO</vt:lpstr>
      <vt:lpstr>Optimización de Procesos</vt:lpstr>
      <vt:lpstr>Propuesta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Optimización de Procesos</dc:title>
  <dc:creator>Vicente</dc:creator>
  <cp:lastModifiedBy>Vicente</cp:lastModifiedBy>
  <cp:revision>93</cp:revision>
  <dcterms:created xsi:type="dcterms:W3CDTF">2014-10-13T21:28:28Z</dcterms:created>
  <dcterms:modified xsi:type="dcterms:W3CDTF">2015-10-16T02:34:44Z</dcterms:modified>
</cp:coreProperties>
</file>