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9" r:id="rId2"/>
    <p:sldId id="258" r:id="rId3"/>
    <p:sldId id="259" r:id="rId4"/>
    <p:sldId id="320" r:id="rId5"/>
    <p:sldId id="317" r:id="rId6"/>
    <p:sldId id="409" r:id="rId7"/>
    <p:sldId id="413" r:id="rId8"/>
    <p:sldId id="328" r:id="rId9"/>
    <p:sldId id="329" r:id="rId10"/>
    <p:sldId id="323" r:id="rId11"/>
    <p:sldId id="330" r:id="rId12"/>
    <p:sldId id="331" r:id="rId13"/>
    <p:sldId id="332" r:id="rId14"/>
    <p:sldId id="367" r:id="rId15"/>
    <p:sldId id="422" r:id="rId16"/>
    <p:sldId id="423" r:id="rId17"/>
    <p:sldId id="424" r:id="rId18"/>
    <p:sldId id="410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5" r:id="rId28"/>
    <p:sldId id="442" r:id="rId29"/>
    <p:sldId id="443" r:id="rId30"/>
    <p:sldId id="444" r:id="rId31"/>
    <p:sldId id="446" r:id="rId32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288" autoAdjust="0"/>
    <p:restoredTop sz="94660"/>
  </p:normalViewPr>
  <p:slideViewPr>
    <p:cSldViewPr>
      <p:cViewPr varScale="1">
        <p:scale>
          <a:sx n="42" d="100"/>
          <a:sy n="42" d="100"/>
        </p:scale>
        <p:origin x="-106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BE5048-81F3-4D9E-AD5F-CCD34035AD9F}" type="datetimeFigureOut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4F006C-0C3D-41C6-A42B-E2579B01FB2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078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pitchFamily="18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271FB-CB3D-4962-90C8-CA5025173D49}" type="slidenum">
              <a:rPr lang="es-MX"/>
              <a:pPr>
                <a:defRPr/>
              </a:pPr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CBE5A-CFA4-4FDC-B4E4-D2D79890DA95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99701-452B-449C-9933-318A32CEC4D6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92562-969A-41C8-AAB8-9BBA5CFD42C5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A0E0-5F9C-40AF-90FD-B2281B96CE35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8349-0E4B-4490-9CB3-FDAA7390380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DEAB-43C4-4DA2-B64F-5D33808E401E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A359-3070-469D-A675-7BD60671B08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7" name="1 Marcador de título"/>
          <p:cNvSpPr>
            <a:spLocks noGrp="1"/>
          </p:cNvSpPr>
          <p:nvPr>
            <p:ph type="title"/>
          </p:nvPr>
        </p:nvSpPr>
        <p:spPr bwMode="auto">
          <a:xfrm>
            <a:off x="3131840" y="343992"/>
            <a:ext cx="5689943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C904-A6D5-4499-B3C2-1E76ED9433D7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8E73-29CF-429A-BE93-3A869B1CD76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3589-C47C-4810-B36D-F733DD8C7AAE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B85D-DA14-49CF-836A-6D02B55438E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74D6-3F21-4A6D-B77B-47BCC6B5A62D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2093-9E1C-4B1F-9EF7-3AEDE77A49F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972D-183D-4E13-91F1-384FBE91BD85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39579-7E20-4C09-A531-09169D2CAA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2D27-6E0C-496A-863D-6E1538E4C4FC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C793-B483-469E-BA6B-C012E502F62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A0AB-C2DB-4FD0-B1B0-1953743DA824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C0EF-C092-4647-9EFD-BB799A4546C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5024537"/>
            <a:ext cx="5486400" cy="566738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31840" y="8367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31840" y="559127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94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3131840" y="343992"/>
            <a:ext cx="5689943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673226" cy="5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Tx/>
        <a:buBlip>
          <a:blip r:embed="rId14"/>
        </a:buBlip>
        <a:defRPr sz="36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Tx/>
        <a:buBlip>
          <a:blip r:embed="rId14"/>
        </a:buBlip>
        <a:defRPr sz="32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Construcción de Indicadores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70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Ejemplos</a:t>
            </a:r>
          </a:p>
        </p:txBody>
      </p:sp>
      <p:sp>
        <p:nvSpPr>
          <p:cNvPr id="79089" name="Rectangle 24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000" b="1" dirty="0" smtClean="0"/>
              <a:t>% de ejecución de egresos.</a:t>
            </a:r>
          </a:p>
          <a:p>
            <a:r>
              <a:rPr lang="es-ES" sz="2000" b="1" dirty="0" smtClean="0"/>
              <a:t>% procesos prioritarios optimizados.</a:t>
            </a:r>
          </a:p>
          <a:p>
            <a:r>
              <a:rPr lang="es-ES" sz="2000" b="1" dirty="0" smtClean="0"/>
              <a:t>% uso de instalaciones.</a:t>
            </a:r>
          </a:p>
          <a:p>
            <a:r>
              <a:rPr lang="es-ES" sz="2000" b="1" dirty="0" smtClean="0"/>
              <a:t>Usuarios atendidos.</a:t>
            </a:r>
          </a:p>
          <a:p>
            <a:r>
              <a:rPr lang="es-ES" sz="2000" b="1" dirty="0" smtClean="0"/>
              <a:t>Ejecución del plan.	</a:t>
            </a:r>
          </a:p>
          <a:p>
            <a:r>
              <a:rPr lang="es-ES" sz="2000" b="1" dirty="0" smtClean="0"/>
              <a:t>Grado de concordancia.</a:t>
            </a:r>
          </a:p>
          <a:p>
            <a:r>
              <a:rPr lang="es-ES" sz="2000" b="1" dirty="0" smtClean="0"/>
              <a:t>Grado de cumplimiento.</a:t>
            </a:r>
          </a:p>
          <a:p>
            <a:r>
              <a:rPr lang="es-ES" sz="2000" b="1" dirty="0" smtClean="0"/>
              <a:t>Grado de incidencia.</a:t>
            </a:r>
          </a:p>
          <a:p>
            <a:r>
              <a:rPr lang="es-ES" sz="2000" b="1" dirty="0" smtClean="0"/>
              <a:t>Grado de transparencia.</a:t>
            </a:r>
          </a:p>
          <a:p>
            <a:r>
              <a:rPr lang="es-ES" sz="2000" b="1" dirty="0" smtClean="0"/>
              <a:t>Grado de oportunidad.</a:t>
            </a:r>
          </a:p>
        </p:txBody>
      </p:sp>
      <p:sp>
        <p:nvSpPr>
          <p:cNvPr id="79090" name="Rectangle 24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000" b="1" dirty="0" smtClean="0"/>
              <a:t>Grado de racionalidad.</a:t>
            </a:r>
          </a:p>
          <a:p>
            <a:r>
              <a:rPr lang="es-ES" sz="2000" b="1" dirty="0" smtClean="0"/>
              <a:t>Grado de satisfacción del usuario.</a:t>
            </a:r>
          </a:p>
          <a:p>
            <a:r>
              <a:rPr lang="es-ES" sz="2000" b="1" dirty="0" smtClean="0"/>
              <a:t>No. de personas a jubilarse.</a:t>
            </a:r>
          </a:p>
          <a:p>
            <a:r>
              <a:rPr lang="es-ES" sz="2000" b="1" dirty="0" smtClean="0"/>
              <a:t>No. de equipos fuera de servicio.</a:t>
            </a:r>
          </a:p>
          <a:p>
            <a:r>
              <a:rPr lang="es-ES" sz="2000" b="1" dirty="0" smtClean="0"/>
              <a:t>Numero de horas extras.</a:t>
            </a:r>
          </a:p>
          <a:p>
            <a:r>
              <a:rPr lang="es-ES" sz="2000" b="1" dirty="0" smtClean="0"/>
              <a:t>Porcentaje  de vacantes.</a:t>
            </a:r>
          </a:p>
          <a:p>
            <a:r>
              <a:rPr lang="es-ES" sz="2000" b="1" dirty="0" smtClean="0"/>
              <a:t>Presupuesto ejecutado.</a:t>
            </a:r>
          </a:p>
          <a:p>
            <a:r>
              <a:rPr lang="es-ES" sz="2000" b="1" dirty="0" smtClean="0"/>
              <a:t>Rastreo post compra.</a:t>
            </a:r>
          </a:p>
          <a:p>
            <a:r>
              <a:rPr lang="es-ES" sz="2000" b="1" dirty="0" smtClean="0"/>
              <a:t>Servicios prestados.	</a:t>
            </a:r>
          </a:p>
          <a:p>
            <a:r>
              <a:rPr lang="es-ES" sz="2000" b="1" dirty="0" smtClean="0"/>
              <a:t>Tiempo de entrega.	</a:t>
            </a:r>
          </a:p>
          <a:p>
            <a:r>
              <a:rPr lang="es-ES" sz="2000" b="1" dirty="0" smtClean="0"/>
              <a:t>Unidades movilizadas.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2</a:t>
            </a:r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Línea </a:t>
            </a:r>
            <a:r>
              <a:rPr lang="es-ES" dirty="0" smtClean="0"/>
              <a:t>Base: </a:t>
            </a:r>
            <a:r>
              <a:rPr lang="es-ES" dirty="0"/>
              <a:t>Valor de arranque </a:t>
            </a:r>
            <a:r>
              <a:rPr lang="es-ES" dirty="0" smtClean="0"/>
              <a:t>de la variable bajo observación.</a:t>
            </a:r>
          </a:p>
          <a:p>
            <a:r>
              <a:rPr lang="es-ES" dirty="0"/>
              <a:t>Estatus: Valor </a:t>
            </a:r>
            <a:r>
              <a:rPr lang="es-ES" dirty="0" smtClean="0"/>
              <a:t>medido/real de la variable en el momento acordado.</a:t>
            </a:r>
            <a:endParaRPr lang="es-ES" dirty="0"/>
          </a:p>
          <a:p>
            <a:r>
              <a:rPr lang="es-ES" dirty="0" smtClean="0"/>
              <a:t>Meta: Valor que se quiere lograr o mantener.</a:t>
            </a:r>
          </a:p>
          <a:p>
            <a:r>
              <a:rPr lang="es-ES" dirty="0" smtClean="0"/>
              <a:t>Umbral: Espacio comprendido entre los valores </a:t>
            </a:r>
            <a:r>
              <a:rPr lang="es-MX" dirty="0" smtClean="0"/>
              <a:t>mínimo </a:t>
            </a:r>
            <a:r>
              <a:rPr lang="es-ES" dirty="0" smtClean="0"/>
              <a:t>y </a:t>
            </a:r>
            <a:r>
              <a:rPr lang="es-MX" dirty="0" smtClean="0"/>
              <a:t>máximo </a:t>
            </a:r>
            <a:r>
              <a:rPr lang="es-ES" dirty="0" smtClean="0"/>
              <a:t>que el indicador puede tomar en la escala establecida (semáforo).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3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Determinar </a:t>
            </a:r>
            <a:r>
              <a:rPr lang="es-MX" b="1" dirty="0" smtClean="0"/>
              <a:t>fuentes</a:t>
            </a:r>
            <a:r>
              <a:rPr lang="es-MX" dirty="0" smtClean="0"/>
              <a:t> de información.</a:t>
            </a:r>
          </a:p>
          <a:p>
            <a:r>
              <a:rPr lang="es-MX" dirty="0" smtClean="0"/>
              <a:t>Horizonte</a:t>
            </a:r>
            <a:r>
              <a:rPr lang="es-MX" b="1" dirty="0" smtClean="0"/>
              <a:t> </a:t>
            </a:r>
            <a:r>
              <a:rPr lang="es-MX" dirty="0" smtClean="0"/>
              <a:t>de la medición.</a:t>
            </a:r>
          </a:p>
          <a:p>
            <a:r>
              <a:rPr lang="es-MX" b="1" dirty="0" smtClean="0"/>
              <a:t>Responsable</a:t>
            </a:r>
            <a:r>
              <a:rPr lang="es-MX" dirty="0" smtClean="0"/>
              <a:t>s de recolección y de análisis de la información.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Catálogo de indicadores</a:t>
            </a:r>
            <a:endParaRPr lang="es-E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mtClean="0"/>
              <a:t>Es el proceso de especificación completa, documentación, divulgación e inclusión entre los sistemas de operación del negocio de los indicadores de gestión. </a:t>
            </a:r>
            <a:endParaRPr lang="es-E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04316"/>
              </p:ext>
            </p:extLst>
          </p:nvPr>
        </p:nvGraphicFramePr>
        <p:xfrm>
          <a:off x="35496" y="5"/>
          <a:ext cx="9108504" cy="6834919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277126"/>
                <a:gridCol w="2277126"/>
                <a:gridCol w="2277126"/>
                <a:gridCol w="2277126"/>
              </a:tblGrid>
              <a:tr h="2426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sng" strike="noStrike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hlinkClick r:id="" action="ppaction://hlinkfile"/>
                        </a:rPr>
                        <a:t>FICHA TÉCNICA</a:t>
                      </a:r>
                      <a:endParaRPr lang="es-MX" sz="1200" b="1" i="0" u="sng" strike="noStrike" dirty="0">
                        <a:solidFill>
                          <a:srgbClr val="0000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27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ORGANIZACIÓN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FECHA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727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ÁREA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84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NOMBRE INDICADOR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7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GENERACIÓN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7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TIPO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7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FACTORES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84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MÉTODO DE CÁLCULO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fontAlgn="ctr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fontAlgn="ctr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fontAlgn="ctr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fontAlgn="ctr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7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LÍNEA  BASE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65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META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u="none" strike="noStrike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ESTATUS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34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UMBRAL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57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FUENTE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7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FRECUENCIA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72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RESPONSABLE</a:t>
                      </a:r>
                      <a:r>
                        <a:rPr lang="es-MX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MX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RECOPILACIÓN</a:t>
                      </a:r>
                      <a:endParaRPr lang="es-MX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RESPONSABLE ANÁLISIS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FIRMAS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5838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85" marR="4585" marT="45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2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3779912" y="188640"/>
            <a:ext cx="4176464" cy="547260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Indicadores: generaciones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Indicador 1ª generación</a:t>
            </a:r>
            <a:endParaRPr lang="es-MX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En general es un cociente donde el denominador nos sirva como referencia para comparación.</a:t>
            </a:r>
            <a:endParaRPr lang="en-US" smtClean="0"/>
          </a:p>
          <a:p>
            <a:endParaRPr lang="es-MX" dirty="0"/>
          </a:p>
        </p:txBody>
      </p:sp>
      <p:sp>
        <p:nvSpPr>
          <p:cNvPr id="25607" name="6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53729EA-8BDB-4609-B40F-B8B58E3F71AE}" type="slidenum">
              <a:rPr lang="es-MX"/>
              <a:pPr>
                <a:defRPr/>
              </a:pPr>
              <a:t>16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971600" y="5128045"/>
            <a:ext cx="5249269" cy="1160463"/>
            <a:chOff x="2124075" y="4073525"/>
            <a:chExt cx="5249269" cy="1160463"/>
          </a:xfrm>
        </p:grpSpPr>
        <p:sp>
          <p:nvSpPr>
            <p:cNvPr id="95236" name="Text Box 4"/>
            <p:cNvSpPr txBox="1">
              <a:spLocks noChangeArrowheads="1"/>
            </p:cNvSpPr>
            <p:nvPr/>
          </p:nvSpPr>
          <p:spPr bwMode="auto">
            <a:xfrm>
              <a:off x="2124075" y="4073525"/>
              <a:ext cx="2540000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2800" b="1" dirty="0">
                  <a:solidFill>
                    <a:srgbClr val="FFFF00"/>
                  </a:solidFill>
                  <a:latin typeface="Calibri" pitchFamily="34" charset="0"/>
                </a:rPr>
                <a:t>Numerador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ES_tradnl" sz="2800" b="1" dirty="0">
                  <a:solidFill>
                    <a:srgbClr val="FFFF00"/>
                  </a:solidFill>
                  <a:latin typeface="Calibri" pitchFamily="34" charset="0"/>
                </a:rPr>
                <a:t>Denominador</a:t>
              </a:r>
              <a:endParaRPr lang="en-US" sz="28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>
              <a:off x="2340099" y="4678736"/>
              <a:ext cx="2089150" cy="0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s-MX">
                <a:solidFill>
                  <a:srgbClr val="FFFF00"/>
                </a:solidFill>
              </a:endParaRPr>
            </a:p>
          </p:txBody>
        </p:sp>
        <p:sp>
          <p:nvSpPr>
            <p:cNvPr id="95238" name="Text Box 6"/>
            <p:cNvSpPr txBox="1">
              <a:spLocks noChangeArrowheads="1"/>
            </p:cNvSpPr>
            <p:nvPr/>
          </p:nvSpPr>
          <p:spPr bwMode="auto">
            <a:xfrm>
              <a:off x="4572000" y="4437063"/>
              <a:ext cx="28013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_tradnl" sz="2800" dirty="0" smtClean="0">
                  <a:solidFill>
                    <a:srgbClr val="FFFF00"/>
                  </a:solidFill>
                  <a:latin typeface="Calibri" pitchFamily="34" charset="0"/>
                </a:rPr>
                <a:t>x </a:t>
              </a:r>
              <a:r>
                <a:rPr lang="es-ES_tradnl" sz="2800" b="1" dirty="0">
                  <a:solidFill>
                    <a:srgbClr val="FFFF00"/>
                  </a:solidFill>
                  <a:latin typeface="Calibri" pitchFamily="34" charset="0"/>
                </a:rPr>
                <a:t>Factor de escala</a:t>
              </a:r>
              <a:endParaRPr lang="en-US" sz="28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1ª generación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750" y="1916113"/>
            <a:ext cx="7704658" cy="4560887"/>
          </a:xfrm>
        </p:spPr>
        <p:txBody>
          <a:bodyPr>
            <a:normAutofit/>
          </a:bodyPr>
          <a:lstStyle/>
          <a:p>
            <a:r>
              <a:rPr lang="es-MX" dirty="0"/>
              <a:t>Noción o Relación </a:t>
            </a:r>
            <a:r>
              <a:rPr lang="es-MX" dirty="0" smtClean="0"/>
              <a:t>Aritmética:</a:t>
            </a:r>
            <a:endParaRPr lang="es-MX" dirty="0"/>
          </a:p>
          <a:p>
            <a:pPr lvl="1"/>
            <a:r>
              <a:rPr lang="es-MX" dirty="0" smtClean="0"/>
              <a:t>Aritmético. Número de Clientes atendidos.</a:t>
            </a:r>
          </a:p>
          <a:p>
            <a:pPr lvl="1"/>
            <a:r>
              <a:rPr lang="es-MX" dirty="0" smtClean="0"/>
              <a:t>Porcentaje. Porcentaje de sectores atendidos.</a:t>
            </a:r>
            <a:endParaRPr lang="es-MX" dirty="0"/>
          </a:p>
          <a:p>
            <a:pPr lvl="1"/>
            <a:r>
              <a:rPr lang="es-MX" dirty="0" smtClean="0"/>
              <a:t>Promedio. Promedio de hectáreas siniestradas.</a:t>
            </a:r>
            <a:endParaRPr lang="es-MX" dirty="0"/>
          </a:p>
          <a:p>
            <a:pPr lvl="1"/>
            <a:r>
              <a:rPr lang="es-MX" dirty="0" smtClean="0"/>
              <a:t>Tasa. Tasa de ahorro </a:t>
            </a:r>
            <a:r>
              <a:rPr lang="es-MX" dirty="0"/>
              <a:t>de canasta </a:t>
            </a:r>
            <a:r>
              <a:rPr lang="es-MX" dirty="0" smtClean="0"/>
              <a:t>básica.</a:t>
            </a:r>
          </a:p>
          <a:p>
            <a:pPr lvl="1"/>
            <a:r>
              <a:rPr lang="es-MX" b="0" dirty="0" smtClean="0">
                <a:solidFill>
                  <a:srgbClr val="FFFF00"/>
                </a:solidFill>
              </a:rPr>
              <a:t>Índice. Human </a:t>
            </a:r>
            <a:r>
              <a:rPr lang="es-MX" b="0" dirty="0" err="1" smtClean="0">
                <a:solidFill>
                  <a:srgbClr val="FFFF00"/>
                </a:solidFill>
              </a:rPr>
              <a:t>Development</a:t>
            </a:r>
            <a:r>
              <a:rPr lang="es-MX" b="0" dirty="0" smtClean="0">
                <a:solidFill>
                  <a:srgbClr val="FFFF00"/>
                </a:solidFill>
              </a:rPr>
              <a:t> </a:t>
            </a:r>
            <a:r>
              <a:rPr lang="es-MX" b="0" dirty="0" err="1" smtClean="0">
                <a:solidFill>
                  <a:srgbClr val="FFFF00"/>
                </a:solidFill>
              </a:rPr>
              <a:t>Index</a:t>
            </a:r>
            <a:r>
              <a:rPr lang="es-MX" b="0" dirty="0" smtClean="0">
                <a:solidFill>
                  <a:srgbClr val="FFFF00"/>
                </a:solidFill>
              </a:rPr>
              <a:t>. </a:t>
            </a:r>
            <a:endParaRPr lang="es-MX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Tipologías</a:t>
            </a:r>
            <a:endParaRPr lang="es-MX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00987" cy="476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3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1ª generación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454826"/>
              </p:ext>
            </p:extLst>
          </p:nvPr>
        </p:nvGraphicFramePr>
        <p:xfrm>
          <a:off x="611560" y="1556792"/>
          <a:ext cx="8064896" cy="4756032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959694"/>
                <a:gridCol w="2284988"/>
                <a:gridCol w="3594096"/>
                <a:gridCol w="226118"/>
              </a:tblGrid>
              <a:tr h="172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>
                          <a:effectLst/>
                        </a:rPr>
                        <a:t>NOMBRE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Estado de las instalaciones (EDOINS)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51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GENERACIÓN 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MX" sz="1800" u="none" strike="noStrike" dirty="0" smtClean="0">
                          <a:effectLst/>
                        </a:rPr>
                        <a:t>I/III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94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TIPO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MX" sz="1800" u="none" strike="noStrike" dirty="0" smtClean="0">
                          <a:effectLst/>
                        </a:rPr>
                        <a:t>Proceso, Índice.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9408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VARIABLES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es-MX" sz="1800" u="none" strike="noStrike" dirty="0" smtClean="0">
                          <a:effectLst/>
                        </a:rPr>
                        <a:t>De ingreso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a = Medios de acceso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2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b = Imagen exterior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 dirty="0">
                          <a:effectLst/>
                        </a:rPr>
                        <a:t>c= </a:t>
                      </a:r>
                      <a:r>
                        <a:rPr lang="es-MX" sz="1800" u="none" strike="noStrike" dirty="0" smtClean="0">
                          <a:effectLst/>
                        </a:rPr>
                        <a:t>Accesibilidad </a:t>
                      </a:r>
                      <a:r>
                        <a:rPr lang="es-MX" sz="1800" u="none" strike="noStrike" dirty="0">
                          <a:effectLst/>
                        </a:rPr>
                        <a:t>para minusválidos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d= Horario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De estancia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e= Iluminación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f= Distribución (Lay-out)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g= Climatización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h= Tamaño de la tienda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i= Carritos/canastillas de servicio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De salida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j= Línea de cajas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Seguridad </a:t>
                      </a:r>
                      <a:r>
                        <a:rPr lang="es-MX" sz="1800" u="none" strike="noStrike" baseline="0" dirty="0" smtClean="0">
                          <a:effectLst/>
                        </a:rPr>
                        <a:t>&amp;</a:t>
                      </a:r>
                      <a:r>
                        <a:rPr lang="es-MX" sz="1800" u="none" strike="noStrike" dirty="0" smtClean="0">
                          <a:effectLst/>
                        </a:rPr>
                        <a:t> Higiene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 dirty="0">
                          <a:effectLst/>
                        </a:rPr>
                        <a:t>k= Seguridad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851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l= Limpieza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2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MÉTODO DE CÁLCULO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EDOINS = ∑(</a:t>
                      </a:r>
                      <a:r>
                        <a:rPr lang="es-MX" sz="1800" u="none" strike="noStrike" dirty="0" err="1" smtClean="0">
                          <a:effectLst/>
                        </a:rPr>
                        <a:t>a:l</a:t>
                      </a:r>
                      <a:r>
                        <a:rPr lang="es-MX" sz="1800" u="none" strike="noStrike" dirty="0" smtClean="0">
                          <a:effectLst/>
                        </a:rPr>
                        <a:t>) </a:t>
                      </a:r>
                      <a:r>
                        <a:rPr lang="es-MX" sz="1800" u="none" strike="noStrike" dirty="0">
                          <a:effectLst/>
                        </a:rPr>
                        <a:t>/ 12 x 100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0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Objetivo</a:t>
            </a:r>
            <a:endParaRPr lang="en-US" smtClean="0"/>
          </a:p>
        </p:txBody>
      </p:sp>
      <p:sp>
        <p:nvSpPr>
          <p:cNvPr id="4099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Diseñar fichas de indicadores </a:t>
            </a:r>
            <a:r>
              <a:rPr lang="es-MX" dirty="0" smtClean="0"/>
              <a:t>y </a:t>
            </a:r>
            <a:r>
              <a:rPr lang="es-MX" dirty="0" smtClean="0"/>
              <a:t>cuadros de comando para realimentar fehacientemente un sistema organizacional.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</a:t>
            </a:r>
            <a:r>
              <a:rPr lang="es-MX" dirty="0" smtClean="0"/>
              <a:t>2ª generación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Medición de Constructos (Variables).</a:t>
            </a:r>
          </a:p>
          <a:p>
            <a:r>
              <a:rPr lang="es-MX" dirty="0" smtClean="0"/>
              <a:t>Transferencia de “cualidades” a números.</a:t>
            </a:r>
          </a:p>
          <a:p>
            <a:r>
              <a:rPr lang="es-MX" dirty="0" smtClean="0"/>
              <a:t>Instrumentos:</a:t>
            </a:r>
          </a:p>
          <a:p>
            <a:pPr lvl="1"/>
            <a:r>
              <a:rPr lang="es-MX" dirty="0" smtClean="0"/>
              <a:t>Escala Likert.</a:t>
            </a:r>
          </a:p>
          <a:p>
            <a:pPr lvl="1"/>
            <a:r>
              <a:rPr lang="es-MX" dirty="0" smtClean="0"/>
              <a:t>Escala de </a:t>
            </a:r>
            <a:r>
              <a:rPr lang="es-MX" dirty="0" err="1" smtClean="0"/>
              <a:t>Guttman</a:t>
            </a:r>
            <a:r>
              <a:rPr lang="es-MX" dirty="0" smtClean="0"/>
              <a:t>.</a:t>
            </a:r>
          </a:p>
          <a:p>
            <a:pPr lvl="1"/>
            <a:r>
              <a:rPr lang="es-MX" dirty="0" smtClean="0"/>
              <a:t>Diferencial Semántico.</a:t>
            </a:r>
          </a:p>
        </p:txBody>
      </p:sp>
    </p:spTree>
    <p:extLst>
      <p:ext uri="{BB962C8B-B14F-4D97-AF65-F5344CB8AC3E}">
        <p14:creationId xmlns:p14="http://schemas.microsoft.com/office/powerpoint/2010/main" val="257006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</a:t>
            </a:r>
            <a:r>
              <a:rPr lang="es-MX" dirty="0" smtClean="0"/>
              <a:t>2ª generación</a:t>
            </a:r>
            <a:endParaRPr lang="es-MX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424294"/>
              </p:ext>
            </p:extLst>
          </p:nvPr>
        </p:nvGraphicFramePr>
        <p:xfrm>
          <a:off x="611560" y="1664851"/>
          <a:ext cx="7992888" cy="411108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82713"/>
                <a:gridCol w="1332148"/>
                <a:gridCol w="4978027"/>
              </a:tblGrid>
              <a:tr h="33406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 dirty="0">
                          <a:effectLst/>
                        </a:rPr>
                        <a:t>Bienes que el cliente busca y adquiere y que SL le oferta para satisfacer sus necesidades y expectativas.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Precio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A1 Los precios en SL son accesibles.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A2 Los precios de la competencia mejoran los de SL.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Presentación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>
                          <a:effectLst/>
                        </a:rPr>
                        <a:t>A3 La presentación de los productos me motiva a comprarlo.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340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>
                          <a:effectLst/>
                        </a:rPr>
                        <a:t>A4 El material del empaque daña al ambiente.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 dirty="0">
                          <a:effectLst/>
                        </a:rPr>
                        <a:t>Diversidad</a:t>
                      </a:r>
                      <a:r>
                        <a:rPr lang="es-MX" sz="1500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l" fontAlgn="ctr"/>
                      <a:r>
                        <a:rPr lang="es-MX" sz="1500" u="none" strike="noStrike" dirty="0" smtClean="0">
                          <a:effectLst/>
                        </a:rPr>
                        <a:t>exclusividad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>
                          <a:effectLst/>
                        </a:rPr>
                        <a:t>A5 En mi visita encontré todos los productos que necesitaba.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A6 Falta diversidad en los productos.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Espacio físico destinado para proporcionar el servicio al cliente.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Condiciones ambientales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B1 En SL la música ambiental </a:t>
                      </a:r>
                      <a:r>
                        <a:rPr lang="es-MX" sz="1500" u="none" strike="noStrike" dirty="0" smtClean="0">
                          <a:effectLst/>
                        </a:rPr>
                        <a:t>es </a:t>
                      </a:r>
                      <a:r>
                        <a:rPr lang="es-MX" sz="1500" u="none" strike="noStrike" dirty="0">
                          <a:effectLst/>
                        </a:rPr>
                        <a:t>agradable mientras compro.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340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B2 Encuentro poca limpieza en </a:t>
                      </a:r>
                      <a:r>
                        <a:rPr lang="es-MX" sz="1500" u="none" strike="noStrike" dirty="0" err="1" smtClean="0">
                          <a:effectLst/>
                        </a:rPr>
                        <a:t>en</a:t>
                      </a:r>
                      <a:r>
                        <a:rPr lang="es-MX" sz="1500" u="none" strike="noStrike" dirty="0" smtClean="0">
                          <a:effectLst/>
                        </a:rPr>
                        <a:t> </a:t>
                      </a:r>
                      <a:r>
                        <a:rPr lang="es-MX" sz="1500" u="none" strike="noStrike" dirty="0">
                          <a:effectLst/>
                        </a:rPr>
                        <a:t>general en SL..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Distribución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B3 Siempre están a mi alcance los productos que busco.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B4 Tengo que </a:t>
                      </a:r>
                      <a:r>
                        <a:rPr lang="es-MX" sz="1500" u="none" strike="noStrike" dirty="0" smtClean="0">
                          <a:effectLst/>
                        </a:rPr>
                        <a:t>recorrer </a:t>
                      </a:r>
                      <a:r>
                        <a:rPr lang="es-MX" sz="1500" u="none" strike="noStrike" dirty="0">
                          <a:effectLst/>
                        </a:rPr>
                        <a:t>toda la tienda para encontrar un producto.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340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Accesibilidad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>
                          <a:effectLst/>
                        </a:rPr>
                        <a:t>B5 He notado que es difícil para los discapacitados y adultos mayores desplazarse en SL.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B6 Percibo que en SL se preocupan por los discapacitados.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3ª generación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Digital </a:t>
            </a:r>
            <a:r>
              <a:rPr lang="es-MX" dirty="0" err="1"/>
              <a:t>Opportunity</a:t>
            </a:r>
            <a:r>
              <a:rPr lang="es-MX" dirty="0"/>
              <a:t> </a:t>
            </a:r>
            <a:r>
              <a:rPr lang="es-MX" dirty="0" err="1" smtClean="0"/>
              <a:t>Index</a:t>
            </a:r>
            <a:r>
              <a:rPr lang="es-MX" dirty="0" smtClean="0"/>
              <a:t> (DOI).</a:t>
            </a:r>
            <a:endParaRPr lang="es-MX" dirty="0"/>
          </a:p>
          <a:p>
            <a:r>
              <a:rPr lang="es-MX" dirty="0" smtClean="0"/>
              <a:t>Índice compuesto por 11 indicadores agrupados en tres categorías: oportunidad, infraestructura y utilización.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80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3ª generación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8972"/>
            <a:ext cx="8496944" cy="514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1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</a:t>
            </a:r>
            <a:r>
              <a:rPr lang="es-MX" dirty="0" smtClean="0"/>
              <a:t>3ª </a:t>
            </a:r>
            <a:r>
              <a:rPr lang="es-MX" dirty="0"/>
              <a:t>generación</a:t>
            </a:r>
          </a:p>
        </p:txBody>
      </p:sp>
      <p:pic>
        <p:nvPicPr>
          <p:cNvPr id="1026" name="Picture 2" descr="HDI_EN_Fig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7513"/>
            <a:ext cx="8149588" cy="51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3ª generación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24191" r="28733" b="16688"/>
          <a:stretch/>
        </p:blipFill>
        <p:spPr bwMode="auto">
          <a:xfrm>
            <a:off x="611560" y="1844824"/>
            <a:ext cx="8064896" cy="461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3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3ª generación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4" y="4783288"/>
            <a:ext cx="8079141" cy="159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5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Tipología SHCP</a:t>
            </a:r>
            <a:endParaRPr lang="es-MX" dirty="0" smtClean="0"/>
          </a:p>
        </p:txBody>
      </p:sp>
      <p:sp>
        <p:nvSpPr>
          <p:cNvPr id="24579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¿Cuál es la cobertura de la población o universo objetivo al cuál se le proporcionan los productos o servicios?</a:t>
            </a:r>
          </a:p>
          <a:p>
            <a:r>
              <a:rPr lang="es-ES_tradnl" dirty="0" smtClean="0"/>
              <a:t>¿Cuál es el nivel de calidad de los productos o servicios?</a:t>
            </a:r>
            <a:br>
              <a:rPr lang="es-ES_tradnl" dirty="0" smtClean="0"/>
            </a:br>
            <a:r>
              <a:rPr lang="es-ES_tradnl" dirty="0" smtClean="0"/>
              <a:t>¿Cuál es el nivel de eficiencia o aprovechamiento de los recursos?</a:t>
            </a:r>
          </a:p>
          <a:p>
            <a:r>
              <a:rPr lang="es-ES_tradnl" dirty="0" smtClean="0"/>
              <a:t>¿Qué tan alineados están los recursos con los requerimientos del ejercicio presupuestal? y ¿Qué tan equitativa es la distribución de recursos?</a:t>
            </a:r>
          </a:p>
          <a:p>
            <a:r>
              <a:rPr lang="es-ES_tradnl" dirty="0" smtClean="0"/>
              <a:t>¿Cuál es el impacto o resultado esperado al cumplir con los objetivos estratégicos?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Validación de indicadores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000" dirty="0" smtClean="0"/>
              <a:t>Los indicadores a ser utilizados deben ser objeto de una validación técnica que permita seleccionar los mejores. CREMA realiza este filtro a partir de cinco criterios:</a:t>
            </a:r>
          </a:p>
          <a:p>
            <a:endParaRPr lang="es-MX" sz="2000" dirty="0" smtClean="0"/>
          </a:p>
          <a:p>
            <a:pPr lvl="1"/>
            <a:r>
              <a:rPr lang="es-MX" sz="2000" dirty="0" smtClean="0"/>
              <a:t>Claro: Preciso e inequívoco.</a:t>
            </a:r>
          </a:p>
          <a:p>
            <a:pPr lvl="1"/>
            <a:r>
              <a:rPr lang="es-MX" sz="2000" dirty="0" smtClean="0"/>
              <a:t>Relevante: Apropiado al tema en cuestión.</a:t>
            </a:r>
          </a:p>
          <a:p>
            <a:pPr lvl="1"/>
            <a:r>
              <a:rPr lang="es-MX" sz="2000" dirty="0" smtClean="0"/>
              <a:t>Económico: Disponible a un costo razonable.</a:t>
            </a:r>
          </a:p>
          <a:p>
            <a:pPr lvl="1"/>
            <a:r>
              <a:rPr lang="es-MX" sz="2000" dirty="0" smtClean="0"/>
              <a:t>Medible: Abierto a validación independiente.</a:t>
            </a:r>
          </a:p>
          <a:p>
            <a:pPr lvl="1"/>
            <a:r>
              <a:rPr lang="es-MX" sz="2000" dirty="0" smtClean="0"/>
              <a:t>Adecuado: Ofrece una base suficiente para estimar el desempeño.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24F64A65-C88D-49AC-9041-1DB491A390A2}" type="slidenum">
              <a:rPr lang="es-MX" smtClean="0"/>
              <a:pPr/>
              <a:t>28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Validación de indicadores</a:t>
            </a:r>
            <a:endParaRPr lang="es-MX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83568" y="3799581"/>
            <a:ext cx="5976664" cy="2869779"/>
          </a:xfrm>
        </p:spPr>
        <p:txBody>
          <a:bodyPr>
            <a:normAutofit lnSpcReduction="10000"/>
          </a:bodyPr>
          <a:lstStyle/>
          <a:p>
            <a:r>
              <a:rPr lang="es-ES" sz="1800" dirty="0" smtClean="0"/>
              <a:t>C ¿Está el indicador claramente formulado?</a:t>
            </a:r>
          </a:p>
          <a:p>
            <a:r>
              <a:rPr lang="es-ES" sz="1800" dirty="0" smtClean="0"/>
              <a:t>R ¿Es el indicador suficientemente representativo?</a:t>
            </a:r>
          </a:p>
          <a:p>
            <a:r>
              <a:rPr lang="es-ES" sz="1800" dirty="0" smtClean="0"/>
              <a:t>E ¿El indicador se puede medir de manera práctica y económica?</a:t>
            </a:r>
          </a:p>
          <a:p>
            <a:r>
              <a:rPr lang="es-ES" sz="1800" dirty="0" smtClean="0"/>
              <a:t>M ¿Están las variables del indicador suficientemente definidas para asegurar que lo que se mide hoy es lo mismo que se medirá en cualquier tiempo?</a:t>
            </a:r>
          </a:p>
          <a:p>
            <a:r>
              <a:rPr lang="es-ES" sz="1800" dirty="0" smtClean="0"/>
              <a:t>A ¿Es el indicador tan directo como para garantizar que la determinación de su desempeño no sea complicada ni problemática?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DF1205D5-8F1E-4B23-B2EB-217C76D0AC62}" type="slidenum">
              <a:rPr lang="es-MX" smtClean="0"/>
              <a:pPr/>
              <a:t>29</a:t>
            </a:fld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7048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Repaso</a:t>
            </a:r>
            <a:endParaRPr lang="es-MX" dirty="0" smtClean="0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/>
      </p:pic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268760"/>
            <a:ext cx="7821613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Construcción de Indicadores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 smtClean="0"/>
              <a:t>AMDG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059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>
      <p:transition spd="slow">
        <p:fade/>
        <p:sndAc>
          <p:stSnd>
            <p:snd r:embed="rId2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Ciclo </a:t>
            </a:r>
            <a:r>
              <a:rPr lang="es-MX" dirty="0" err="1" smtClean="0"/>
              <a:t>MEc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0" t="33116"/>
          <a:stretch/>
        </p:blipFill>
        <p:spPr bwMode="auto">
          <a:xfrm>
            <a:off x="539552" y="1340768"/>
            <a:ext cx="8064896" cy="494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06323913"/>
              </p:ext>
            </p:extLst>
          </p:nvPr>
        </p:nvGraphicFramePr>
        <p:xfrm>
          <a:off x="395536" y="1970243"/>
          <a:ext cx="8424936" cy="461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294"/>
                <a:gridCol w="2013086"/>
                <a:gridCol w="2758674"/>
                <a:gridCol w="2385882"/>
              </a:tblGrid>
              <a:tr h="55248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Variable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Dimensiones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Definición Nominal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Indicadores </a:t>
                      </a:r>
                    </a:p>
                    <a:p>
                      <a:pPr algn="ctr"/>
                      <a:r>
                        <a:rPr lang="es-MX" sz="1600" dirty="0" smtClean="0"/>
                        <a:t>(Definición</a:t>
                      </a:r>
                      <a:r>
                        <a:rPr lang="es-MX" sz="1600" baseline="0" dirty="0" smtClean="0"/>
                        <a:t> Operacional)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</a:tr>
              <a:tr h="886837">
                <a:tc rowSpan="4">
                  <a:txBody>
                    <a:bodyPr/>
                    <a:lstStyle/>
                    <a:p>
                      <a:r>
                        <a:rPr lang="es-MX" sz="1800" dirty="0" smtClean="0"/>
                        <a:t>Felicidad Laboral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Identidad.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Percepción que tienen los trabajadores de la organización, su Misión y Visión, abarcando la interrelación de empleados pertenecientes a áreas distintas.</a:t>
                      </a:r>
                      <a:endParaRPr lang="es-ES" sz="1100" dirty="0" smtClean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Grado ID Misión.</a:t>
                      </a:r>
                    </a:p>
                    <a:p>
                      <a:r>
                        <a:rPr lang="es-MX" sz="1500" dirty="0" smtClean="0"/>
                        <a:t>Nivel de compromiso.</a:t>
                      </a:r>
                    </a:p>
                    <a:p>
                      <a:r>
                        <a:rPr lang="es-MX" sz="1500" dirty="0" smtClean="0"/>
                        <a:t>Nivel de ESR..</a:t>
                      </a:r>
                      <a:endParaRPr lang="es-MX" sz="1500" dirty="0"/>
                    </a:p>
                  </a:txBody>
                  <a:tcPr marL="91431" marR="91431" marT="45717" marB="45717" anchor="ctr"/>
                </a:tc>
              </a:tr>
              <a:tr h="1046827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Remuneraciones.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Competitividad de la empresa contra organizaciones similares en las responsabilidades definidas para el puesto de que se trate. Este concepto abarca el sueldo y las prestaciones contempladas en el contrato. 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Nivel de sueldos.</a:t>
                      </a:r>
                    </a:p>
                    <a:p>
                      <a:r>
                        <a:rPr lang="es-MX" sz="1500" dirty="0" smtClean="0"/>
                        <a:t>Prestaciones.</a:t>
                      </a:r>
                    </a:p>
                    <a:p>
                      <a:r>
                        <a:rPr lang="es-MX" sz="1500" dirty="0" smtClean="0"/>
                        <a:t>Otros bonos.</a:t>
                      </a:r>
                    </a:p>
                  </a:txBody>
                  <a:tcPr marL="91431" marR="91431" marT="45717" marB="45717" anchor="ctr"/>
                </a:tc>
              </a:tr>
              <a:tr h="1046758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Perspectivas de desarrollo.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Oportunidad real de que los empleados puedan “hacer carrera” dentro de la empresa en función a un estándar de rendimiento para cumplir a corto, mediano y largo plazos dentro de la organización.</a:t>
                      </a:r>
                      <a:r>
                        <a:rPr lang="es-ES" sz="1100" dirty="0" smtClean="0"/>
                        <a:t> 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 smtClean="0"/>
                        <a:t>Grado</a:t>
                      </a:r>
                      <a:r>
                        <a:rPr lang="es-MX" sz="1500" baseline="0" dirty="0" smtClean="0"/>
                        <a:t> de desarrollo.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aseline="0" dirty="0" smtClean="0"/>
                        <a:t>Capacitación.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aseline="0" dirty="0" smtClean="0"/>
                        <a:t>Evaluación del desempeño.</a:t>
                      </a:r>
                    </a:p>
                  </a:txBody>
                  <a:tcPr marL="91431" marR="91431" marT="45717" marB="45717" anchor="ctr"/>
                </a:tc>
              </a:tr>
              <a:tr h="959591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Clima Organizacional.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Se refiere a los factores que crean una percepción común sobre una situación de los individuos de una organización (ambiente de trabajo, condiciones laborales, comunicación, etc.). </a:t>
                      </a:r>
                      <a:endParaRPr lang="es-ES" sz="1100" dirty="0" smtClean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Calificación CO.</a:t>
                      </a:r>
                    </a:p>
                    <a:p>
                      <a:r>
                        <a:rPr lang="es-MX" sz="1500" dirty="0" smtClean="0"/>
                        <a:t>Condiciones</a:t>
                      </a:r>
                      <a:r>
                        <a:rPr lang="es-MX" sz="1500" baseline="0" dirty="0" smtClean="0"/>
                        <a:t> organizacionales..</a:t>
                      </a:r>
                    </a:p>
                    <a:p>
                      <a:r>
                        <a:rPr lang="es-MX" sz="1500" baseline="0" dirty="0" smtClean="0"/>
                        <a:t>Equidad.</a:t>
                      </a:r>
                      <a:endParaRPr lang="es-MX" sz="1500" dirty="0"/>
                    </a:p>
                  </a:txBody>
                  <a:tcPr marL="91431" marR="91431" marT="45717" marB="45717" anchor="ctr"/>
                </a:tc>
              </a:tr>
            </a:tbl>
          </a:graphicData>
        </a:graphic>
      </p:graphicFrame>
      <p:sp>
        <p:nvSpPr>
          <p:cNvPr id="2" name="1 Llamada con línea 1 (borde y barra de énfasis)"/>
          <p:cNvSpPr/>
          <p:nvPr/>
        </p:nvSpPr>
        <p:spPr>
          <a:xfrm>
            <a:off x="3061465" y="1070103"/>
            <a:ext cx="2520280" cy="360040"/>
          </a:xfrm>
          <a:prstGeom prst="accentBorderCallout1">
            <a:avLst>
              <a:gd name="adj1" fmla="val 44469"/>
              <a:gd name="adj2" fmla="val -3740"/>
              <a:gd name="adj3" fmla="val 254635"/>
              <a:gd name="adj4" fmla="val -55436"/>
            </a:avLst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Marco de Referencia</a:t>
            </a:r>
            <a:endParaRPr lang="es-MX" b="1" dirty="0"/>
          </a:p>
        </p:txBody>
      </p:sp>
      <p:sp>
        <p:nvSpPr>
          <p:cNvPr id="3" name="2 Llamada con línea 3 (borde y barra de énfasis)"/>
          <p:cNvSpPr/>
          <p:nvPr/>
        </p:nvSpPr>
        <p:spPr>
          <a:xfrm>
            <a:off x="6933920" y="1052736"/>
            <a:ext cx="1872208" cy="396044"/>
          </a:xfrm>
          <a:prstGeom prst="accentBorderCallout3">
            <a:avLst>
              <a:gd name="adj1" fmla="val 30902"/>
              <a:gd name="adj2" fmla="val -4220"/>
              <a:gd name="adj3" fmla="val 79509"/>
              <a:gd name="adj4" fmla="val -41858"/>
              <a:gd name="adj5" fmla="val 238529"/>
              <a:gd name="adj6" fmla="val -26435"/>
              <a:gd name="adj7" fmla="val 232050"/>
              <a:gd name="adj8" fmla="val -26327"/>
            </a:avLst>
          </a:prstGeom>
          <a:ln w="28575">
            <a:solidFill>
              <a:schemeClr val="accent6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Factores Críticos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Tipologías</a:t>
            </a:r>
            <a:endParaRPr lang="es-ES" dirty="0" smtClean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81877" y="5535563"/>
            <a:ext cx="1387475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25126" y="4546819"/>
            <a:ext cx="1384300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46173" y="3597643"/>
            <a:ext cx="1387475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111026" y="2626312"/>
            <a:ext cx="1387475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36601" y="1844824"/>
            <a:ext cx="1384300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049957" y="5762576"/>
            <a:ext cx="1051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COBERTURA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341355" y="4773832"/>
            <a:ext cx="7550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CALIDAD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3773429" y="3824655"/>
            <a:ext cx="934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EFICIENCIA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191711" y="2761249"/>
            <a:ext cx="12261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 dirty="0">
                <a:latin typeface="Calibri" pitchFamily="34" charset="0"/>
              </a:rPr>
              <a:t>ALINEACIÓN</a:t>
            </a:r>
          </a:p>
          <a:p>
            <a:pPr algn="ctr"/>
            <a:r>
              <a:rPr lang="es-ES_tradnl" sz="1600" b="1" dirty="0">
                <a:latin typeface="Calibri" pitchFamily="34" charset="0"/>
              </a:rPr>
              <a:t>DE RECURSOS 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031993" y="2071837"/>
            <a:ext cx="7966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IMPACTO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6912619" y="2686899"/>
            <a:ext cx="15478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Logro de </a:t>
            </a:r>
            <a:r>
              <a:rPr lang="es-ES_tradnl" sz="1800" b="1" dirty="0" smtClean="0">
                <a:solidFill>
                  <a:srgbClr val="FFFFCC"/>
                </a:solidFill>
                <a:latin typeface="Calibri" pitchFamily="34" charset="0"/>
              </a:rPr>
              <a:t>objetivos  </a:t>
            </a:r>
            <a:endParaRPr lang="es-ES_tradnl" sz="1800" b="1" dirty="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595934" y="2201710"/>
            <a:ext cx="2381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algn="r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Congruencia entre recursos aprobados y suministrados y su equidad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5133673" y="3807193"/>
            <a:ext cx="31416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Productividad y aprovechamiento de recursos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734603" y="3530194"/>
            <a:ext cx="2646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algn="r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Características o atributos de productos / servicios y satisfacción de usuarios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2543761" y="5470187"/>
            <a:ext cx="2647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Mide alcance de la población o universo objetivo</a:t>
            </a:r>
          </a:p>
        </p:txBody>
      </p:sp>
    </p:spTree>
    <p:extLst>
      <p:ext uri="{BB962C8B-B14F-4D97-AF65-F5344CB8AC3E}">
        <p14:creationId xmlns:p14="http://schemas.microsoft.com/office/powerpoint/2010/main" val="1624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Construcción de Indicadores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51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882552" y="4437112"/>
            <a:ext cx="5231866" cy="18722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III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(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1) Nombre – Cálculo – </a:t>
            </a: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Tipo – Generación </a:t>
            </a:r>
            <a:endParaRPr lang="es-MX" sz="2400" b="1" dirty="0">
              <a:solidFill>
                <a:srgbClr val="FFFF00"/>
              </a:solidFill>
              <a:effectLst/>
              <a:latin typeface="Arial Narrow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(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2) </a:t>
            </a: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Línea Base – Estatus 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– Meta – Umbral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s-MX" sz="2400" b="1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(</a:t>
            </a:r>
            <a:r>
              <a:rPr lang="es-MX" sz="2400" b="1" dirty="0">
                <a:solidFill>
                  <a:srgbClr val="FFFF00"/>
                </a:solidFill>
                <a:effectLst/>
                <a:latin typeface="Arial Narrow" pitchFamily="34" charset="0"/>
              </a:rPr>
              <a:t>3) Fuente – Período – Responsable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187352" y="1396350"/>
            <a:ext cx="2376488" cy="6155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indent="-103188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55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dirty="0">
                <a:solidFill>
                  <a:schemeClr val="bg1"/>
                </a:solidFill>
                <a:effectLst/>
                <a:latin typeface="Arial Narrow" pitchFamily="34" charset="0"/>
              </a:rPr>
              <a:t>I Objetivos y </a:t>
            </a:r>
            <a:r>
              <a:rPr lang="es-MX" b="1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Riesgos</a:t>
            </a:r>
            <a:endParaRPr lang="es-MX" b="1" dirty="0">
              <a:solidFill>
                <a:schemeClr val="bg1"/>
              </a:solidFill>
              <a:effectLst/>
              <a:latin typeface="Arial Narrow" pitchFamily="34" charset="0"/>
            </a:endParaRPr>
          </a:p>
          <a:p>
            <a:pPr lvl="1" algn="ctr" eaLnBrk="1" hangingPunct="1"/>
            <a:r>
              <a:rPr lang="es-MX" b="1" dirty="0">
                <a:solidFill>
                  <a:schemeClr val="bg1"/>
                </a:solidFill>
                <a:effectLst/>
                <a:latin typeface="Arial Narrow" pitchFamily="34" charset="0"/>
              </a:rPr>
              <a:t>cuantificables</a:t>
            </a:r>
          </a:p>
        </p:txBody>
      </p:sp>
      <p:cxnSp>
        <p:nvCxnSpPr>
          <p:cNvPr id="11268" name="AutoShape 8"/>
          <p:cNvCxnSpPr>
            <a:cxnSpLocks noChangeShapeType="1"/>
            <a:stCxn id="79878" idx="3"/>
            <a:endCxn id="79904" idx="1"/>
          </p:cNvCxnSpPr>
          <p:nvPr/>
        </p:nvCxnSpPr>
        <p:spPr bwMode="auto">
          <a:xfrm>
            <a:off x="4563840" y="1704127"/>
            <a:ext cx="1320848" cy="673456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5884688" y="2023640"/>
            <a:ext cx="2935784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 b="1" dirty="0">
                <a:effectLst/>
                <a:latin typeface="Arial Narrow" pitchFamily="34" charset="0"/>
              </a:rPr>
              <a:t>II </a:t>
            </a:r>
            <a:r>
              <a:rPr lang="es-MX" sz="2000" b="1" dirty="0" smtClean="0">
                <a:effectLst/>
                <a:latin typeface="Arial Narrow" pitchFamily="34" charset="0"/>
              </a:rPr>
              <a:t>Establecer </a:t>
            </a: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itchFamily="34" charset="0"/>
              </a:rPr>
              <a:t>Indicadores</a:t>
            </a:r>
            <a:r>
              <a:rPr lang="es-MX" sz="2000" b="1" dirty="0">
                <a:effectLst/>
                <a:latin typeface="Arial Narrow" pitchFamily="34" charset="0"/>
              </a:rPr>
              <a:t> </a:t>
            </a:r>
            <a:r>
              <a:rPr lang="es-MX" sz="2000" b="1" dirty="0" smtClean="0">
                <a:effectLst/>
                <a:latin typeface="Arial Narrow" pitchFamily="34" charset="0"/>
              </a:rPr>
              <a:t>vía VDI + AFC + </a:t>
            </a:r>
            <a:r>
              <a:rPr lang="es-MX" sz="2000" b="1" dirty="0" err="1" smtClean="0">
                <a:effectLst/>
                <a:latin typeface="Arial Narrow" pitchFamily="34" charset="0"/>
              </a:rPr>
              <a:t>KPIs</a:t>
            </a:r>
            <a:endParaRPr lang="es-ES" sz="2000" b="1" dirty="0">
              <a:effectLst/>
              <a:latin typeface="Arial Narrow" pitchFamily="34" charset="0"/>
            </a:endParaRPr>
          </a:p>
        </p:txBody>
      </p:sp>
      <p:cxnSp>
        <p:nvCxnSpPr>
          <p:cNvPr id="11271" name="10 Forma"/>
          <p:cNvCxnSpPr>
            <a:cxnSpLocks noChangeShapeType="1"/>
            <a:stCxn id="79904" idx="2"/>
            <a:endCxn id="79876" idx="3"/>
          </p:cNvCxnSpPr>
          <p:nvPr/>
        </p:nvCxnSpPr>
        <p:spPr bwMode="auto">
          <a:xfrm rot="5400000">
            <a:off x="5912654" y="3933290"/>
            <a:ext cx="2641690" cy="238162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9 Documento"/>
          <p:cNvSpPr/>
          <p:nvPr/>
        </p:nvSpPr>
        <p:spPr>
          <a:xfrm>
            <a:off x="467544" y="2420174"/>
            <a:ext cx="1637246" cy="79208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V Tablero de Comando</a:t>
            </a:r>
            <a:endParaRPr lang="es-MX" b="1" dirty="0"/>
          </a:p>
        </p:txBody>
      </p:sp>
      <p:sp>
        <p:nvSpPr>
          <p:cNvPr id="24" name="23 Documento"/>
          <p:cNvSpPr/>
          <p:nvPr/>
        </p:nvSpPr>
        <p:spPr>
          <a:xfrm>
            <a:off x="702506" y="3068960"/>
            <a:ext cx="1637246" cy="79208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IV Catálogo de indicadores</a:t>
            </a:r>
            <a:endParaRPr lang="es-MX" b="1" dirty="0"/>
          </a:p>
        </p:txBody>
      </p:sp>
      <p:cxnSp>
        <p:nvCxnSpPr>
          <p:cNvPr id="14" name="13 Conector angular"/>
          <p:cNvCxnSpPr>
            <a:stCxn id="79876" idx="1"/>
            <a:endCxn id="24" idx="2"/>
          </p:cNvCxnSpPr>
          <p:nvPr/>
        </p:nvCxnSpPr>
        <p:spPr>
          <a:xfrm rot="10800000">
            <a:off x="1521130" y="3808682"/>
            <a:ext cx="361423" cy="156453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1</a:t>
            </a:r>
            <a:endParaRPr lang="es-ES" smtClean="0"/>
          </a:p>
        </p:txBody>
      </p:sp>
      <p:sp>
        <p:nvSpPr>
          <p:cNvPr id="12291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Nombre significativo y auto-explicativo.</a:t>
            </a:r>
          </a:p>
          <a:p>
            <a:r>
              <a:rPr lang="es-MX" dirty="0" smtClean="0"/>
              <a:t>Cálculo: Forma puntual de obtenerlo</a:t>
            </a:r>
            <a:r>
              <a:rPr lang="es-MX" dirty="0"/>
              <a:t>. </a:t>
            </a:r>
            <a:r>
              <a:rPr lang="es-MX" dirty="0" smtClean="0"/>
              <a:t>Identificar sus factores.</a:t>
            </a:r>
          </a:p>
          <a:p>
            <a:r>
              <a:rPr lang="es-MX" dirty="0" smtClean="0"/>
              <a:t>Establecer Tipo.</a:t>
            </a:r>
          </a:p>
          <a:p>
            <a:r>
              <a:rPr lang="es-MX" dirty="0" smtClean="0"/>
              <a:t>Establecer Generación: QT, QL, Índice</a:t>
            </a:r>
            <a:r>
              <a:rPr lang="es-MX" dirty="0"/>
              <a:t>.</a:t>
            </a:r>
            <a:endParaRPr lang="es-MX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o INAP para diplomadossp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INAP para diplomadossp1</Template>
  <TotalTime>657</TotalTime>
  <Words>1136</Words>
  <Application>Microsoft Office PowerPoint</Application>
  <PresentationFormat>Presentación en pantalla (4:3)</PresentationFormat>
  <Paragraphs>226</Paragraphs>
  <Slides>31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Formato INAP para diplomadossp1</vt:lpstr>
      <vt:lpstr>Construcción de Indicadores</vt:lpstr>
      <vt:lpstr>Objetivo</vt:lpstr>
      <vt:lpstr>Repaso</vt:lpstr>
      <vt:lpstr>Ciclo MEc</vt:lpstr>
      <vt:lpstr>Presentación de PowerPoint</vt:lpstr>
      <vt:lpstr>Tipologías</vt:lpstr>
      <vt:lpstr>Construcción de Indicadores</vt:lpstr>
      <vt:lpstr>Presentación de PowerPoint</vt:lpstr>
      <vt:lpstr>1</vt:lpstr>
      <vt:lpstr>Ejemplos</vt:lpstr>
      <vt:lpstr>2</vt:lpstr>
      <vt:lpstr>3</vt:lpstr>
      <vt:lpstr>Catálogo de indicadores</vt:lpstr>
      <vt:lpstr>Presentación de PowerPoint</vt:lpstr>
      <vt:lpstr>Indicadores: generaciones</vt:lpstr>
      <vt:lpstr>Indicador 1ª generación</vt:lpstr>
      <vt:lpstr>Indicador 1ª generación</vt:lpstr>
      <vt:lpstr>Tipologías</vt:lpstr>
      <vt:lpstr>Indicador 1ª generación</vt:lpstr>
      <vt:lpstr>Indicador 2ª generación</vt:lpstr>
      <vt:lpstr>Indicador 2ª generación</vt:lpstr>
      <vt:lpstr>Indicador 3ª generación</vt:lpstr>
      <vt:lpstr>Indicador 3ª generación</vt:lpstr>
      <vt:lpstr>Indicador 3ª generación</vt:lpstr>
      <vt:lpstr>Indicador 3ª generación</vt:lpstr>
      <vt:lpstr>Indicador 3ª generación</vt:lpstr>
      <vt:lpstr>Tipología SHCP</vt:lpstr>
      <vt:lpstr>Validación de indicadores</vt:lpstr>
      <vt:lpstr>Validación de indicadores</vt:lpstr>
      <vt:lpstr>Presentación de PowerPoint</vt:lpstr>
      <vt:lpstr>Construcción de Indicadores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Suarez</dc:creator>
  <cp:lastModifiedBy>Vicente</cp:lastModifiedBy>
  <cp:revision>102</cp:revision>
  <dcterms:created xsi:type="dcterms:W3CDTF">2012-05-22T14:38:36Z</dcterms:created>
  <dcterms:modified xsi:type="dcterms:W3CDTF">2014-11-03T01:09:33Z</dcterms:modified>
</cp:coreProperties>
</file>