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74" r:id="rId3"/>
    <p:sldId id="260" r:id="rId4"/>
    <p:sldId id="261" r:id="rId5"/>
    <p:sldId id="262" r:id="rId6"/>
    <p:sldId id="264" r:id="rId7"/>
    <p:sldId id="275" r:id="rId8"/>
    <p:sldId id="257" r:id="rId9"/>
    <p:sldId id="258" r:id="rId10"/>
    <p:sldId id="259" r:id="rId11"/>
    <p:sldId id="276" r:id="rId12"/>
    <p:sldId id="266" r:id="rId13"/>
    <p:sldId id="267" r:id="rId14"/>
    <p:sldId id="268" r:id="rId15"/>
    <p:sldId id="269" r:id="rId16"/>
    <p:sldId id="270" r:id="rId17"/>
    <p:sldId id="271" r:id="rId18"/>
    <p:sldId id="265" r:id="rId19"/>
    <p:sldId id="272" r:id="rId20"/>
    <p:sldId id="273" r:id="rId21"/>
    <p:sldId id="277" r:id="rId22"/>
    <p:sldId id="278" r:id="rId23"/>
    <p:sldId id="279" r:id="rId24"/>
    <p:sldId id="287" r:id="rId25"/>
    <p:sldId id="295" r:id="rId26"/>
    <p:sldId id="296" r:id="rId27"/>
    <p:sldId id="304" r:id="rId28"/>
    <p:sldId id="293" r:id="rId29"/>
    <p:sldId id="294" r:id="rId30"/>
    <p:sldId id="309" r:id="rId31"/>
    <p:sldId id="310" r:id="rId32"/>
    <p:sldId id="312" r:id="rId33"/>
    <p:sldId id="319" r:id="rId34"/>
    <p:sldId id="313" r:id="rId35"/>
    <p:sldId id="308" r:id="rId36"/>
    <p:sldId id="305" r:id="rId37"/>
    <p:sldId id="321" r:id="rId38"/>
    <p:sldId id="323" r:id="rId39"/>
    <p:sldId id="326" r:id="rId40"/>
    <p:sldId id="325" r:id="rId41"/>
    <p:sldId id="314" r:id="rId42"/>
    <p:sldId id="315" r:id="rId43"/>
    <p:sldId id="28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cente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16" autoAdjust="0"/>
    <p:restoredTop sz="77481" autoAdjust="0"/>
  </p:normalViewPr>
  <p:slideViewPr>
    <p:cSldViewPr>
      <p:cViewPr>
        <p:scale>
          <a:sx n="60" d="100"/>
          <a:sy n="60" d="100"/>
        </p:scale>
        <p:origin x="-932" y="-2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1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F39689-3809-4034-A35B-08A5C20EA5CE}" type="doc">
      <dgm:prSet loTypeId="urn:microsoft.com/office/officeart/2009/3/layout/IncreasingArrowsProcess" loCatId="process" qsTypeId="urn:microsoft.com/office/officeart/2005/8/quickstyle/3d9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4B3298-0555-4593-9755-B7F3E17654AF}">
      <dgm:prSet phldrT="[Texto]"/>
      <dgm:spPr/>
      <dgm:t>
        <a:bodyPr/>
        <a:lstStyle/>
        <a:p>
          <a:r>
            <a:rPr lang="es-ES_tradnl" b="1" dirty="0" smtClean="0"/>
            <a:t>Administración Pública Federal</a:t>
          </a:r>
          <a:r>
            <a:rPr lang="es-ES_tradnl" dirty="0" smtClean="0"/>
            <a:t> </a:t>
          </a:r>
          <a:endParaRPr lang="en-US" dirty="0"/>
        </a:p>
      </dgm:t>
    </dgm:pt>
    <dgm:pt modelId="{77DA551D-06AE-4023-9972-9C8B0B6F0AA4}" type="parTrans" cxnId="{604BBB5E-B6C4-452C-BD79-E7EB401F2403}">
      <dgm:prSet/>
      <dgm:spPr/>
      <dgm:t>
        <a:bodyPr/>
        <a:lstStyle/>
        <a:p>
          <a:endParaRPr lang="en-US"/>
        </a:p>
      </dgm:t>
    </dgm:pt>
    <dgm:pt modelId="{D1D10C32-FB44-4695-80CD-B9BC31F3CBE5}" type="sibTrans" cxnId="{604BBB5E-B6C4-452C-BD79-E7EB401F2403}">
      <dgm:prSet/>
      <dgm:spPr/>
      <dgm:t>
        <a:bodyPr/>
        <a:lstStyle/>
        <a:p>
          <a:endParaRPr lang="en-US"/>
        </a:p>
      </dgm:t>
    </dgm:pt>
    <dgm:pt modelId="{CCB564BE-B4A4-4938-A522-378834280350}">
      <dgm:prSet phldrT="[Texto]"/>
      <dgm:spPr/>
      <dgm:t>
        <a:bodyPr/>
        <a:lstStyle/>
        <a:p>
          <a:r>
            <a:rPr lang="es-ES_tradnl" b="1" dirty="0" smtClean="0"/>
            <a:t>Aumentar Satisfacción</a:t>
          </a:r>
        </a:p>
        <a:p>
          <a:endParaRPr lang="es-ES_tradnl" b="1" dirty="0" smtClean="0"/>
        </a:p>
        <a:p>
          <a:r>
            <a:rPr lang="es-ES_tradnl" b="1" dirty="0" smtClean="0"/>
            <a:t>Alcanzar resultados con mejor uso de recursos </a:t>
          </a:r>
          <a:endParaRPr lang="en-US" b="1" dirty="0"/>
        </a:p>
      </dgm:t>
    </dgm:pt>
    <dgm:pt modelId="{ECD8983F-F475-4634-91E5-F10F69B51E2A}" type="parTrans" cxnId="{5F1BA4FF-BFEB-427A-85AA-994C31C9DD00}">
      <dgm:prSet/>
      <dgm:spPr/>
      <dgm:t>
        <a:bodyPr/>
        <a:lstStyle/>
        <a:p>
          <a:endParaRPr lang="en-US"/>
        </a:p>
      </dgm:t>
    </dgm:pt>
    <dgm:pt modelId="{9C09DEB3-8B81-4636-BED0-42163490DDCC}" type="sibTrans" cxnId="{5F1BA4FF-BFEB-427A-85AA-994C31C9DD00}">
      <dgm:prSet/>
      <dgm:spPr/>
      <dgm:t>
        <a:bodyPr/>
        <a:lstStyle/>
        <a:p>
          <a:endParaRPr lang="en-US"/>
        </a:p>
      </dgm:t>
    </dgm:pt>
    <dgm:pt modelId="{BBB41EAC-111B-4C19-82E0-AE00B74B5C20}">
      <dgm:prSet phldrT="[Texto]"/>
      <dgm:spPr/>
      <dgm:t>
        <a:bodyPr/>
        <a:lstStyle/>
        <a:p>
          <a:r>
            <a:rPr lang="es-ES_tradnl" b="1" dirty="0" smtClean="0"/>
            <a:t>Clientes y usuarios</a:t>
          </a:r>
          <a:r>
            <a:rPr lang="es-ES_tradnl" dirty="0" smtClean="0"/>
            <a:t> </a:t>
          </a:r>
          <a:endParaRPr lang="en-US" dirty="0"/>
        </a:p>
      </dgm:t>
    </dgm:pt>
    <dgm:pt modelId="{A69B1610-C18C-43A7-B910-76643BFB7789}" type="parTrans" cxnId="{E7A40E42-D4CA-43B6-8FCC-26BD740BAA77}">
      <dgm:prSet/>
      <dgm:spPr/>
      <dgm:t>
        <a:bodyPr/>
        <a:lstStyle/>
        <a:p>
          <a:endParaRPr lang="en-US"/>
        </a:p>
      </dgm:t>
    </dgm:pt>
    <dgm:pt modelId="{34A4B3C9-5A49-4EE2-9DA2-13BF984324C6}" type="sibTrans" cxnId="{E7A40E42-D4CA-43B6-8FCC-26BD740BAA77}">
      <dgm:prSet/>
      <dgm:spPr/>
      <dgm:t>
        <a:bodyPr/>
        <a:lstStyle/>
        <a:p>
          <a:endParaRPr lang="en-US"/>
        </a:p>
      </dgm:t>
    </dgm:pt>
    <dgm:pt modelId="{5E24B90F-CCC5-458C-BE09-837105EDEE35}">
      <dgm:prSet phldrT="[Texto]"/>
      <dgm:spPr/>
      <dgm:t>
        <a:bodyPr/>
        <a:lstStyle/>
        <a:p>
          <a:r>
            <a:rPr lang="es-ES_tradnl" dirty="0" smtClean="0"/>
            <a:t>Productos y servicios </a:t>
          </a:r>
          <a:endParaRPr lang="en-US" dirty="0"/>
        </a:p>
      </dgm:t>
    </dgm:pt>
    <dgm:pt modelId="{4A79D486-CD59-451D-8B48-A7B61BAA02CB}" type="parTrans" cxnId="{E2B36505-8849-44BC-ADA2-57538795F30F}">
      <dgm:prSet/>
      <dgm:spPr/>
      <dgm:t>
        <a:bodyPr/>
        <a:lstStyle/>
        <a:p>
          <a:endParaRPr lang="en-US"/>
        </a:p>
      </dgm:t>
    </dgm:pt>
    <dgm:pt modelId="{9433F11D-B783-44B4-BE52-6AD77A5C1B28}" type="sibTrans" cxnId="{E2B36505-8849-44BC-ADA2-57538795F30F}">
      <dgm:prSet/>
      <dgm:spPr/>
      <dgm:t>
        <a:bodyPr/>
        <a:lstStyle/>
        <a:p>
          <a:endParaRPr lang="en-US"/>
        </a:p>
      </dgm:t>
    </dgm:pt>
    <dgm:pt modelId="{3C12056E-CFC8-4C62-AC77-93CFE607D87D}">
      <dgm:prSet phldrT="[Texto]"/>
      <dgm:spPr/>
      <dgm:t>
        <a:bodyPr/>
        <a:lstStyle/>
        <a:p>
          <a:r>
            <a:rPr lang="es-ES_tradnl" b="1" dirty="0" smtClean="0"/>
            <a:t>Usuarios internos</a:t>
          </a:r>
          <a:r>
            <a:rPr lang="es-ES_tradnl" dirty="0" smtClean="0"/>
            <a:t> </a:t>
          </a:r>
          <a:endParaRPr lang="en-US" dirty="0"/>
        </a:p>
      </dgm:t>
    </dgm:pt>
    <dgm:pt modelId="{6E81AC29-1F3B-4A10-9923-189A4C7F34A9}" type="parTrans" cxnId="{F0459154-EF4E-4DC2-8C82-84280DE42317}">
      <dgm:prSet/>
      <dgm:spPr/>
      <dgm:t>
        <a:bodyPr/>
        <a:lstStyle/>
        <a:p>
          <a:endParaRPr lang="en-US"/>
        </a:p>
      </dgm:t>
    </dgm:pt>
    <dgm:pt modelId="{F3EE8CD2-CED0-4234-B55D-D8FFC264B2E6}" type="sibTrans" cxnId="{F0459154-EF4E-4DC2-8C82-84280DE42317}">
      <dgm:prSet/>
      <dgm:spPr/>
      <dgm:t>
        <a:bodyPr/>
        <a:lstStyle/>
        <a:p>
          <a:endParaRPr lang="en-US"/>
        </a:p>
      </dgm:t>
    </dgm:pt>
    <dgm:pt modelId="{607D6E30-BA5B-4A3E-85A6-3EC75E911542}">
      <dgm:prSet phldrT="[Texto]"/>
      <dgm:spPr/>
      <dgm:t>
        <a:bodyPr/>
        <a:lstStyle/>
        <a:p>
          <a:r>
            <a:rPr lang="es-ES_tradnl" b="0" dirty="0" smtClean="0"/>
            <a:t>Procesos administrativos</a:t>
          </a:r>
          <a:endParaRPr lang="en-US" b="0" dirty="0"/>
        </a:p>
      </dgm:t>
    </dgm:pt>
    <dgm:pt modelId="{9E46E797-D0AE-4975-B601-2C5582C8C596}" type="parTrans" cxnId="{BFCDFA76-8944-4050-A882-996525D5DA65}">
      <dgm:prSet/>
      <dgm:spPr/>
      <dgm:t>
        <a:bodyPr/>
        <a:lstStyle/>
        <a:p>
          <a:endParaRPr lang="en-US"/>
        </a:p>
      </dgm:t>
    </dgm:pt>
    <dgm:pt modelId="{78E7BD6C-4117-4710-A715-C7F8EB0F3CF8}" type="sibTrans" cxnId="{BFCDFA76-8944-4050-A882-996525D5DA65}">
      <dgm:prSet/>
      <dgm:spPr/>
      <dgm:t>
        <a:bodyPr/>
        <a:lstStyle/>
        <a:p>
          <a:endParaRPr lang="en-US"/>
        </a:p>
      </dgm:t>
    </dgm:pt>
    <dgm:pt modelId="{9AA42824-7D2F-4964-A0E1-ABC900355AAB}" type="pres">
      <dgm:prSet presAssocID="{A3F39689-3809-4034-A35B-08A5C20EA5CE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37FB295-8790-4C9C-B1C2-F41E165AD048}" type="pres">
      <dgm:prSet presAssocID="{B44B3298-0555-4593-9755-B7F3E17654AF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840979-2462-4DAE-ACBD-BD11A71E0A23}" type="pres">
      <dgm:prSet presAssocID="{B44B3298-0555-4593-9755-B7F3E17654AF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6DCAF2-5144-4C21-A6CE-D085796CE711}" type="pres">
      <dgm:prSet presAssocID="{BBB41EAC-111B-4C19-82E0-AE00B74B5C20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3D60A-5DC6-411C-8F90-8BB5736ABFEC}" type="pres">
      <dgm:prSet presAssocID="{BBB41EAC-111B-4C19-82E0-AE00B74B5C2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E1B73-7FF5-478C-AB47-8291873A9147}" type="pres">
      <dgm:prSet presAssocID="{3C12056E-CFC8-4C62-AC77-93CFE607D87D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BD8639-1CE7-45C4-9505-34D99259DDCE}" type="pres">
      <dgm:prSet presAssocID="{3C12056E-CFC8-4C62-AC77-93CFE607D87D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B36505-8849-44BC-ADA2-57538795F30F}" srcId="{BBB41EAC-111B-4C19-82E0-AE00B74B5C20}" destId="{5E24B90F-CCC5-458C-BE09-837105EDEE35}" srcOrd="0" destOrd="0" parTransId="{4A79D486-CD59-451D-8B48-A7B61BAA02CB}" sibTransId="{9433F11D-B783-44B4-BE52-6AD77A5C1B28}"/>
    <dgm:cxn modelId="{BC39B7B9-D8DB-4EBA-8710-FA1E5C459B60}" type="presOf" srcId="{A3F39689-3809-4034-A35B-08A5C20EA5CE}" destId="{9AA42824-7D2F-4964-A0E1-ABC900355AAB}" srcOrd="0" destOrd="0" presId="urn:microsoft.com/office/officeart/2009/3/layout/IncreasingArrowsProcess"/>
    <dgm:cxn modelId="{5F1BA4FF-BFEB-427A-85AA-994C31C9DD00}" srcId="{B44B3298-0555-4593-9755-B7F3E17654AF}" destId="{CCB564BE-B4A4-4938-A522-378834280350}" srcOrd="0" destOrd="0" parTransId="{ECD8983F-F475-4634-91E5-F10F69B51E2A}" sibTransId="{9C09DEB3-8B81-4636-BED0-42163490DDCC}"/>
    <dgm:cxn modelId="{E7A40E42-D4CA-43B6-8FCC-26BD740BAA77}" srcId="{A3F39689-3809-4034-A35B-08A5C20EA5CE}" destId="{BBB41EAC-111B-4C19-82E0-AE00B74B5C20}" srcOrd="1" destOrd="0" parTransId="{A69B1610-C18C-43A7-B910-76643BFB7789}" sibTransId="{34A4B3C9-5A49-4EE2-9DA2-13BF984324C6}"/>
    <dgm:cxn modelId="{379AAB06-5B04-4FBD-8109-431D648775FA}" type="presOf" srcId="{5E24B90F-CCC5-458C-BE09-837105EDEE35}" destId="{E9C3D60A-5DC6-411C-8F90-8BB5736ABFEC}" srcOrd="0" destOrd="0" presId="urn:microsoft.com/office/officeart/2009/3/layout/IncreasingArrowsProcess"/>
    <dgm:cxn modelId="{1F67E9F0-D9E2-4D60-9DB3-2A87AD01D708}" type="presOf" srcId="{3C12056E-CFC8-4C62-AC77-93CFE607D87D}" destId="{108E1B73-7FF5-478C-AB47-8291873A9147}" srcOrd="0" destOrd="0" presId="urn:microsoft.com/office/officeart/2009/3/layout/IncreasingArrowsProcess"/>
    <dgm:cxn modelId="{146A74A4-F98E-4AB0-94BE-3FE91A475DD6}" type="presOf" srcId="{CCB564BE-B4A4-4938-A522-378834280350}" destId="{55840979-2462-4DAE-ACBD-BD11A71E0A23}" srcOrd="0" destOrd="0" presId="urn:microsoft.com/office/officeart/2009/3/layout/IncreasingArrowsProcess"/>
    <dgm:cxn modelId="{604BBB5E-B6C4-452C-BD79-E7EB401F2403}" srcId="{A3F39689-3809-4034-A35B-08A5C20EA5CE}" destId="{B44B3298-0555-4593-9755-B7F3E17654AF}" srcOrd="0" destOrd="0" parTransId="{77DA551D-06AE-4023-9972-9C8B0B6F0AA4}" sibTransId="{D1D10C32-FB44-4695-80CD-B9BC31F3CBE5}"/>
    <dgm:cxn modelId="{BFCDFA76-8944-4050-A882-996525D5DA65}" srcId="{3C12056E-CFC8-4C62-AC77-93CFE607D87D}" destId="{607D6E30-BA5B-4A3E-85A6-3EC75E911542}" srcOrd="0" destOrd="0" parTransId="{9E46E797-D0AE-4975-B601-2C5582C8C596}" sibTransId="{78E7BD6C-4117-4710-A715-C7F8EB0F3CF8}"/>
    <dgm:cxn modelId="{AADAA9A9-E109-44CE-B766-9D4C20515786}" type="presOf" srcId="{B44B3298-0555-4593-9755-B7F3E17654AF}" destId="{637FB295-8790-4C9C-B1C2-F41E165AD048}" srcOrd="0" destOrd="0" presId="urn:microsoft.com/office/officeart/2009/3/layout/IncreasingArrowsProcess"/>
    <dgm:cxn modelId="{F61F5B7E-4CE9-4458-81A2-DE0B7887F879}" type="presOf" srcId="{607D6E30-BA5B-4A3E-85A6-3EC75E911542}" destId="{F8BD8639-1CE7-45C4-9505-34D99259DDCE}" srcOrd="0" destOrd="0" presId="urn:microsoft.com/office/officeart/2009/3/layout/IncreasingArrowsProcess"/>
    <dgm:cxn modelId="{58FD7C40-6BEB-46EA-9531-AF0A61B4B8EE}" type="presOf" srcId="{BBB41EAC-111B-4C19-82E0-AE00B74B5C20}" destId="{066DCAF2-5144-4C21-A6CE-D085796CE711}" srcOrd="0" destOrd="0" presId="urn:microsoft.com/office/officeart/2009/3/layout/IncreasingArrowsProcess"/>
    <dgm:cxn modelId="{F0459154-EF4E-4DC2-8C82-84280DE42317}" srcId="{A3F39689-3809-4034-A35B-08A5C20EA5CE}" destId="{3C12056E-CFC8-4C62-AC77-93CFE607D87D}" srcOrd="2" destOrd="0" parTransId="{6E81AC29-1F3B-4A10-9923-189A4C7F34A9}" sibTransId="{F3EE8CD2-CED0-4234-B55D-D8FFC264B2E6}"/>
    <dgm:cxn modelId="{F3CEAE29-A58D-490D-9506-5F82EDC2A7BA}" type="presParOf" srcId="{9AA42824-7D2F-4964-A0E1-ABC900355AAB}" destId="{637FB295-8790-4C9C-B1C2-F41E165AD048}" srcOrd="0" destOrd="0" presId="urn:microsoft.com/office/officeart/2009/3/layout/IncreasingArrowsProcess"/>
    <dgm:cxn modelId="{D01417E9-3D0B-4682-A105-3D7F70E11F78}" type="presParOf" srcId="{9AA42824-7D2F-4964-A0E1-ABC900355AAB}" destId="{55840979-2462-4DAE-ACBD-BD11A71E0A23}" srcOrd="1" destOrd="0" presId="urn:microsoft.com/office/officeart/2009/3/layout/IncreasingArrowsProcess"/>
    <dgm:cxn modelId="{CF9987DF-101B-47AC-87F9-3DAD7587FCD3}" type="presParOf" srcId="{9AA42824-7D2F-4964-A0E1-ABC900355AAB}" destId="{066DCAF2-5144-4C21-A6CE-D085796CE711}" srcOrd="2" destOrd="0" presId="urn:microsoft.com/office/officeart/2009/3/layout/IncreasingArrowsProcess"/>
    <dgm:cxn modelId="{F7CABD11-5CBE-4A65-B677-87BF9035175A}" type="presParOf" srcId="{9AA42824-7D2F-4964-A0E1-ABC900355AAB}" destId="{E9C3D60A-5DC6-411C-8F90-8BB5736ABFEC}" srcOrd="3" destOrd="0" presId="urn:microsoft.com/office/officeart/2009/3/layout/IncreasingArrowsProcess"/>
    <dgm:cxn modelId="{50078B6F-DE69-4F06-8F2E-A97E1A6B1BBC}" type="presParOf" srcId="{9AA42824-7D2F-4964-A0E1-ABC900355AAB}" destId="{108E1B73-7FF5-478C-AB47-8291873A9147}" srcOrd="4" destOrd="0" presId="urn:microsoft.com/office/officeart/2009/3/layout/IncreasingArrowsProcess"/>
    <dgm:cxn modelId="{58916093-955F-4DA2-A170-FC4385EFECE1}" type="presParOf" srcId="{9AA42824-7D2F-4964-A0E1-ABC900355AAB}" destId="{F8BD8639-1CE7-45C4-9505-34D99259DDCE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20C313-29E2-40F2-9068-7925C67A1395}" type="doc">
      <dgm:prSet loTypeId="urn:microsoft.com/office/officeart/2005/8/layout/pyramid1" loCatId="pyramid" qsTypeId="urn:microsoft.com/office/officeart/2005/8/quickstyle/3d2" qsCatId="3D" csTypeId="urn:microsoft.com/office/officeart/2005/8/colors/colorful5" csCatId="colorful" phldr="1"/>
      <dgm:spPr/>
    </dgm:pt>
    <dgm:pt modelId="{6F361A54-AD07-42C5-95BE-7E85541159A2}">
      <dgm:prSet phldrT="[Texto]" custT="1"/>
      <dgm:spPr/>
      <dgm:t>
        <a:bodyPr/>
        <a:lstStyle/>
        <a:p>
          <a:r>
            <a:rPr lang="es-MX" sz="2400" b="1" dirty="0" smtClean="0"/>
            <a:t>Optimización de Procesos</a:t>
          </a:r>
          <a:endParaRPr lang="en-US" sz="2400" b="1" dirty="0"/>
        </a:p>
      </dgm:t>
    </dgm:pt>
    <dgm:pt modelId="{5512B9F0-3064-432F-ADED-2DA6DF8C9616}" type="parTrans" cxnId="{CE4D3149-DE55-4FDA-A05F-FAA49E3C25E4}">
      <dgm:prSet/>
      <dgm:spPr/>
      <dgm:t>
        <a:bodyPr/>
        <a:lstStyle/>
        <a:p>
          <a:endParaRPr lang="en-US"/>
        </a:p>
      </dgm:t>
    </dgm:pt>
    <dgm:pt modelId="{C37A9D32-31A5-4366-82CB-97AA10EF2C81}" type="sibTrans" cxnId="{CE4D3149-DE55-4FDA-A05F-FAA49E3C25E4}">
      <dgm:prSet/>
      <dgm:spPr/>
      <dgm:t>
        <a:bodyPr/>
        <a:lstStyle/>
        <a:p>
          <a:endParaRPr lang="en-US"/>
        </a:p>
      </dgm:t>
    </dgm:pt>
    <dgm:pt modelId="{A658E928-E389-40AF-8C27-72F36A964055}">
      <dgm:prSet phldrT="[Texto]" custT="1"/>
      <dgm:spPr/>
      <dgm:t>
        <a:bodyPr/>
        <a:lstStyle/>
        <a:p>
          <a:r>
            <a:rPr lang="es-ES_tradnl" sz="2800" dirty="0" smtClean="0"/>
            <a:t>Porcentaje de procesos prioritarios optimizados</a:t>
          </a:r>
          <a:endParaRPr lang="en-US" sz="2800" dirty="0"/>
        </a:p>
      </dgm:t>
    </dgm:pt>
    <dgm:pt modelId="{C07ACC05-9EDD-4B1D-B957-D241780B0E46}" type="parTrans" cxnId="{F20A802B-2C3C-4EB5-A7BE-608D93A736D3}">
      <dgm:prSet/>
      <dgm:spPr/>
      <dgm:t>
        <a:bodyPr/>
        <a:lstStyle/>
        <a:p>
          <a:endParaRPr lang="en-US"/>
        </a:p>
      </dgm:t>
    </dgm:pt>
    <dgm:pt modelId="{7D2FCCCA-9C7E-4FCF-A88D-8E8AE8952906}" type="sibTrans" cxnId="{F20A802B-2C3C-4EB5-A7BE-608D93A736D3}">
      <dgm:prSet/>
      <dgm:spPr/>
      <dgm:t>
        <a:bodyPr/>
        <a:lstStyle/>
        <a:p>
          <a:endParaRPr lang="en-US"/>
        </a:p>
      </dgm:t>
    </dgm:pt>
    <dgm:pt modelId="{E4786497-F9C9-4E5A-9E35-E723F7AD0283}">
      <dgm:prSet phldrT="[Texto]"/>
      <dgm:spPr/>
      <dgm:t>
        <a:bodyPr/>
        <a:lstStyle/>
        <a:p>
          <a:pPr algn="l"/>
          <a:r>
            <a:rPr lang="es-ES_tradnl" b="1" dirty="0" smtClean="0"/>
            <a:t>• Identificación de los procesos prioritarios.</a:t>
          </a:r>
          <a:endParaRPr lang="en-US" b="1" dirty="0" smtClean="0"/>
        </a:p>
        <a:p>
          <a:pPr algn="l"/>
          <a:r>
            <a:rPr lang="es-ES_tradnl" b="1" dirty="0" smtClean="0"/>
            <a:t>• Metodología para optimizar procesos.</a:t>
          </a:r>
          <a:endParaRPr lang="en-US" b="1" dirty="0" smtClean="0"/>
        </a:p>
        <a:p>
          <a:pPr algn="l"/>
          <a:r>
            <a:rPr lang="es-ES_tradnl" b="1" dirty="0" smtClean="0"/>
            <a:t>• Cálculo del indicador.</a:t>
          </a:r>
          <a:endParaRPr lang="en-US" b="1" dirty="0" smtClean="0"/>
        </a:p>
        <a:p>
          <a:pPr algn="l"/>
          <a:r>
            <a:rPr lang="es-ES_tradnl" b="1" dirty="0" smtClean="0"/>
            <a:t>• Medios de verificación del cálculo del indicador.</a:t>
          </a:r>
          <a:endParaRPr lang="en-US" b="1" dirty="0"/>
        </a:p>
      </dgm:t>
    </dgm:pt>
    <dgm:pt modelId="{20AC489C-4B76-441E-8B91-0B7436CC5492}" type="parTrans" cxnId="{9F19AAFC-D0E5-4DEC-8638-28E1DF2F6056}">
      <dgm:prSet/>
      <dgm:spPr/>
      <dgm:t>
        <a:bodyPr/>
        <a:lstStyle/>
        <a:p>
          <a:endParaRPr lang="en-US"/>
        </a:p>
      </dgm:t>
    </dgm:pt>
    <dgm:pt modelId="{752EAF1E-8E82-411F-882F-76AB0FFD3F5B}" type="sibTrans" cxnId="{9F19AAFC-D0E5-4DEC-8638-28E1DF2F6056}">
      <dgm:prSet/>
      <dgm:spPr/>
      <dgm:t>
        <a:bodyPr/>
        <a:lstStyle/>
        <a:p>
          <a:endParaRPr lang="en-US"/>
        </a:p>
      </dgm:t>
    </dgm:pt>
    <dgm:pt modelId="{D15B782B-B3D2-43B3-9FD6-CF8DDE5B1C2B}" type="pres">
      <dgm:prSet presAssocID="{D520C313-29E2-40F2-9068-7925C67A1395}" presName="Name0" presStyleCnt="0">
        <dgm:presLayoutVars>
          <dgm:dir/>
          <dgm:animLvl val="lvl"/>
          <dgm:resizeHandles val="exact"/>
        </dgm:presLayoutVars>
      </dgm:prSet>
      <dgm:spPr/>
    </dgm:pt>
    <dgm:pt modelId="{2DA9D087-3654-4B68-BE42-815D632872AC}" type="pres">
      <dgm:prSet presAssocID="{6F361A54-AD07-42C5-95BE-7E85541159A2}" presName="Name8" presStyleCnt="0"/>
      <dgm:spPr/>
    </dgm:pt>
    <dgm:pt modelId="{E7744231-15B1-44C3-9D10-24FA207ED14B}" type="pres">
      <dgm:prSet presAssocID="{6F361A54-AD07-42C5-95BE-7E85541159A2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65CC6-CBF8-4C93-B8A6-4366C3F2BA3F}" type="pres">
      <dgm:prSet presAssocID="{6F361A54-AD07-42C5-95BE-7E85541159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C30076-BA03-4863-B1DA-67F0C95E4054}" type="pres">
      <dgm:prSet presAssocID="{A658E928-E389-40AF-8C27-72F36A964055}" presName="Name8" presStyleCnt="0"/>
      <dgm:spPr/>
    </dgm:pt>
    <dgm:pt modelId="{CBAEDA4F-4F9C-4192-A1E1-3E7376BF433E}" type="pres">
      <dgm:prSet presAssocID="{A658E928-E389-40AF-8C27-72F36A964055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EC0A17-C98D-4EA2-B244-8EC368921A98}" type="pres">
      <dgm:prSet presAssocID="{A658E928-E389-40AF-8C27-72F36A96405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58DA17-0F80-493B-B42D-E1A6D0E91660}" type="pres">
      <dgm:prSet presAssocID="{E4786497-F9C9-4E5A-9E35-E723F7AD0283}" presName="Name8" presStyleCnt="0"/>
      <dgm:spPr/>
    </dgm:pt>
    <dgm:pt modelId="{3EB4BC65-4E44-49F8-8021-222584CB7BF9}" type="pres">
      <dgm:prSet presAssocID="{E4786497-F9C9-4E5A-9E35-E723F7AD0283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927977-DA20-4B8C-9873-C8318748C669}" type="pres">
      <dgm:prSet presAssocID="{E4786497-F9C9-4E5A-9E35-E723F7AD02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4AFC5C-E79A-47D6-9735-B02E6B05BA4E}" type="presOf" srcId="{A658E928-E389-40AF-8C27-72F36A964055}" destId="{CBAEDA4F-4F9C-4192-A1E1-3E7376BF433E}" srcOrd="0" destOrd="0" presId="urn:microsoft.com/office/officeart/2005/8/layout/pyramid1"/>
    <dgm:cxn modelId="{CE4D3149-DE55-4FDA-A05F-FAA49E3C25E4}" srcId="{D520C313-29E2-40F2-9068-7925C67A1395}" destId="{6F361A54-AD07-42C5-95BE-7E85541159A2}" srcOrd="0" destOrd="0" parTransId="{5512B9F0-3064-432F-ADED-2DA6DF8C9616}" sibTransId="{C37A9D32-31A5-4366-82CB-97AA10EF2C81}"/>
    <dgm:cxn modelId="{BE8B34B1-0084-484B-8140-632D4E9D7E0F}" type="presOf" srcId="{A658E928-E389-40AF-8C27-72F36A964055}" destId="{15EC0A17-C98D-4EA2-B244-8EC368921A98}" srcOrd="1" destOrd="0" presId="urn:microsoft.com/office/officeart/2005/8/layout/pyramid1"/>
    <dgm:cxn modelId="{34380863-0B42-46A1-BB71-AF6AFFBF1E2F}" type="presOf" srcId="{D520C313-29E2-40F2-9068-7925C67A1395}" destId="{D15B782B-B3D2-43B3-9FD6-CF8DDE5B1C2B}" srcOrd="0" destOrd="0" presId="urn:microsoft.com/office/officeart/2005/8/layout/pyramid1"/>
    <dgm:cxn modelId="{EACD498F-0BE1-41E2-A6AB-017C2C6E042C}" type="presOf" srcId="{6F361A54-AD07-42C5-95BE-7E85541159A2}" destId="{E7744231-15B1-44C3-9D10-24FA207ED14B}" srcOrd="0" destOrd="0" presId="urn:microsoft.com/office/officeart/2005/8/layout/pyramid1"/>
    <dgm:cxn modelId="{A5A06F18-A74E-4E77-9897-9E7709942AF6}" type="presOf" srcId="{6F361A54-AD07-42C5-95BE-7E85541159A2}" destId="{95465CC6-CBF8-4C93-B8A6-4366C3F2BA3F}" srcOrd="1" destOrd="0" presId="urn:microsoft.com/office/officeart/2005/8/layout/pyramid1"/>
    <dgm:cxn modelId="{40CFE7AE-5EA5-4C51-81F6-7B476B117CB1}" type="presOf" srcId="{E4786497-F9C9-4E5A-9E35-E723F7AD0283}" destId="{3EB4BC65-4E44-49F8-8021-222584CB7BF9}" srcOrd="0" destOrd="0" presId="urn:microsoft.com/office/officeart/2005/8/layout/pyramid1"/>
    <dgm:cxn modelId="{9F19AAFC-D0E5-4DEC-8638-28E1DF2F6056}" srcId="{D520C313-29E2-40F2-9068-7925C67A1395}" destId="{E4786497-F9C9-4E5A-9E35-E723F7AD0283}" srcOrd="2" destOrd="0" parTransId="{20AC489C-4B76-441E-8B91-0B7436CC5492}" sibTransId="{752EAF1E-8E82-411F-882F-76AB0FFD3F5B}"/>
    <dgm:cxn modelId="{F076566C-08DC-4E2F-BF43-8F8123782F51}" type="presOf" srcId="{E4786497-F9C9-4E5A-9E35-E723F7AD0283}" destId="{7E927977-DA20-4B8C-9873-C8318748C669}" srcOrd="1" destOrd="0" presId="urn:microsoft.com/office/officeart/2005/8/layout/pyramid1"/>
    <dgm:cxn modelId="{F20A802B-2C3C-4EB5-A7BE-608D93A736D3}" srcId="{D520C313-29E2-40F2-9068-7925C67A1395}" destId="{A658E928-E389-40AF-8C27-72F36A964055}" srcOrd="1" destOrd="0" parTransId="{C07ACC05-9EDD-4B1D-B957-D241780B0E46}" sibTransId="{7D2FCCCA-9C7E-4FCF-A88D-8E8AE8952906}"/>
    <dgm:cxn modelId="{B19E8A9A-1F9B-4BE2-8796-463D9687E496}" type="presParOf" srcId="{D15B782B-B3D2-43B3-9FD6-CF8DDE5B1C2B}" destId="{2DA9D087-3654-4B68-BE42-815D632872AC}" srcOrd="0" destOrd="0" presId="urn:microsoft.com/office/officeart/2005/8/layout/pyramid1"/>
    <dgm:cxn modelId="{1759F5E7-01FD-4B36-AC6E-89B6C5323E21}" type="presParOf" srcId="{2DA9D087-3654-4B68-BE42-815D632872AC}" destId="{E7744231-15B1-44C3-9D10-24FA207ED14B}" srcOrd="0" destOrd="0" presId="urn:microsoft.com/office/officeart/2005/8/layout/pyramid1"/>
    <dgm:cxn modelId="{4480AD7A-0943-4BFB-82C9-0A7C1C5C157F}" type="presParOf" srcId="{2DA9D087-3654-4B68-BE42-815D632872AC}" destId="{95465CC6-CBF8-4C93-B8A6-4366C3F2BA3F}" srcOrd="1" destOrd="0" presId="urn:microsoft.com/office/officeart/2005/8/layout/pyramid1"/>
    <dgm:cxn modelId="{691A8817-408E-4490-AD08-6F1F56885F02}" type="presParOf" srcId="{D15B782B-B3D2-43B3-9FD6-CF8DDE5B1C2B}" destId="{86C30076-BA03-4863-B1DA-67F0C95E4054}" srcOrd="1" destOrd="0" presId="urn:microsoft.com/office/officeart/2005/8/layout/pyramid1"/>
    <dgm:cxn modelId="{369175B7-832F-4038-91A4-E4897B9094C1}" type="presParOf" srcId="{86C30076-BA03-4863-B1DA-67F0C95E4054}" destId="{CBAEDA4F-4F9C-4192-A1E1-3E7376BF433E}" srcOrd="0" destOrd="0" presId="urn:microsoft.com/office/officeart/2005/8/layout/pyramid1"/>
    <dgm:cxn modelId="{9B2AE0E7-F9EC-4BFB-B712-FB1F09D052E2}" type="presParOf" srcId="{86C30076-BA03-4863-B1DA-67F0C95E4054}" destId="{15EC0A17-C98D-4EA2-B244-8EC368921A98}" srcOrd="1" destOrd="0" presId="urn:microsoft.com/office/officeart/2005/8/layout/pyramid1"/>
    <dgm:cxn modelId="{468AAA9E-D2B8-4CB3-9FF7-6B27DB5138A2}" type="presParOf" srcId="{D15B782B-B3D2-43B3-9FD6-CF8DDE5B1C2B}" destId="{FC58DA17-0F80-493B-B42D-E1A6D0E91660}" srcOrd="2" destOrd="0" presId="urn:microsoft.com/office/officeart/2005/8/layout/pyramid1"/>
    <dgm:cxn modelId="{0F0BF135-D1ED-4CCF-940C-11A2646A2A53}" type="presParOf" srcId="{FC58DA17-0F80-493B-B42D-E1A6D0E91660}" destId="{3EB4BC65-4E44-49F8-8021-222584CB7BF9}" srcOrd="0" destOrd="0" presId="urn:microsoft.com/office/officeart/2005/8/layout/pyramid1"/>
    <dgm:cxn modelId="{D267F1C4-7F74-4D1B-85DD-9E0D8FE8B3F2}" type="presParOf" srcId="{FC58DA17-0F80-493B-B42D-E1A6D0E91660}" destId="{7E927977-DA20-4B8C-9873-C8318748C66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A9238E-4F6B-4ED4-B693-FA143B90F09B}" type="doc">
      <dgm:prSet loTypeId="urn:microsoft.com/office/officeart/2005/8/layout/architecture+Icon" loCatId="officeonline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DD688DFE-FD43-4FD7-9839-EFF685D7CFC4}">
      <dgm:prSet phldrT="[Texto]"/>
      <dgm:spPr/>
      <dgm:t>
        <a:bodyPr/>
        <a:lstStyle/>
        <a:p>
          <a:r>
            <a:rPr lang="es-MX" dirty="0" smtClean="0"/>
            <a:t>Clasificación de procesos</a:t>
          </a:r>
          <a:endParaRPr lang="en-US" dirty="0"/>
        </a:p>
      </dgm:t>
    </dgm:pt>
    <dgm:pt modelId="{45A7FDBA-F3A6-4545-8C59-245537F11D6C}" type="parTrans" cxnId="{444FB9E7-A8C7-4D58-8853-D91BF9926D02}">
      <dgm:prSet/>
      <dgm:spPr/>
      <dgm:t>
        <a:bodyPr/>
        <a:lstStyle/>
        <a:p>
          <a:endParaRPr lang="en-US"/>
        </a:p>
      </dgm:t>
    </dgm:pt>
    <dgm:pt modelId="{0BF6A6DE-0204-4F47-BA3E-FB98B4E13ADD}" type="sibTrans" cxnId="{444FB9E7-A8C7-4D58-8853-D91BF9926D02}">
      <dgm:prSet/>
      <dgm:spPr/>
      <dgm:t>
        <a:bodyPr/>
        <a:lstStyle/>
        <a:p>
          <a:endParaRPr lang="en-US"/>
        </a:p>
      </dgm:t>
    </dgm:pt>
    <dgm:pt modelId="{69F20882-666C-45B7-A1A5-5A9BAF806638}">
      <dgm:prSet phldrT="[Texto]"/>
      <dgm:spPr/>
      <dgm:t>
        <a:bodyPr/>
        <a:lstStyle/>
        <a:p>
          <a:r>
            <a:rPr lang="es-MX" dirty="0" smtClean="0"/>
            <a:t>Procesos Sustantivos</a:t>
          </a:r>
          <a:endParaRPr lang="en-US" dirty="0"/>
        </a:p>
      </dgm:t>
    </dgm:pt>
    <dgm:pt modelId="{7312662B-1311-4473-BB2B-8FF98F75C07B}" type="parTrans" cxnId="{5CFB0B1C-7743-4EB4-9A01-88407FF10D66}">
      <dgm:prSet/>
      <dgm:spPr/>
      <dgm:t>
        <a:bodyPr/>
        <a:lstStyle/>
        <a:p>
          <a:endParaRPr lang="en-US"/>
        </a:p>
      </dgm:t>
    </dgm:pt>
    <dgm:pt modelId="{9A927793-18F9-45C5-9CD5-573B269CBC09}" type="sibTrans" cxnId="{5CFB0B1C-7743-4EB4-9A01-88407FF10D66}">
      <dgm:prSet/>
      <dgm:spPr/>
      <dgm:t>
        <a:bodyPr/>
        <a:lstStyle/>
        <a:p>
          <a:endParaRPr lang="en-US"/>
        </a:p>
      </dgm:t>
    </dgm:pt>
    <dgm:pt modelId="{66D4B05A-FCFB-47A2-B4EC-C36CFF82B549}">
      <dgm:prSet phldrT="[Texto]"/>
      <dgm:spPr/>
      <dgm:t>
        <a:bodyPr/>
        <a:lstStyle/>
        <a:p>
          <a:r>
            <a:rPr lang="es-MX" dirty="0" smtClean="0"/>
            <a:t>Relacionados con tramites y servicios</a:t>
          </a:r>
          <a:endParaRPr lang="en-US" dirty="0"/>
        </a:p>
      </dgm:t>
    </dgm:pt>
    <dgm:pt modelId="{98C0C6FD-7E54-4750-9BB8-4EDFA16866C4}" type="parTrans" cxnId="{C5ADFB48-4785-4F11-84A5-06A5F97F194B}">
      <dgm:prSet/>
      <dgm:spPr/>
      <dgm:t>
        <a:bodyPr/>
        <a:lstStyle/>
        <a:p>
          <a:endParaRPr lang="en-US"/>
        </a:p>
      </dgm:t>
    </dgm:pt>
    <dgm:pt modelId="{48D5F005-7E46-49ED-A877-EE0339E25B38}" type="sibTrans" cxnId="{C5ADFB48-4785-4F11-84A5-06A5F97F194B}">
      <dgm:prSet/>
      <dgm:spPr/>
      <dgm:t>
        <a:bodyPr/>
        <a:lstStyle/>
        <a:p>
          <a:endParaRPr lang="en-US"/>
        </a:p>
      </dgm:t>
    </dgm:pt>
    <dgm:pt modelId="{B2A538C3-FBB5-4287-AFA7-EA57DCEC6564}">
      <dgm:prSet phldrT="[Texto]"/>
      <dgm:spPr/>
      <dgm:t>
        <a:bodyPr/>
        <a:lstStyle/>
        <a:p>
          <a:r>
            <a:rPr lang="es-MX" dirty="0" smtClean="0"/>
            <a:t>No relacionados con tramites y servicios</a:t>
          </a:r>
          <a:endParaRPr lang="en-US" dirty="0"/>
        </a:p>
      </dgm:t>
    </dgm:pt>
    <dgm:pt modelId="{6911ECCB-9C8B-4B9A-8E48-9926A80BEF7E}" type="parTrans" cxnId="{E6A5FF2D-76FE-47CF-A92B-32F7A5E2DF4D}">
      <dgm:prSet/>
      <dgm:spPr/>
      <dgm:t>
        <a:bodyPr/>
        <a:lstStyle/>
        <a:p>
          <a:endParaRPr lang="en-US"/>
        </a:p>
      </dgm:t>
    </dgm:pt>
    <dgm:pt modelId="{6CC853FA-41C1-43FB-A8D5-89727D8D99FC}" type="sibTrans" cxnId="{E6A5FF2D-76FE-47CF-A92B-32F7A5E2DF4D}">
      <dgm:prSet/>
      <dgm:spPr/>
      <dgm:t>
        <a:bodyPr/>
        <a:lstStyle/>
        <a:p>
          <a:endParaRPr lang="en-US"/>
        </a:p>
      </dgm:t>
    </dgm:pt>
    <dgm:pt modelId="{FF2A212B-D3B7-4CA6-B9B3-A6C2684ED54F}">
      <dgm:prSet phldrT="[Texto]"/>
      <dgm:spPr/>
      <dgm:t>
        <a:bodyPr/>
        <a:lstStyle/>
        <a:p>
          <a:r>
            <a:rPr lang="es-MX" dirty="0" smtClean="0"/>
            <a:t>Procesos Administrativos</a:t>
          </a:r>
          <a:endParaRPr lang="en-US" dirty="0"/>
        </a:p>
      </dgm:t>
    </dgm:pt>
    <dgm:pt modelId="{DDF49915-E6AB-4941-9E4A-60578D52735C}" type="parTrans" cxnId="{CF72ED98-C9ED-44FF-8C7A-30C2DA138050}">
      <dgm:prSet/>
      <dgm:spPr/>
      <dgm:t>
        <a:bodyPr/>
        <a:lstStyle/>
        <a:p>
          <a:endParaRPr lang="en-US"/>
        </a:p>
      </dgm:t>
    </dgm:pt>
    <dgm:pt modelId="{2BB19D1E-D464-4547-9ACB-1601EA30E7AA}" type="sibTrans" cxnId="{CF72ED98-C9ED-44FF-8C7A-30C2DA138050}">
      <dgm:prSet/>
      <dgm:spPr/>
      <dgm:t>
        <a:bodyPr/>
        <a:lstStyle/>
        <a:p>
          <a:endParaRPr lang="en-US"/>
        </a:p>
      </dgm:t>
    </dgm:pt>
    <dgm:pt modelId="{BBC6D75E-385F-479C-B431-F97BEF160A0B}">
      <dgm:prSet phldrT="[Texto]"/>
      <dgm:spPr/>
      <dgm:t>
        <a:bodyPr/>
        <a:lstStyle/>
        <a:p>
          <a:r>
            <a:rPr lang="en-US" dirty="0" smtClean="0"/>
            <a:t>Ad hoc</a:t>
          </a:r>
          <a:endParaRPr lang="en-US" dirty="0"/>
        </a:p>
      </dgm:t>
    </dgm:pt>
    <dgm:pt modelId="{D7FE08A6-F696-4DB4-8064-23920B8C0912}" type="parTrans" cxnId="{450C3330-BD26-45A1-95FF-CB5423538470}">
      <dgm:prSet/>
      <dgm:spPr/>
      <dgm:t>
        <a:bodyPr/>
        <a:lstStyle/>
        <a:p>
          <a:endParaRPr lang="en-US"/>
        </a:p>
      </dgm:t>
    </dgm:pt>
    <dgm:pt modelId="{1ED7DC47-823A-4C48-9CF5-2ABA7C344ABC}" type="sibTrans" cxnId="{450C3330-BD26-45A1-95FF-CB5423538470}">
      <dgm:prSet/>
      <dgm:spPr/>
      <dgm:t>
        <a:bodyPr/>
        <a:lstStyle/>
        <a:p>
          <a:endParaRPr lang="en-US"/>
        </a:p>
      </dgm:t>
    </dgm:pt>
    <dgm:pt modelId="{22B226C2-ACCD-4023-81FA-2FBA41E97F3E}" type="pres">
      <dgm:prSet presAssocID="{ABA9238E-4F6B-4ED4-B693-FA143B90F09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E1ED8CE-0291-4F61-9A5C-EFA682E6BA8A}" type="pres">
      <dgm:prSet presAssocID="{DD688DFE-FD43-4FD7-9839-EFF685D7CFC4}" presName="vertOne" presStyleCnt="0"/>
      <dgm:spPr/>
      <dgm:t>
        <a:bodyPr/>
        <a:lstStyle/>
        <a:p>
          <a:endParaRPr lang="en-US"/>
        </a:p>
      </dgm:t>
    </dgm:pt>
    <dgm:pt modelId="{B9687843-7D58-49EE-9BD7-71BF213A7AC7}" type="pres">
      <dgm:prSet presAssocID="{DD688DFE-FD43-4FD7-9839-EFF685D7CFC4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225E1B-258C-4024-8EF4-3346A9356EB9}" type="pres">
      <dgm:prSet presAssocID="{DD688DFE-FD43-4FD7-9839-EFF685D7CFC4}" presName="parTransOne" presStyleCnt="0"/>
      <dgm:spPr/>
      <dgm:t>
        <a:bodyPr/>
        <a:lstStyle/>
        <a:p>
          <a:endParaRPr lang="en-US"/>
        </a:p>
      </dgm:t>
    </dgm:pt>
    <dgm:pt modelId="{A8E18BAA-D9D3-467C-8F4B-0B5577447521}" type="pres">
      <dgm:prSet presAssocID="{DD688DFE-FD43-4FD7-9839-EFF685D7CFC4}" presName="horzOne" presStyleCnt="0"/>
      <dgm:spPr/>
      <dgm:t>
        <a:bodyPr/>
        <a:lstStyle/>
        <a:p>
          <a:endParaRPr lang="en-US"/>
        </a:p>
      </dgm:t>
    </dgm:pt>
    <dgm:pt modelId="{DFE88592-0536-4DD8-859A-8641E517009A}" type="pres">
      <dgm:prSet presAssocID="{69F20882-666C-45B7-A1A5-5A9BAF806638}" presName="vertTwo" presStyleCnt="0"/>
      <dgm:spPr/>
      <dgm:t>
        <a:bodyPr/>
        <a:lstStyle/>
        <a:p>
          <a:endParaRPr lang="en-US"/>
        </a:p>
      </dgm:t>
    </dgm:pt>
    <dgm:pt modelId="{4A97C0D9-FE3D-441D-95A0-903BFDBAD6FF}" type="pres">
      <dgm:prSet presAssocID="{69F20882-666C-45B7-A1A5-5A9BAF806638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732B68-2BD9-44E6-9FF6-4C5DA0959500}" type="pres">
      <dgm:prSet presAssocID="{69F20882-666C-45B7-A1A5-5A9BAF806638}" presName="parTransTwo" presStyleCnt="0"/>
      <dgm:spPr/>
      <dgm:t>
        <a:bodyPr/>
        <a:lstStyle/>
        <a:p>
          <a:endParaRPr lang="en-US"/>
        </a:p>
      </dgm:t>
    </dgm:pt>
    <dgm:pt modelId="{000BD221-92F3-4896-A698-60F9EE8336C2}" type="pres">
      <dgm:prSet presAssocID="{69F20882-666C-45B7-A1A5-5A9BAF806638}" presName="horzTwo" presStyleCnt="0"/>
      <dgm:spPr/>
      <dgm:t>
        <a:bodyPr/>
        <a:lstStyle/>
        <a:p>
          <a:endParaRPr lang="en-US"/>
        </a:p>
      </dgm:t>
    </dgm:pt>
    <dgm:pt modelId="{2A58770F-C373-4EED-85A7-32F6D19ACC86}" type="pres">
      <dgm:prSet presAssocID="{66D4B05A-FCFB-47A2-B4EC-C36CFF82B549}" presName="vertThree" presStyleCnt="0"/>
      <dgm:spPr/>
      <dgm:t>
        <a:bodyPr/>
        <a:lstStyle/>
        <a:p>
          <a:endParaRPr lang="en-US"/>
        </a:p>
      </dgm:t>
    </dgm:pt>
    <dgm:pt modelId="{2A3AEF44-FFAE-4C8F-B633-9569EA23B51C}" type="pres">
      <dgm:prSet presAssocID="{66D4B05A-FCFB-47A2-B4EC-C36CFF82B549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D34CAD-5E35-4FF1-AE09-7F054CE4FC9F}" type="pres">
      <dgm:prSet presAssocID="{66D4B05A-FCFB-47A2-B4EC-C36CFF82B549}" presName="horzThree" presStyleCnt="0"/>
      <dgm:spPr/>
      <dgm:t>
        <a:bodyPr/>
        <a:lstStyle/>
        <a:p>
          <a:endParaRPr lang="en-US"/>
        </a:p>
      </dgm:t>
    </dgm:pt>
    <dgm:pt modelId="{3090482B-9DE7-4004-AB91-6DA163A5D6B5}" type="pres">
      <dgm:prSet presAssocID="{48D5F005-7E46-49ED-A877-EE0339E25B38}" presName="sibSpaceThree" presStyleCnt="0"/>
      <dgm:spPr/>
      <dgm:t>
        <a:bodyPr/>
        <a:lstStyle/>
        <a:p>
          <a:endParaRPr lang="en-US"/>
        </a:p>
      </dgm:t>
    </dgm:pt>
    <dgm:pt modelId="{8B604787-D0D5-4D20-8995-7145BE3FA214}" type="pres">
      <dgm:prSet presAssocID="{B2A538C3-FBB5-4287-AFA7-EA57DCEC6564}" presName="vertThree" presStyleCnt="0"/>
      <dgm:spPr/>
      <dgm:t>
        <a:bodyPr/>
        <a:lstStyle/>
        <a:p>
          <a:endParaRPr lang="en-US"/>
        </a:p>
      </dgm:t>
    </dgm:pt>
    <dgm:pt modelId="{1D70FF43-29F3-4830-9247-A93598C8739C}" type="pres">
      <dgm:prSet presAssocID="{B2A538C3-FBB5-4287-AFA7-EA57DCEC6564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9EA6DB-158F-4A0D-8901-8DB5637B67AB}" type="pres">
      <dgm:prSet presAssocID="{B2A538C3-FBB5-4287-AFA7-EA57DCEC6564}" presName="horzThree" presStyleCnt="0"/>
      <dgm:spPr/>
      <dgm:t>
        <a:bodyPr/>
        <a:lstStyle/>
        <a:p>
          <a:endParaRPr lang="en-US"/>
        </a:p>
      </dgm:t>
    </dgm:pt>
    <dgm:pt modelId="{7D1A444D-2B52-4BCB-A331-913BF981951F}" type="pres">
      <dgm:prSet presAssocID="{9A927793-18F9-45C5-9CD5-573B269CBC09}" presName="sibSpaceTwo" presStyleCnt="0"/>
      <dgm:spPr/>
      <dgm:t>
        <a:bodyPr/>
        <a:lstStyle/>
        <a:p>
          <a:endParaRPr lang="en-US"/>
        </a:p>
      </dgm:t>
    </dgm:pt>
    <dgm:pt modelId="{5B2DFD38-B1D4-4ACE-9B25-96B2E0FFA2B4}" type="pres">
      <dgm:prSet presAssocID="{FF2A212B-D3B7-4CA6-B9B3-A6C2684ED54F}" presName="vertTwo" presStyleCnt="0"/>
      <dgm:spPr/>
      <dgm:t>
        <a:bodyPr/>
        <a:lstStyle/>
        <a:p>
          <a:endParaRPr lang="en-US"/>
        </a:p>
      </dgm:t>
    </dgm:pt>
    <dgm:pt modelId="{BAA5FDBB-0F12-4ADD-A4EE-3B3038796FAC}" type="pres">
      <dgm:prSet presAssocID="{FF2A212B-D3B7-4CA6-B9B3-A6C2684ED54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0A17DA-A727-4169-B482-F67EB3296BE7}" type="pres">
      <dgm:prSet presAssocID="{FF2A212B-D3B7-4CA6-B9B3-A6C2684ED54F}" presName="parTransTwo" presStyleCnt="0"/>
      <dgm:spPr/>
      <dgm:t>
        <a:bodyPr/>
        <a:lstStyle/>
        <a:p>
          <a:endParaRPr lang="en-US"/>
        </a:p>
      </dgm:t>
    </dgm:pt>
    <dgm:pt modelId="{FDB02C1F-058C-4F6A-A023-74C6806AF748}" type="pres">
      <dgm:prSet presAssocID="{FF2A212B-D3B7-4CA6-B9B3-A6C2684ED54F}" presName="horzTwo" presStyleCnt="0"/>
      <dgm:spPr/>
      <dgm:t>
        <a:bodyPr/>
        <a:lstStyle/>
        <a:p>
          <a:endParaRPr lang="en-US"/>
        </a:p>
      </dgm:t>
    </dgm:pt>
    <dgm:pt modelId="{143A9A74-9FCD-4F9A-B513-0533220F43D3}" type="pres">
      <dgm:prSet presAssocID="{BBC6D75E-385F-479C-B431-F97BEF160A0B}" presName="vertThree" presStyleCnt="0"/>
      <dgm:spPr/>
      <dgm:t>
        <a:bodyPr/>
        <a:lstStyle/>
        <a:p>
          <a:endParaRPr lang="en-US"/>
        </a:p>
      </dgm:t>
    </dgm:pt>
    <dgm:pt modelId="{64F32583-B60A-4468-B042-DEB2606F9BDB}" type="pres">
      <dgm:prSet presAssocID="{BBC6D75E-385F-479C-B431-F97BEF160A0B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963A0C-2692-42FC-BEFB-2B4352119AE8}" type="pres">
      <dgm:prSet presAssocID="{BBC6D75E-385F-479C-B431-F97BEF160A0B}" presName="horzThree" presStyleCnt="0"/>
      <dgm:spPr/>
      <dgm:t>
        <a:bodyPr/>
        <a:lstStyle/>
        <a:p>
          <a:endParaRPr lang="en-US"/>
        </a:p>
      </dgm:t>
    </dgm:pt>
  </dgm:ptLst>
  <dgm:cxnLst>
    <dgm:cxn modelId="{450C3330-BD26-45A1-95FF-CB5423538470}" srcId="{FF2A212B-D3B7-4CA6-B9B3-A6C2684ED54F}" destId="{BBC6D75E-385F-479C-B431-F97BEF160A0B}" srcOrd="0" destOrd="0" parTransId="{D7FE08A6-F696-4DB4-8064-23920B8C0912}" sibTransId="{1ED7DC47-823A-4C48-9CF5-2ABA7C344ABC}"/>
    <dgm:cxn modelId="{70B75889-98E6-4677-9291-A85E6748E313}" type="presOf" srcId="{ABA9238E-4F6B-4ED4-B693-FA143B90F09B}" destId="{22B226C2-ACCD-4023-81FA-2FBA41E97F3E}" srcOrd="0" destOrd="0" presId="urn:microsoft.com/office/officeart/2005/8/layout/architecture+Icon"/>
    <dgm:cxn modelId="{37A9CC64-FF0F-4489-BA6C-A6F6321405AF}" type="presOf" srcId="{DD688DFE-FD43-4FD7-9839-EFF685D7CFC4}" destId="{B9687843-7D58-49EE-9BD7-71BF213A7AC7}" srcOrd="0" destOrd="0" presId="urn:microsoft.com/office/officeart/2005/8/layout/architecture+Icon"/>
    <dgm:cxn modelId="{5CFB0B1C-7743-4EB4-9A01-88407FF10D66}" srcId="{DD688DFE-FD43-4FD7-9839-EFF685D7CFC4}" destId="{69F20882-666C-45B7-A1A5-5A9BAF806638}" srcOrd="0" destOrd="0" parTransId="{7312662B-1311-4473-BB2B-8FF98F75C07B}" sibTransId="{9A927793-18F9-45C5-9CD5-573B269CBC09}"/>
    <dgm:cxn modelId="{68483F81-D0BC-4D23-911E-86BF18A1A7C9}" type="presOf" srcId="{66D4B05A-FCFB-47A2-B4EC-C36CFF82B549}" destId="{2A3AEF44-FFAE-4C8F-B633-9569EA23B51C}" srcOrd="0" destOrd="0" presId="urn:microsoft.com/office/officeart/2005/8/layout/architecture+Icon"/>
    <dgm:cxn modelId="{5B52C67E-6188-4E14-9B1E-B3599796C31E}" type="presOf" srcId="{B2A538C3-FBB5-4287-AFA7-EA57DCEC6564}" destId="{1D70FF43-29F3-4830-9247-A93598C8739C}" srcOrd="0" destOrd="0" presId="urn:microsoft.com/office/officeart/2005/8/layout/architecture+Icon"/>
    <dgm:cxn modelId="{C5ADFB48-4785-4F11-84A5-06A5F97F194B}" srcId="{69F20882-666C-45B7-A1A5-5A9BAF806638}" destId="{66D4B05A-FCFB-47A2-B4EC-C36CFF82B549}" srcOrd="0" destOrd="0" parTransId="{98C0C6FD-7E54-4750-9BB8-4EDFA16866C4}" sibTransId="{48D5F005-7E46-49ED-A877-EE0339E25B38}"/>
    <dgm:cxn modelId="{444FB9E7-A8C7-4D58-8853-D91BF9926D02}" srcId="{ABA9238E-4F6B-4ED4-B693-FA143B90F09B}" destId="{DD688DFE-FD43-4FD7-9839-EFF685D7CFC4}" srcOrd="0" destOrd="0" parTransId="{45A7FDBA-F3A6-4545-8C59-245537F11D6C}" sibTransId="{0BF6A6DE-0204-4F47-BA3E-FB98B4E13ADD}"/>
    <dgm:cxn modelId="{7F4D23C9-CC64-4EC9-8303-E240C4D9B4EC}" type="presOf" srcId="{BBC6D75E-385F-479C-B431-F97BEF160A0B}" destId="{64F32583-B60A-4468-B042-DEB2606F9BDB}" srcOrd="0" destOrd="0" presId="urn:microsoft.com/office/officeart/2005/8/layout/architecture+Icon"/>
    <dgm:cxn modelId="{CF72ED98-C9ED-44FF-8C7A-30C2DA138050}" srcId="{DD688DFE-FD43-4FD7-9839-EFF685D7CFC4}" destId="{FF2A212B-D3B7-4CA6-B9B3-A6C2684ED54F}" srcOrd="1" destOrd="0" parTransId="{DDF49915-E6AB-4941-9E4A-60578D52735C}" sibTransId="{2BB19D1E-D464-4547-9ACB-1601EA30E7AA}"/>
    <dgm:cxn modelId="{DCA72576-40CC-4DE9-B5A1-408C7883AEEE}" type="presOf" srcId="{69F20882-666C-45B7-A1A5-5A9BAF806638}" destId="{4A97C0D9-FE3D-441D-95A0-903BFDBAD6FF}" srcOrd="0" destOrd="0" presId="urn:microsoft.com/office/officeart/2005/8/layout/architecture+Icon"/>
    <dgm:cxn modelId="{5D77AF82-F0DD-4F56-8815-9CE6E97AE462}" type="presOf" srcId="{FF2A212B-D3B7-4CA6-B9B3-A6C2684ED54F}" destId="{BAA5FDBB-0F12-4ADD-A4EE-3B3038796FAC}" srcOrd="0" destOrd="0" presId="urn:microsoft.com/office/officeart/2005/8/layout/architecture+Icon"/>
    <dgm:cxn modelId="{E6A5FF2D-76FE-47CF-A92B-32F7A5E2DF4D}" srcId="{69F20882-666C-45B7-A1A5-5A9BAF806638}" destId="{B2A538C3-FBB5-4287-AFA7-EA57DCEC6564}" srcOrd="1" destOrd="0" parTransId="{6911ECCB-9C8B-4B9A-8E48-9926A80BEF7E}" sibTransId="{6CC853FA-41C1-43FB-A8D5-89727D8D99FC}"/>
    <dgm:cxn modelId="{1A4A3E9B-CD1F-4123-9D85-5E1C1BAC6BC7}" type="presParOf" srcId="{22B226C2-ACCD-4023-81FA-2FBA41E97F3E}" destId="{DE1ED8CE-0291-4F61-9A5C-EFA682E6BA8A}" srcOrd="0" destOrd="0" presId="urn:microsoft.com/office/officeart/2005/8/layout/architecture+Icon"/>
    <dgm:cxn modelId="{55F81D22-DEDA-41D1-9175-94FBDB6CCFAE}" type="presParOf" srcId="{DE1ED8CE-0291-4F61-9A5C-EFA682E6BA8A}" destId="{B9687843-7D58-49EE-9BD7-71BF213A7AC7}" srcOrd="0" destOrd="0" presId="urn:microsoft.com/office/officeart/2005/8/layout/architecture+Icon"/>
    <dgm:cxn modelId="{7798D52F-EBC6-44F9-B9D6-EA9739920746}" type="presParOf" srcId="{DE1ED8CE-0291-4F61-9A5C-EFA682E6BA8A}" destId="{14225E1B-258C-4024-8EF4-3346A9356EB9}" srcOrd="1" destOrd="0" presId="urn:microsoft.com/office/officeart/2005/8/layout/architecture+Icon"/>
    <dgm:cxn modelId="{E8D35D5C-ED48-411A-A3E9-13AEC62C70B7}" type="presParOf" srcId="{DE1ED8CE-0291-4F61-9A5C-EFA682E6BA8A}" destId="{A8E18BAA-D9D3-467C-8F4B-0B5577447521}" srcOrd="2" destOrd="0" presId="urn:microsoft.com/office/officeart/2005/8/layout/architecture+Icon"/>
    <dgm:cxn modelId="{2A53EA32-4443-4573-BF36-2F0F828E81AE}" type="presParOf" srcId="{A8E18BAA-D9D3-467C-8F4B-0B5577447521}" destId="{DFE88592-0536-4DD8-859A-8641E517009A}" srcOrd="0" destOrd="0" presId="urn:microsoft.com/office/officeart/2005/8/layout/architecture+Icon"/>
    <dgm:cxn modelId="{098C289C-4E2E-41EB-8F35-A108FB13E4B0}" type="presParOf" srcId="{DFE88592-0536-4DD8-859A-8641E517009A}" destId="{4A97C0D9-FE3D-441D-95A0-903BFDBAD6FF}" srcOrd="0" destOrd="0" presId="urn:microsoft.com/office/officeart/2005/8/layout/architecture+Icon"/>
    <dgm:cxn modelId="{8857C599-A4F9-4C09-9858-21F5A4FC8663}" type="presParOf" srcId="{DFE88592-0536-4DD8-859A-8641E517009A}" destId="{E3732B68-2BD9-44E6-9FF6-4C5DA0959500}" srcOrd="1" destOrd="0" presId="urn:microsoft.com/office/officeart/2005/8/layout/architecture+Icon"/>
    <dgm:cxn modelId="{079CA2F8-2606-46DD-BD95-E38FB924D1B2}" type="presParOf" srcId="{DFE88592-0536-4DD8-859A-8641E517009A}" destId="{000BD221-92F3-4896-A698-60F9EE8336C2}" srcOrd="2" destOrd="0" presId="urn:microsoft.com/office/officeart/2005/8/layout/architecture+Icon"/>
    <dgm:cxn modelId="{ED1ED19C-A64D-4756-AC92-403AAF3D7F84}" type="presParOf" srcId="{000BD221-92F3-4896-A698-60F9EE8336C2}" destId="{2A58770F-C373-4EED-85A7-32F6D19ACC86}" srcOrd="0" destOrd="0" presId="urn:microsoft.com/office/officeart/2005/8/layout/architecture+Icon"/>
    <dgm:cxn modelId="{DDD89053-7E2F-4B7E-A705-8BD03FDF139A}" type="presParOf" srcId="{2A58770F-C373-4EED-85A7-32F6D19ACC86}" destId="{2A3AEF44-FFAE-4C8F-B633-9569EA23B51C}" srcOrd="0" destOrd="0" presId="urn:microsoft.com/office/officeart/2005/8/layout/architecture+Icon"/>
    <dgm:cxn modelId="{28B88FA0-3EEE-40EC-BC35-64623096BCD4}" type="presParOf" srcId="{2A58770F-C373-4EED-85A7-32F6D19ACC86}" destId="{1BD34CAD-5E35-4FF1-AE09-7F054CE4FC9F}" srcOrd="1" destOrd="0" presId="urn:microsoft.com/office/officeart/2005/8/layout/architecture+Icon"/>
    <dgm:cxn modelId="{C36BCBF3-16B7-42A4-BA09-B68DEE14730D}" type="presParOf" srcId="{000BD221-92F3-4896-A698-60F9EE8336C2}" destId="{3090482B-9DE7-4004-AB91-6DA163A5D6B5}" srcOrd="1" destOrd="0" presId="urn:microsoft.com/office/officeart/2005/8/layout/architecture+Icon"/>
    <dgm:cxn modelId="{9F917C19-6D23-4320-8560-84B37DD55C34}" type="presParOf" srcId="{000BD221-92F3-4896-A698-60F9EE8336C2}" destId="{8B604787-D0D5-4D20-8995-7145BE3FA214}" srcOrd="2" destOrd="0" presId="urn:microsoft.com/office/officeart/2005/8/layout/architecture+Icon"/>
    <dgm:cxn modelId="{6A8C7F42-3BDB-4CDD-9E9A-395AC038FD28}" type="presParOf" srcId="{8B604787-D0D5-4D20-8995-7145BE3FA214}" destId="{1D70FF43-29F3-4830-9247-A93598C8739C}" srcOrd="0" destOrd="0" presId="urn:microsoft.com/office/officeart/2005/8/layout/architecture+Icon"/>
    <dgm:cxn modelId="{3CE4F46D-B0FC-4EC8-B802-7D3EBC266C2B}" type="presParOf" srcId="{8B604787-D0D5-4D20-8995-7145BE3FA214}" destId="{929EA6DB-158F-4A0D-8901-8DB5637B67AB}" srcOrd="1" destOrd="0" presId="urn:microsoft.com/office/officeart/2005/8/layout/architecture+Icon"/>
    <dgm:cxn modelId="{0DC4E7C9-4F3F-42C9-A95D-97EF76E8BB72}" type="presParOf" srcId="{A8E18BAA-D9D3-467C-8F4B-0B5577447521}" destId="{7D1A444D-2B52-4BCB-A331-913BF981951F}" srcOrd="1" destOrd="0" presId="urn:microsoft.com/office/officeart/2005/8/layout/architecture+Icon"/>
    <dgm:cxn modelId="{C954AFB1-95E6-4FC6-9DD1-BFF7182B262D}" type="presParOf" srcId="{A8E18BAA-D9D3-467C-8F4B-0B5577447521}" destId="{5B2DFD38-B1D4-4ACE-9B25-96B2E0FFA2B4}" srcOrd="2" destOrd="0" presId="urn:microsoft.com/office/officeart/2005/8/layout/architecture+Icon"/>
    <dgm:cxn modelId="{A90AE96B-A3C3-41DB-B966-81AC6F4BC3CD}" type="presParOf" srcId="{5B2DFD38-B1D4-4ACE-9B25-96B2E0FFA2B4}" destId="{BAA5FDBB-0F12-4ADD-A4EE-3B3038796FAC}" srcOrd="0" destOrd="0" presId="urn:microsoft.com/office/officeart/2005/8/layout/architecture+Icon"/>
    <dgm:cxn modelId="{DD854525-81EA-4171-AD71-9E43F1F0BE74}" type="presParOf" srcId="{5B2DFD38-B1D4-4ACE-9B25-96B2E0FFA2B4}" destId="{130A17DA-A727-4169-B482-F67EB3296BE7}" srcOrd="1" destOrd="0" presId="urn:microsoft.com/office/officeart/2005/8/layout/architecture+Icon"/>
    <dgm:cxn modelId="{1AA77E76-E7A4-4B80-B7CC-7C42E46CED9D}" type="presParOf" srcId="{5B2DFD38-B1D4-4ACE-9B25-96B2E0FFA2B4}" destId="{FDB02C1F-058C-4F6A-A023-74C6806AF748}" srcOrd="2" destOrd="0" presId="urn:microsoft.com/office/officeart/2005/8/layout/architecture+Icon"/>
    <dgm:cxn modelId="{AEF06C1E-81A3-4D33-814C-B56F6D76AA86}" type="presParOf" srcId="{FDB02C1F-058C-4F6A-A023-74C6806AF748}" destId="{143A9A74-9FCD-4F9A-B513-0533220F43D3}" srcOrd="0" destOrd="0" presId="urn:microsoft.com/office/officeart/2005/8/layout/architecture+Icon"/>
    <dgm:cxn modelId="{916F2E1A-9F92-4837-9E94-474445016224}" type="presParOf" srcId="{143A9A74-9FCD-4F9A-B513-0533220F43D3}" destId="{64F32583-B60A-4468-B042-DEB2606F9BDB}" srcOrd="0" destOrd="0" presId="urn:microsoft.com/office/officeart/2005/8/layout/architecture+Icon"/>
    <dgm:cxn modelId="{7AB5D8D6-599F-4070-86C9-EC1B48EED670}" type="presParOf" srcId="{143A9A74-9FCD-4F9A-B513-0533220F43D3}" destId="{26963A0C-2692-42FC-BEFB-2B4352119AE8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FB295-8790-4C9C-B1C2-F41E165AD048}">
      <dsp:nvSpPr>
        <dsp:cNvPr id="0" name=""/>
        <dsp:cNvSpPr/>
      </dsp:nvSpPr>
      <dsp:spPr>
        <a:xfrm>
          <a:off x="0" y="263819"/>
          <a:ext cx="8229600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  <a:sp3d extrusionH="28000" prstMaterial="matte"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300" b="1" kern="1200" dirty="0" smtClean="0"/>
            <a:t>Administración Pública Federal</a:t>
          </a:r>
          <a:r>
            <a:rPr lang="es-ES_tradnl" sz="2300" kern="1200" dirty="0" smtClean="0"/>
            <a:t> </a:t>
          </a:r>
          <a:endParaRPr lang="en-US" sz="2300" kern="1200" dirty="0"/>
        </a:p>
      </dsp:txBody>
      <dsp:txXfrm>
        <a:off x="0" y="563455"/>
        <a:ext cx="7929964" cy="599271"/>
      </dsp:txXfrm>
    </dsp:sp>
    <dsp:sp modelId="{55840979-2462-4DAE-ACBD-BD11A71E0A23}">
      <dsp:nvSpPr>
        <dsp:cNvPr id="0" name=""/>
        <dsp:cNvSpPr/>
      </dsp:nvSpPr>
      <dsp:spPr>
        <a:xfrm>
          <a:off x="0" y="1188069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b="1" kern="1200" dirty="0" smtClean="0"/>
            <a:t>Aumentar Satisfacción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200" b="1" kern="1200" dirty="0" smtClean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b="1" kern="1200" dirty="0" smtClean="0"/>
            <a:t>Alcanzar resultados con mejor uso de recursos </a:t>
          </a:r>
          <a:endParaRPr lang="en-US" sz="2200" b="1" kern="1200" dirty="0"/>
        </a:p>
      </dsp:txBody>
      <dsp:txXfrm>
        <a:off x="0" y="1188069"/>
        <a:ext cx="2534716" cy="2308835"/>
      </dsp:txXfrm>
    </dsp:sp>
    <dsp:sp modelId="{066DCAF2-5144-4C21-A6CE-D085796CE711}">
      <dsp:nvSpPr>
        <dsp:cNvPr id="0" name=""/>
        <dsp:cNvSpPr/>
      </dsp:nvSpPr>
      <dsp:spPr>
        <a:xfrm>
          <a:off x="2534716" y="663333"/>
          <a:ext cx="5694883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  <a:sp3d extrusionH="28000" prstMaterial="matte"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300" b="1" kern="1200" dirty="0" smtClean="0"/>
            <a:t>Clientes y usuarios</a:t>
          </a:r>
          <a:r>
            <a:rPr lang="es-ES_tradnl" sz="2300" kern="1200" dirty="0" smtClean="0"/>
            <a:t> </a:t>
          </a:r>
          <a:endParaRPr lang="en-US" sz="2300" kern="1200" dirty="0"/>
        </a:p>
      </dsp:txBody>
      <dsp:txXfrm>
        <a:off x="2534716" y="962969"/>
        <a:ext cx="5395247" cy="599271"/>
      </dsp:txXfrm>
    </dsp:sp>
    <dsp:sp modelId="{E9C3D60A-5DC6-411C-8F90-8BB5736ABFEC}">
      <dsp:nvSpPr>
        <dsp:cNvPr id="0" name=""/>
        <dsp:cNvSpPr/>
      </dsp:nvSpPr>
      <dsp:spPr>
        <a:xfrm>
          <a:off x="2534716" y="1587583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/>
            <a:t>Productos y servicios </a:t>
          </a:r>
          <a:endParaRPr lang="en-US" sz="2200" kern="1200" dirty="0"/>
        </a:p>
      </dsp:txBody>
      <dsp:txXfrm>
        <a:off x="2534716" y="1587583"/>
        <a:ext cx="2534716" cy="2308835"/>
      </dsp:txXfrm>
    </dsp:sp>
    <dsp:sp modelId="{108E1B73-7FF5-478C-AB47-8291873A9147}">
      <dsp:nvSpPr>
        <dsp:cNvPr id="0" name=""/>
        <dsp:cNvSpPr/>
      </dsp:nvSpPr>
      <dsp:spPr>
        <a:xfrm>
          <a:off x="5069433" y="1062848"/>
          <a:ext cx="3160166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  <a:sp3d extrusionH="28000" prstMaterial="matte"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300" b="1" kern="1200" dirty="0" smtClean="0"/>
            <a:t>Usuarios internos</a:t>
          </a:r>
          <a:r>
            <a:rPr lang="es-ES_tradnl" sz="2300" kern="1200" dirty="0" smtClean="0"/>
            <a:t> </a:t>
          </a:r>
          <a:endParaRPr lang="en-US" sz="2300" kern="1200" dirty="0"/>
        </a:p>
      </dsp:txBody>
      <dsp:txXfrm>
        <a:off x="5069433" y="1362484"/>
        <a:ext cx="2860530" cy="599271"/>
      </dsp:txXfrm>
    </dsp:sp>
    <dsp:sp modelId="{F8BD8639-1CE7-45C4-9505-34D99259DDCE}">
      <dsp:nvSpPr>
        <dsp:cNvPr id="0" name=""/>
        <dsp:cNvSpPr/>
      </dsp:nvSpPr>
      <dsp:spPr>
        <a:xfrm>
          <a:off x="5069433" y="1987097"/>
          <a:ext cx="2534716" cy="22750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b="0" kern="1200" dirty="0" smtClean="0"/>
            <a:t>Procesos administrativos</a:t>
          </a:r>
          <a:endParaRPr lang="en-US" sz="2200" b="0" kern="1200" dirty="0"/>
        </a:p>
      </dsp:txBody>
      <dsp:txXfrm>
        <a:off x="5069433" y="1987097"/>
        <a:ext cx="2534716" cy="2275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44231-15B1-44C3-9D10-24FA207ED14B}">
      <dsp:nvSpPr>
        <dsp:cNvPr id="0" name=""/>
        <dsp:cNvSpPr/>
      </dsp:nvSpPr>
      <dsp:spPr>
        <a:xfrm>
          <a:off x="2743200" y="0"/>
          <a:ext cx="2743199" cy="1508654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Optimización de Procesos</a:t>
          </a:r>
          <a:endParaRPr lang="en-US" sz="2400" b="1" kern="1200" dirty="0"/>
        </a:p>
      </dsp:txBody>
      <dsp:txXfrm>
        <a:off x="2743200" y="0"/>
        <a:ext cx="2743199" cy="1508654"/>
      </dsp:txXfrm>
    </dsp:sp>
    <dsp:sp modelId="{CBAEDA4F-4F9C-4192-A1E1-3E7376BF433E}">
      <dsp:nvSpPr>
        <dsp:cNvPr id="0" name=""/>
        <dsp:cNvSpPr/>
      </dsp:nvSpPr>
      <dsp:spPr>
        <a:xfrm>
          <a:off x="1371600" y="1508654"/>
          <a:ext cx="5486399" cy="1508654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Porcentaje de procesos prioritarios optimizados</a:t>
          </a:r>
          <a:endParaRPr lang="en-US" sz="2800" kern="1200" dirty="0"/>
        </a:p>
      </dsp:txBody>
      <dsp:txXfrm>
        <a:off x="2331720" y="1508654"/>
        <a:ext cx="3566160" cy="1508654"/>
      </dsp:txXfrm>
    </dsp:sp>
    <dsp:sp modelId="{3EB4BC65-4E44-49F8-8021-222584CB7BF9}">
      <dsp:nvSpPr>
        <dsp:cNvPr id="0" name=""/>
        <dsp:cNvSpPr/>
      </dsp:nvSpPr>
      <dsp:spPr>
        <a:xfrm>
          <a:off x="0" y="3017308"/>
          <a:ext cx="8229600" cy="1508654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Identificación de los procesos prioritarios.</a:t>
          </a:r>
          <a:endParaRPr lang="en-US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Metodología para optimizar procesos.</a:t>
          </a:r>
          <a:endParaRPr lang="en-US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Cálculo del indicador.</a:t>
          </a:r>
          <a:endParaRPr lang="en-US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Medios de verificación del cálculo del indicador.</a:t>
          </a:r>
          <a:endParaRPr lang="en-US" sz="2000" b="1" kern="1200" dirty="0"/>
        </a:p>
      </dsp:txBody>
      <dsp:txXfrm>
        <a:off x="1440179" y="3017308"/>
        <a:ext cx="5349240" cy="1508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687843-7D58-49EE-9BD7-71BF213A7AC7}">
      <dsp:nvSpPr>
        <dsp:cNvPr id="0" name=""/>
        <dsp:cNvSpPr/>
      </dsp:nvSpPr>
      <dsp:spPr>
        <a:xfrm>
          <a:off x="966" y="2998285"/>
          <a:ext cx="8423002" cy="13515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Clasificación de procesos</a:t>
          </a:r>
          <a:endParaRPr lang="en-US" sz="5800" kern="1200" dirty="0"/>
        </a:p>
      </dsp:txBody>
      <dsp:txXfrm>
        <a:off x="40550" y="3037869"/>
        <a:ext cx="8343834" cy="1272341"/>
      </dsp:txXfrm>
    </dsp:sp>
    <dsp:sp modelId="{4A97C0D9-FE3D-441D-95A0-903BFDBAD6FF}">
      <dsp:nvSpPr>
        <dsp:cNvPr id="0" name=""/>
        <dsp:cNvSpPr/>
      </dsp:nvSpPr>
      <dsp:spPr>
        <a:xfrm>
          <a:off x="966" y="1500261"/>
          <a:ext cx="5502166" cy="13515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Procesos Sustantivos</a:t>
          </a:r>
          <a:endParaRPr lang="en-US" sz="2800" kern="1200" dirty="0"/>
        </a:p>
      </dsp:txBody>
      <dsp:txXfrm>
        <a:off x="40550" y="1539845"/>
        <a:ext cx="5422998" cy="1272341"/>
      </dsp:txXfrm>
    </dsp:sp>
    <dsp:sp modelId="{2A3AEF44-FFAE-4C8F-B633-9569EA23B51C}">
      <dsp:nvSpPr>
        <dsp:cNvPr id="0" name=""/>
        <dsp:cNvSpPr/>
      </dsp:nvSpPr>
      <dsp:spPr>
        <a:xfrm>
          <a:off x="966" y="2236"/>
          <a:ext cx="2694498" cy="13515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Relacionados con tramites y servicios</a:t>
          </a:r>
          <a:endParaRPr lang="en-US" sz="2500" kern="1200" dirty="0"/>
        </a:p>
      </dsp:txBody>
      <dsp:txXfrm>
        <a:off x="40550" y="41820"/>
        <a:ext cx="2615330" cy="1272341"/>
      </dsp:txXfrm>
    </dsp:sp>
    <dsp:sp modelId="{1D70FF43-29F3-4830-9247-A93598C8739C}">
      <dsp:nvSpPr>
        <dsp:cNvPr id="0" name=""/>
        <dsp:cNvSpPr/>
      </dsp:nvSpPr>
      <dsp:spPr>
        <a:xfrm>
          <a:off x="2808634" y="2236"/>
          <a:ext cx="2694498" cy="13515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No relacionados con tramites y servicios</a:t>
          </a:r>
          <a:endParaRPr lang="en-US" sz="2500" kern="1200" dirty="0"/>
        </a:p>
      </dsp:txBody>
      <dsp:txXfrm>
        <a:off x="2848218" y="41820"/>
        <a:ext cx="2615330" cy="1272341"/>
      </dsp:txXfrm>
    </dsp:sp>
    <dsp:sp modelId="{BAA5FDBB-0F12-4ADD-A4EE-3B3038796FAC}">
      <dsp:nvSpPr>
        <dsp:cNvPr id="0" name=""/>
        <dsp:cNvSpPr/>
      </dsp:nvSpPr>
      <dsp:spPr>
        <a:xfrm>
          <a:off x="5729470" y="1500261"/>
          <a:ext cx="2694498" cy="13515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Procesos Administrativos</a:t>
          </a:r>
          <a:endParaRPr lang="en-US" sz="2800" kern="1200" dirty="0"/>
        </a:p>
      </dsp:txBody>
      <dsp:txXfrm>
        <a:off x="5769054" y="1539845"/>
        <a:ext cx="2615330" cy="1272341"/>
      </dsp:txXfrm>
    </dsp:sp>
    <dsp:sp modelId="{64F32583-B60A-4468-B042-DEB2606F9BDB}">
      <dsp:nvSpPr>
        <dsp:cNvPr id="0" name=""/>
        <dsp:cNvSpPr/>
      </dsp:nvSpPr>
      <dsp:spPr>
        <a:xfrm>
          <a:off x="5729470" y="2236"/>
          <a:ext cx="2694498" cy="13515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Ad hoc</a:t>
          </a:r>
          <a:endParaRPr lang="en-US" sz="2500" kern="1200" dirty="0"/>
        </a:p>
      </dsp:txBody>
      <dsp:txXfrm>
        <a:off x="5769054" y="41820"/>
        <a:ext cx="2615330" cy="1272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Diseño de arquitectura"/>
  <dgm:desc val="Úselo para mostrar las relaciones jerárquicas que se crean desde abajo hacia arriba. Este diseño funciona bien para mostrar los componentes u objetos de arquitectura basados en otros objeto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E0505-2BD9-4BFC-9098-A0CB5749EB21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7AC2B-C237-4366-AD2D-3B0228A2B2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78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F43D58-5CFB-4CAD-9A16-BDC21ADDB1D9}" type="slidenum">
              <a:rPr lang="es-ES" altLang="en-US" b="0"/>
              <a:pPr eaLnBrk="1" hangingPunct="1"/>
              <a:t>27</a:t>
            </a:fld>
            <a:endParaRPr lang="es-ES" altLang="en-US" b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570413"/>
            <a:ext cx="5029200" cy="3887787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Most common symbols:</a:t>
            </a:r>
          </a:p>
          <a:p>
            <a:pPr eaLnBrk="1" hangingPunct="1"/>
            <a:r>
              <a:rPr lang="en-US" altLang="en-US" smtClean="0"/>
              <a:t>Diamond = DECISION</a:t>
            </a:r>
          </a:p>
          <a:p>
            <a:pPr eaLnBrk="1" hangingPunct="1"/>
            <a:r>
              <a:rPr lang="en-US" altLang="en-US" smtClean="0"/>
              <a:t>Box / Rectangle = PROCESS STEP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Symbols are not as important as structure and content.</a:t>
            </a:r>
          </a:p>
        </p:txBody>
      </p:sp>
      <p:sp>
        <p:nvSpPr>
          <p:cNvPr id="4915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544513"/>
            <a:ext cx="5283200" cy="39624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AA4556-FF6D-4701-8DC7-9AA7CF0760D7}" type="slidenum">
              <a:rPr lang="es-ES" altLang="en-US" b="0"/>
              <a:pPr eaLnBrk="1" hangingPunct="1"/>
              <a:t>35</a:t>
            </a:fld>
            <a:endParaRPr lang="es-ES" altLang="en-US" b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8988" y="544513"/>
            <a:ext cx="5281612" cy="3960812"/>
          </a:xfrm>
          <a:ln w="12700" cap="flat">
            <a:solidFill>
              <a:schemeClr val="tx1"/>
            </a:solidFill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572000"/>
            <a:ext cx="5029200" cy="3886200"/>
          </a:xfrm>
          <a:noFill/>
        </p:spPr>
        <p:txBody>
          <a:bodyPr lIns="92075" tIns="46038" rIns="92075" bIns="46038"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20E56E-FF82-482B-B3D3-F5A428FE7EA1}" type="slidenum">
              <a:rPr lang="es-ES" altLang="en-US" b="0"/>
              <a:pPr eaLnBrk="1" hangingPunct="1"/>
              <a:t>36</a:t>
            </a:fld>
            <a:endParaRPr lang="es-ES" altLang="en-US" b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544513"/>
            <a:ext cx="5283200" cy="3962400"/>
          </a:xfrm>
          <a:ln w="12700" cap="flat">
            <a:solidFill>
              <a:schemeClr val="tx1"/>
            </a:solidFill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570413"/>
            <a:ext cx="5029200" cy="3887787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You may want to explain what a transactional process is.</a:t>
            </a:r>
          </a:p>
          <a:p>
            <a:pPr eaLnBrk="1" hangingPunct="1"/>
            <a:r>
              <a:rPr lang="en-US" altLang="en-US" smtClean="0"/>
              <a:t>Simply, it is any process that does not actually manufacture or assemble a product.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61248"/>
            <a:ext cx="2673226" cy="576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002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68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1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SzPct val="60000"/>
              <a:buFontTx/>
              <a:buBlip>
                <a:blip r:embed="rId2"/>
              </a:buBlip>
              <a:defRPr/>
            </a:lvl1pPr>
            <a:lvl2pPr marL="742950" indent="-285750">
              <a:buSzPct val="60000"/>
              <a:buFontTx/>
              <a:buBlip>
                <a:blip r:embed="rId2"/>
              </a:buBlip>
              <a:defRPr/>
            </a:lvl2pPr>
            <a:lvl3pPr marL="1143000" indent="-228600">
              <a:buSzPct val="60000"/>
              <a:buFontTx/>
              <a:buBlip>
                <a:blip r:embed="rId2"/>
              </a:buBlip>
              <a:defRPr/>
            </a:lvl3pPr>
            <a:lvl4pPr marL="1600200" indent="-228600">
              <a:buSzPct val="60000"/>
              <a:buFontTx/>
              <a:buBlip>
                <a:blip r:embed="rId2"/>
              </a:buBlip>
              <a:defRPr/>
            </a:lvl4pPr>
            <a:lvl5pPr marL="2057400" indent="-228600">
              <a:buSzPct val="60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4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9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0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4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6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5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517232"/>
            <a:ext cx="2673226" cy="576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740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4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65000"/>
        <a:buFontTx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rmateca.gob.mx/Archivos/PRRHH/default.ht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Mejora de Procesos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Versión</a:t>
            </a:r>
            <a:r>
              <a:rPr lang="en-US" dirty="0" smtClean="0"/>
              <a:t> </a:t>
            </a:r>
            <a:r>
              <a:rPr lang="en-US" dirty="0" err="1" smtClean="0"/>
              <a:t>corta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632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Propuesta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0614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613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ID DE PROCESOS PRIORITARIOS</a:t>
            </a:r>
            <a:endParaRPr lang="en-US" dirty="0"/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>
            <a:fillRect/>
          </a:stretch>
        </p:blipFill>
        <p:spPr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24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Conceptos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Macroproceso</a:t>
            </a:r>
            <a:r>
              <a:rPr lang="es-MX" smtClean="0"/>
              <a:t>.</a:t>
            </a:r>
          </a:p>
          <a:p>
            <a:r>
              <a:rPr lang="es-MX" smtClean="0"/>
              <a:t>Agrupación de los principales procesos de una materia en particular. Los macroprocesos abarcan diferentes áreas de la dependencia o entidad. </a:t>
            </a:r>
          </a:p>
          <a:p>
            <a:r>
              <a:rPr lang="es-MX" smtClean="0"/>
              <a:t>Un macroproceso se conforma por procesos.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2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smtClean="0"/>
              <a:t>Proceso.</a:t>
            </a:r>
          </a:p>
          <a:p>
            <a:r>
              <a:rPr lang="es-MX" smtClean="0"/>
              <a:t>Conjunto de actividades mutuamente relacionadas o que interactúan, las cuales transforman elementos de entrada en resultados (salidas: bienes o servicios).</a:t>
            </a:r>
            <a:endParaRPr lang="en-US" smtClean="0"/>
          </a:p>
          <a:p>
            <a:r>
              <a:rPr lang="es-MX" smtClean="0"/>
              <a:t>El proceso es un fragmento bien definido cuya funcionalidad es parte de un macroproceso.</a:t>
            </a:r>
          </a:p>
          <a:p>
            <a:r>
              <a:rPr lang="es-MX" smtClean="0"/>
              <a:t>El tamaño del proceso debe estar determinado por lo que pueda ser gestionado por el dueño del proceso.</a:t>
            </a:r>
            <a:endParaRPr lang="en-US" smtClean="0"/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7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mtClean="0"/>
              <a:t>Subproceso.</a:t>
            </a:r>
          </a:p>
          <a:p>
            <a:r>
              <a:rPr lang="es-MX" smtClean="0"/>
              <a:t>Fragmento específico o bien definido, cuya funcionalidad es parte de un proceso más grande, y que incide en el logro de los resultados esperados.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71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smtClean="0"/>
              <a:t>Entrada.</a:t>
            </a:r>
          </a:p>
          <a:p>
            <a:r>
              <a:rPr lang="es-MX" smtClean="0"/>
              <a:t>Es lo que se va a transformar durante la ejecución de un proceso, es decir, aquello a lo que se le va a agregar valor durante la ejecución del proceso.</a:t>
            </a:r>
            <a:endParaRPr lang="en-US" smtClean="0"/>
          </a:p>
          <a:p>
            <a:r>
              <a:rPr lang="es-MX" smtClean="0"/>
              <a:t>Proveedor.</a:t>
            </a:r>
          </a:p>
          <a:p>
            <a:r>
              <a:rPr lang="es-MX" smtClean="0"/>
              <a:t>Organización o persona que   proporciona   entradas como materiales, información y otros insumos. En un proceso puede haber uno o varios proveedores, ya sea internos (otros procesos) o externos.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0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smtClean="0"/>
              <a:t>Salida.</a:t>
            </a:r>
          </a:p>
          <a:p>
            <a:r>
              <a:rPr lang="es-MX" smtClean="0"/>
              <a:t>Producto resultado de un proceso. Los productos pueden ser bienes o servicios.</a:t>
            </a:r>
            <a:endParaRPr lang="en-US" smtClean="0"/>
          </a:p>
          <a:p>
            <a:r>
              <a:rPr lang="es-MX" smtClean="0"/>
              <a:t>Usuario (cliente).</a:t>
            </a:r>
          </a:p>
          <a:p>
            <a:r>
              <a:rPr lang="es-MX" smtClean="0"/>
              <a:t>Organización o persona que recibe un producto. El usuario (o cliente), puede ser interno o externo a la organización. Si el usuario es interno a la organización, el producto puede convertirse en entrada de otro proceso interno.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03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mtClean="0"/>
              <a:t>Dueño del proceso.</a:t>
            </a:r>
          </a:p>
          <a:p>
            <a:r>
              <a:rPr lang="es-MX" smtClean="0"/>
              <a:t>Persona responsable de la administración del proceso en su totalidad, es decir, de verificar su correcta ejecución y mejoramiento continuo. También se le conoce como "responsable del proceso" o "propietario del proceso".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94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_tradnl" dirty="0" smtClean="0"/>
              <a:t>PEPSU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700808"/>
            <a:ext cx="8523287" cy="4773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36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Clasificación SFP</a:t>
            </a:r>
            <a:endParaRPr lang="en-US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784279512"/>
              </p:ext>
            </p:extLst>
          </p:nvPr>
        </p:nvGraphicFramePr>
        <p:xfrm>
          <a:off x="-36512" y="1885280"/>
          <a:ext cx="8424936" cy="435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955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MARCO REFERENCIAL</a:t>
            </a:r>
            <a:endParaRPr lang="en-US" dirty="0"/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3" r="23753"/>
          <a:stretch>
            <a:fillRect/>
          </a:stretch>
        </p:blipFill>
        <p:spPr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049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Tabla de clasificación de </a:t>
            </a:r>
            <a:r>
              <a:rPr lang="es-ES_tradnl" dirty="0" smtClean="0"/>
              <a:t>procesos</a:t>
            </a:r>
            <a:endParaRPr lang="en-US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5922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_tradnl" dirty="0" smtClean="0"/>
              <a:t>Homoclave :</a:t>
            </a:r>
            <a:r>
              <a:rPr lang="es-ES_tradnl" dirty="0"/>
              <a:t> </a:t>
            </a:r>
            <a:r>
              <a:rPr lang="es-ES_tradnl" dirty="0" smtClean="0"/>
              <a:t> Pr-SUST-XXXX-YYY.</a:t>
            </a:r>
            <a:r>
              <a:rPr lang="es-ES_tradnl" dirty="0"/>
              <a:t> </a:t>
            </a:r>
            <a:endParaRPr lang="en-US" dirty="0"/>
          </a:p>
          <a:p>
            <a:pPr lvl="0"/>
            <a:r>
              <a:rPr lang="es-ES_tradnl" dirty="0" smtClean="0"/>
              <a:t>Pr… Proceso.</a:t>
            </a:r>
            <a:endParaRPr lang="en-US" dirty="0"/>
          </a:p>
          <a:p>
            <a:pPr lvl="0"/>
            <a:r>
              <a:rPr lang="es-ES_tradnl" dirty="0" smtClean="0"/>
              <a:t>SUST/ADM… Proceso Sustantivo.</a:t>
            </a:r>
            <a:endParaRPr lang="en-US" dirty="0"/>
          </a:p>
          <a:p>
            <a:pPr lvl="0"/>
            <a:r>
              <a:rPr lang="es-ES_tradnl" dirty="0" smtClean="0"/>
              <a:t>XXXX… siglas </a:t>
            </a:r>
            <a:r>
              <a:rPr lang="es-ES_tradnl" dirty="0"/>
              <a:t>de la dependencia o entidad.</a:t>
            </a:r>
            <a:endParaRPr lang="en-US" dirty="0"/>
          </a:p>
          <a:p>
            <a:pPr lvl="0"/>
            <a:r>
              <a:rPr lang="es-ES_tradnl" dirty="0" smtClean="0"/>
              <a:t>YYY…  un </a:t>
            </a:r>
            <a:r>
              <a:rPr lang="es-ES_tradnl" dirty="0"/>
              <a:t>número consecutivo, comenzando por 001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Entregable del 2º informe </a:t>
            </a:r>
            <a:r>
              <a:rPr lang="es-ES_tradnl" dirty="0"/>
              <a:t>trimestral de las bases de colaboración</a:t>
            </a:r>
            <a:r>
              <a:rPr lang="es-ES_tradnl" dirty="0" smtClean="0"/>
              <a:t>.</a:t>
            </a:r>
            <a:endParaRPr lang="en-U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4812418"/>
              </p:ext>
            </p:extLst>
          </p:nvPr>
        </p:nvGraphicFramePr>
        <p:xfrm>
          <a:off x="539552" y="1628800"/>
          <a:ext cx="8230577" cy="164592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26765"/>
                <a:gridCol w="1449814"/>
                <a:gridCol w="1840148"/>
                <a:gridCol w="1856925"/>
                <a:gridCol w="1856925"/>
              </a:tblGrid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Proceso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effectLst/>
                        </a:rPr>
                        <a:t>Homoclave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Proceso </a:t>
                      </a:r>
                      <a:r>
                        <a:rPr lang="es-ES_tradnl" sz="1800" b="1" dirty="0" err="1" smtClean="0">
                          <a:effectLst/>
                        </a:rPr>
                        <a:t>rel.</a:t>
                      </a:r>
                      <a:r>
                        <a:rPr lang="es-ES_tradnl" sz="1800" b="1" dirty="0" smtClean="0">
                          <a:effectLst/>
                        </a:rPr>
                        <a:t> con </a:t>
                      </a:r>
                      <a:r>
                        <a:rPr lang="es-ES_tradnl" sz="1800" b="1" dirty="0">
                          <a:effectLst/>
                        </a:rPr>
                        <a:t>trámites y servicios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Proceso no </a:t>
                      </a:r>
                      <a:r>
                        <a:rPr lang="es-ES_tradnl" sz="1800" b="1" dirty="0" err="1" smtClean="0">
                          <a:effectLst/>
                        </a:rPr>
                        <a:t>rel.</a:t>
                      </a:r>
                      <a:r>
                        <a:rPr lang="es-ES_tradnl" sz="1800" b="1" dirty="0" smtClean="0">
                          <a:effectLst/>
                        </a:rPr>
                        <a:t>  con </a:t>
                      </a:r>
                      <a:r>
                        <a:rPr lang="es-ES_tradnl" sz="1800" b="1" dirty="0">
                          <a:effectLst/>
                        </a:rPr>
                        <a:t>trámites y servicios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800" b="1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Proceso Administrativo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Proceso </a:t>
                      </a:r>
                      <a:r>
                        <a:rPr lang="es-ES_tradnl" sz="1800" dirty="0" smtClean="0">
                          <a:effectLst/>
                        </a:rPr>
                        <a:t>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Proceso</a:t>
                      </a:r>
                      <a:r>
                        <a:rPr lang="es-ES_tradnl" sz="1800" baseline="0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 n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Pr-SUST-AICM-001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692" marR="256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41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Procesos relacionados </a:t>
            </a:r>
            <a:r>
              <a:rPr lang="es-ES" dirty="0"/>
              <a:t>con </a:t>
            </a:r>
            <a:r>
              <a:rPr lang="es-ES" dirty="0" smtClean="0"/>
              <a:t>T/S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Aplican </a:t>
            </a:r>
            <a:r>
              <a:rPr lang="es-ES" dirty="0"/>
              <a:t>criterios de priorización </a:t>
            </a:r>
            <a:r>
              <a:rPr lang="es-ES" dirty="0" smtClean="0"/>
              <a:t>de los:</a:t>
            </a:r>
            <a:endParaRPr lang="es-ES" dirty="0"/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Lineamientos </a:t>
            </a:r>
            <a:r>
              <a:rPr lang="es-ES" dirty="0">
                <a:solidFill>
                  <a:srgbClr val="FF0000"/>
                </a:solidFill>
              </a:rPr>
              <a:t>que establecen los criterios para la priorización de trámites y la elaboración de propuestas para su simplificación.</a:t>
            </a:r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Lineamientos </a:t>
            </a:r>
            <a:r>
              <a:rPr lang="es-ES" dirty="0">
                <a:solidFill>
                  <a:srgbClr val="FF0000"/>
                </a:solidFill>
              </a:rPr>
              <a:t>relativos a la digitalización estandarizada de trámites y servicios con apego en la Estrategia Digital </a:t>
            </a:r>
            <a:r>
              <a:rPr lang="es-ES" dirty="0" smtClean="0">
                <a:solidFill>
                  <a:srgbClr val="FF0000"/>
                </a:solidFill>
              </a:rPr>
              <a:t>Nacional</a:t>
            </a:r>
            <a:r>
              <a:rPr lang="es-E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207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Procesos no relacionados </a:t>
            </a:r>
            <a:r>
              <a:rPr lang="es-ES" dirty="0"/>
              <a:t>con </a:t>
            </a:r>
            <a:r>
              <a:rPr lang="es-ES" dirty="0" smtClean="0"/>
              <a:t>T/S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Mayor contribución al cumplimiento de los objetivos y metas de la dependencia o entidad.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Contribuye a la satisfacción de los usuarios respecto a los servicios </a:t>
            </a:r>
            <a:r>
              <a:rPr lang="es-ES_tradnl" dirty="0" smtClean="0"/>
              <a:t>de…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Alta demanda de sus productos o servicios.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Tiempos elevados en su realización.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Elevado costo.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Elevado número de quejas.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4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Matriz para </a:t>
            </a:r>
            <a:r>
              <a:rPr lang="es-ES_tradnl" dirty="0" smtClean="0"/>
              <a:t>ID de </a:t>
            </a:r>
            <a:r>
              <a:rPr lang="es-ES_tradnl" dirty="0"/>
              <a:t>procesos prioritarios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776103"/>
              </p:ext>
            </p:extLst>
          </p:nvPr>
        </p:nvGraphicFramePr>
        <p:xfrm>
          <a:off x="0" y="1412776"/>
          <a:ext cx="9143999" cy="3004185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901684"/>
                <a:gridCol w="1549046"/>
                <a:gridCol w="1549046"/>
                <a:gridCol w="1121325"/>
                <a:gridCol w="1121325"/>
                <a:gridCol w="1121325"/>
                <a:gridCol w="1121325"/>
                <a:gridCol w="658923"/>
              </a:tblGrid>
              <a:tr h="1028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 dirty="0">
                          <a:effectLst/>
                        </a:rPr>
                        <a:t>Proceso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1. Mayor contribución</a:t>
                      </a:r>
                      <a:br>
                        <a:rPr lang="es-ES_tradnl" sz="1400" b="1">
                          <a:effectLst/>
                        </a:rPr>
                      </a:br>
                      <a:r>
                        <a:rPr lang="es-ES_tradnl" sz="1400" b="1">
                          <a:effectLst/>
                        </a:rPr>
                        <a:t>al cumplimiento de los objetivos y metas de la</a:t>
                      </a:r>
                      <a:br>
                        <a:rPr lang="es-ES_tradnl" sz="1400" b="1">
                          <a:effectLst/>
                        </a:rPr>
                      </a:br>
                      <a:r>
                        <a:rPr lang="es-ES_tradnl" sz="1400" b="1">
                          <a:effectLst/>
                        </a:rPr>
                        <a:t>dependencia o entidad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2. Contribuye a la</a:t>
                      </a:r>
                      <a:br>
                        <a:rPr lang="es-ES_tradnl" sz="1400" b="1">
                          <a:effectLst/>
                        </a:rPr>
                      </a:br>
                      <a:r>
                        <a:rPr lang="es-ES_tradnl" sz="1400" b="1">
                          <a:effectLst/>
                        </a:rPr>
                        <a:t>satisfacción de los</a:t>
                      </a:r>
                      <a:endParaRPr lang="en-US" sz="1400" b="1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usuarios respecto a los servicios de la</a:t>
                      </a:r>
                      <a:endParaRPr lang="en-US" sz="1400" b="1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dependencia o entidad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 dirty="0">
                          <a:effectLst/>
                        </a:rPr>
                        <a:t>3. Alta demanda</a:t>
                      </a:r>
                      <a:br>
                        <a:rPr lang="es-ES_tradnl" sz="1400" b="1" dirty="0">
                          <a:effectLst/>
                        </a:rPr>
                      </a:br>
                      <a:r>
                        <a:rPr lang="es-ES_tradnl" sz="1400" b="1" dirty="0">
                          <a:effectLst/>
                        </a:rPr>
                        <a:t>de sus productos</a:t>
                      </a:r>
                      <a:br>
                        <a:rPr lang="es-ES_tradnl" sz="1400" b="1" dirty="0">
                          <a:effectLst/>
                        </a:rPr>
                      </a:br>
                      <a:r>
                        <a:rPr lang="es-ES_tradnl" sz="1400" b="1" dirty="0">
                          <a:effectLst/>
                        </a:rPr>
                        <a:t>o servicios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4. Tiempos</a:t>
                      </a:r>
                      <a:br>
                        <a:rPr lang="es-ES_tradnl" sz="1400" b="1">
                          <a:effectLst/>
                        </a:rPr>
                      </a:br>
                      <a:r>
                        <a:rPr lang="es-ES_tradnl" sz="1400" b="1">
                          <a:effectLst/>
                        </a:rPr>
                        <a:t>elevados en su</a:t>
                      </a:r>
                      <a:br>
                        <a:rPr lang="es-ES_tradnl" sz="1400" b="1">
                          <a:effectLst/>
                        </a:rPr>
                      </a:br>
                      <a:r>
                        <a:rPr lang="es-ES_tradnl" sz="1400" b="1">
                          <a:effectLst/>
                        </a:rPr>
                        <a:t>realización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5. Elevado costo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 dirty="0">
                          <a:effectLst/>
                        </a:rPr>
                        <a:t>6. Elevado</a:t>
                      </a:r>
                      <a:br>
                        <a:rPr lang="es-ES_tradnl" sz="1400" b="1" dirty="0">
                          <a:effectLst/>
                        </a:rPr>
                      </a:br>
                      <a:r>
                        <a:rPr lang="es-ES_tradnl" sz="1400" b="1" dirty="0">
                          <a:effectLst/>
                        </a:rPr>
                        <a:t>número de</a:t>
                      </a:r>
                      <a:br>
                        <a:rPr lang="es-ES_tradnl" sz="1400" b="1" dirty="0">
                          <a:effectLst/>
                        </a:rPr>
                      </a:br>
                      <a:r>
                        <a:rPr lang="es-ES_tradnl" sz="1400" b="1" dirty="0">
                          <a:effectLst/>
                        </a:rPr>
                        <a:t>quejas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Total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 a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 b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 c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 d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 e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 f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Proceso...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>
                          <a:effectLst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 dirty="0">
                          <a:effectLst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>
                    <a:cell3D prstMaterial="dkEdge">
                      <a:bevel prst="cross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6 Marcador de contenido"/>
          <p:cNvSpPr txBox="1">
            <a:spLocks/>
          </p:cNvSpPr>
          <p:nvPr/>
        </p:nvSpPr>
        <p:spPr>
          <a:xfrm>
            <a:off x="-6787" y="4509120"/>
            <a:ext cx="9144000" cy="208823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dirty="0"/>
              <a:t>Cada proceso </a:t>
            </a:r>
            <a:r>
              <a:rPr lang="es-ES_tradnl" sz="2800" dirty="0" smtClean="0"/>
              <a:t>se evaluará a </a:t>
            </a:r>
            <a:r>
              <a:rPr lang="es-ES_tradnl" sz="2800" dirty="0"/>
              <a:t>través </a:t>
            </a:r>
            <a:r>
              <a:rPr lang="es-ES_tradnl" sz="2800" dirty="0" smtClean="0"/>
              <a:t>de:</a:t>
            </a:r>
            <a:endParaRPr lang="en-US" sz="2800" dirty="0"/>
          </a:p>
          <a:p>
            <a:pPr lvl="1"/>
            <a:r>
              <a:rPr lang="es-ES_tradnl" sz="2400" dirty="0" smtClean="0"/>
              <a:t>Se pone </a:t>
            </a:r>
            <a:r>
              <a:rPr lang="es-ES_tradnl" sz="2400" dirty="0"/>
              <a:t>una "X" </a:t>
            </a:r>
            <a:r>
              <a:rPr lang="es-ES_tradnl" sz="2400" dirty="0" smtClean="0"/>
              <a:t>por </a:t>
            </a:r>
            <a:r>
              <a:rPr lang="es-ES_tradnl" sz="2400" dirty="0"/>
              <a:t>cada característica </a:t>
            </a:r>
            <a:r>
              <a:rPr lang="es-ES_tradnl" sz="2400" dirty="0" smtClean="0"/>
              <a:t>que tenga.</a:t>
            </a:r>
            <a:endParaRPr lang="en-US" sz="2400" dirty="0"/>
          </a:p>
          <a:p>
            <a:pPr lvl="1"/>
            <a:r>
              <a:rPr lang="es-ES_tradnl" sz="2400" dirty="0" smtClean="0"/>
              <a:t>En </a:t>
            </a:r>
            <a:r>
              <a:rPr lang="es-ES_tradnl" sz="2400" dirty="0"/>
              <a:t>"Total" </a:t>
            </a:r>
            <a:r>
              <a:rPr lang="es-ES_tradnl" sz="2400" dirty="0" smtClean="0"/>
              <a:t>se suman las </a:t>
            </a:r>
            <a:r>
              <a:rPr lang="es-ES_tradnl" sz="2400" dirty="0"/>
              <a:t>"X" </a:t>
            </a:r>
            <a:r>
              <a:rPr lang="es-ES_tradnl" sz="2400" dirty="0" smtClean="0"/>
              <a:t>registradas.</a:t>
            </a:r>
            <a:endParaRPr lang="en-US" sz="2400" dirty="0"/>
          </a:p>
          <a:p>
            <a:pPr lvl="1"/>
            <a:r>
              <a:rPr lang="es-ES_tradnl" sz="2400" dirty="0" smtClean="0"/>
              <a:t>Es prioritario el </a:t>
            </a:r>
            <a:r>
              <a:rPr lang="es-ES_tradnl" sz="2400" dirty="0"/>
              <a:t>proceso que tenga un valor </a:t>
            </a:r>
            <a:r>
              <a:rPr lang="es-ES_tradnl" sz="2400" dirty="0" smtClean="0"/>
              <a:t>&gt; 0.</a:t>
            </a:r>
          </a:p>
          <a:p>
            <a:pPr lvl="1"/>
            <a:r>
              <a:rPr lang="es-ES_tradnl" sz="2400" dirty="0"/>
              <a:t>Entregable del 2º </a:t>
            </a:r>
            <a:r>
              <a:rPr lang="es-ES_tradnl" sz="2400" dirty="0" smtClean="0"/>
              <a:t>informe…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526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 por Área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Desarrollar…</a:t>
            </a:r>
          </a:p>
          <a:p>
            <a:pPr lvl="1"/>
            <a:r>
              <a:rPr lang="es-ES_tradnl" dirty="0"/>
              <a:t>Tabla de clasificación de </a:t>
            </a:r>
            <a:r>
              <a:rPr lang="es-ES_tradnl" dirty="0" smtClean="0"/>
              <a:t>procesos.</a:t>
            </a:r>
          </a:p>
          <a:p>
            <a:pPr lvl="1"/>
            <a:r>
              <a:rPr lang="es-ES_tradnl" dirty="0" smtClean="0"/>
              <a:t>Matriz </a:t>
            </a:r>
            <a:r>
              <a:rPr lang="es-ES_tradnl" dirty="0"/>
              <a:t>para ID de procesos </a:t>
            </a:r>
            <a:r>
              <a:rPr lang="es-ES_tradnl" dirty="0" smtClean="0"/>
              <a:t>prioritarios.</a:t>
            </a:r>
          </a:p>
          <a:p>
            <a:pPr lvl="1"/>
            <a:r>
              <a:rPr lang="es-ES_tradnl" dirty="0" smtClean="0"/>
              <a:t>Mapear uno de los Procesos Prioritarios en alto nivel.</a:t>
            </a:r>
          </a:p>
        </p:txBody>
      </p:sp>
    </p:spTree>
    <p:extLst>
      <p:ext uri="{BB962C8B-B14F-4D97-AF65-F5344CB8AC3E}">
        <p14:creationId xmlns:p14="http://schemas.microsoft.com/office/powerpoint/2010/main" val="207881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MAPEO DE PROCESOS</a:t>
            </a:r>
            <a:endParaRPr lang="en-US" dirty="0"/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4" r="3774"/>
          <a:stretch>
            <a:fillRect/>
          </a:stretch>
        </p:blipFill>
        <p:spPr/>
      </p:pic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6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Niveles del mapeo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Mapeo de procesos = Diagramación de Procesos.</a:t>
            </a:r>
          </a:p>
          <a:p>
            <a:r>
              <a:rPr lang="es-MX" dirty="0" smtClean="0"/>
              <a:t>Alto… EPS (PEPSU</a:t>
            </a:r>
            <a:r>
              <a:rPr lang="es-MX" dirty="0" smtClean="0"/>
              <a:t>). Bajo</a:t>
            </a:r>
            <a:r>
              <a:rPr lang="es-MX" dirty="0" smtClean="0"/>
              <a:t>… </a:t>
            </a:r>
            <a:r>
              <a:rPr lang="es-MX" dirty="0" smtClean="0"/>
              <a:t>flujograma. </a:t>
            </a:r>
            <a:endParaRPr lang="es-MX" dirty="0" smtClean="0"/>
          </a:p>
          <a:p>
            <a:r>
              <a:rPr lang="es-MX" dirty="0"/>
              <a:t>Ejemplos: </a:t>
            </a:r>
            <a:r>
              <a:rPr lang="es-MX" dirty="0">
                <a:hlinkClick r:id="rId2"/>
              </a:rPr>
              <a:t>http://</a:t>
            </a:r>
            <a:r>
              <a:rPr lang="es-MX" dirty="0" smtClean="0">
                <a:hlinkClick r:id="rId2"/>
              </a:rPr>
              <a:t>www.normateca.gob.mx/Archivos/PRRHH/default.htm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10572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457200" y="1412776"/>
            <a:ext cx="4495800" cy="1066800"/>
            <a:chOff x="288" y="720"/>
            <a:chExt cx="2832" cy="672"/>
          </a:xfrm>
        </p:grpSpPr>
        <p:sp>
          <p:nvSpPr>
            <p:cNvPr id="19505" name="Oval 3"/>
            <p:cNvSpPr>
              <a:spLocks noChangeArrowheads="1"/>
            </p:cNvSpPr>
            <p:nvPr/>
          </p:nvSpPr>
          <p:spPr bwMode="auto">
            <a:xfrm>
              <a:off x="288" y="720"/>
              <a:ext cx="2832" cy="67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en-US" altLang="en-US" sz="2800" b="0">
                <a:latin typeface="Times New Roman" charset="0"/>
              </a:endParaRPr>
            </a:p>
          </p:txBody>
        </p:sp>
        <p:sp>
          <p:nvSpPr>
            <p:cNvPr id="19506" name="Text Box 4"/>
            <p:cNvSpPr txBox="1">
              <a:spLocks noChangeArrowheads="1"/>
            </p:cNvSpPr>
            <p:nvPr/>
          </p:nvSpPr>
          <p:spPr bwMode="auto">
            <a:xfrm>
              <a:off x="1104" y="1088"/>
              <a:ext cx="9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>
                  <a:latin typeface="Times New Roman" charset="0"/>
                </a:rPr>
                <a:t>Retrabajo</a:t>
              </a:r>
            </a:p>
          </p:txBody>
        </p:sp>
      </p:grpSp>
      <p:sp>
        <p:nvSpPr>
          <p:cNvPr id="1945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dirty="0" smtClean="0"/>
              <a:t>Mapeo de P Sustantivos</a:t>
            </a:r>
            <a:endParaRPr lang="en-US" altLang="en-US" dirty="0" smtClean="0"/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568325" y="3292376"/>
            <a:ext cx="415925" cy="415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697038" y="3292376"/>
            <a:ext cx="415925" cy="415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2816225" y="3292376"/>
            <a:ext cx="439738" cy="439738"/>
          </a:xfrm>
          <a:prstGeom prst="ellipse">
            <a:avLst/>
          </a:prstGeom>
          <a:solidFill>
            <a:srgbClr val="FAFD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3" name="AutoShape 9"/>
          <p:cNvSpPr>
            <a:spLocks noChangeArrowheads="1"/>
          </p:cNvSpPr>
          <p:nvPr/>
        </p:nvSpPr>
        <p:spPr bwMode="auto">
          <a:xfrm>
            <a:off x="4016375" y="3292376"/>
            <a:ext cx="431800" cy="431800"/>
          </a:xfrm>
          <a:prstGeom prst="diamond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9464" name="Group 10"/>
          <p:cNvGrpSpPr>
            <a:grpSpLocks/>
          </p:cNvGrpSpPr>
          <p:nvPr/>
        </p:nvGrpSpPr>
        <p:grpSpPr bwMode="auto">
          <a:xfrm>
            <a:off x="3930650" y="1625501"/>
            <a:ext cx="487363" cy="439738"/>
            <a:chOff x="2476" y="902"/>
            <a:chExt cx="307" cy="277"/>
          </a:xfrm>
        </p:grpSpPr>
        <p:sp>
          <p:nvSpPr>
            <p:cNvPr id="19502" name="Oval 11"/>
            <p:cNvSpPr>
              <a:spLocks noChangeArrowheads="1"/>
            </p:cNvSpPr>
            <p:nvPr/>
          </p:nvSpPr>
          <p:spPr bwMode="auto">
            <a:xfrm>
              <a:off x="2506" y="902"/>
              <a:ext cx="277" cy="277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503" name="Rectangle 12"/>
            <p:cNvSpPr>
              <a:spLocks noChangeArrowheads="1"/>
            </p:cNvSpPr>
            <p:nvPr/>
          </p:nvSpPr>
          <p:spPr bwMode="auto">
            <a:xfrm>
              <a:off x="2476" y="902"/>
              <a:ext cx="157" cy="277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504" name="Rectangle 13"/>
            <p:cNvSpPr>
              <a:spLocks noChangeArrowheads="1"/>
            </p:cNvSpPr>
            <p:nvPr/>
          </p:nvSpPr>
          <p:spPr bwMode="auto">
            <a:xfrm>
              <a:off x="2592" y="919"/>
              <a:ext cx="111" cy="2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9465" name="Rectangle 14"/>
          <p:cNvSpPr>
            <a:spLocks noChangeArrowheads="1"/>
          </p:cNvSpPr>
          <p:nvPr/>
        </p:nvSpPr>
        <p:spPr bwMode="auto">
          <a:xfrm>
            <a:off x="5259388" y="3292376"/>
            <a:ext cx="415925" cy="415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6" name="Oval 15"/>
          <p:cNvSpPr>
            <a:spLocks noChangeArrowheads="1"/>
          </p:cNvSpPr>
          <p:nvPr/>
        </p:nvSpPr>
        <p:spPr bwMode="auto">
          <a:xfrm>
            <a:off x="6530975" y="3292376"/>
            <a:ext cx="439738" cy="439738"/>
          </a:xfrm>
          <a:prstGeom prst="ellipse">
            <a:avLst/>
          </a:prstGeom>
          <a:solidFill>
            <a:srgbClr val="FAFD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7" name="AutoShape 16"/>
          <p:cNvSpPr>
            <a:spLocks noChangeArrowheads="1"/>
          </p:cNvSpPr>
          <p:nvPr/>
        </p:nvSpPr>
        <p:spPr bwMode="auto">
          <a:xfrm>
            <a:off x="7756525" y="3276501"/>
            <a:ext cx="431800" cy="431800"/>
          </a:xfrm>
          <a:prstGeom prst="diamond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8" name="AutoShape 17"/>
          <p:cNvSpPr>
            <a:spLocks noChangeArrowheads="1"/>
          </p:cNvSpPr>
          <p:nvPr/>
        </p:nvSpPr>
        <p:spPr bwMode="auto">
          <a:xfrm rot="10800000" flipH="1">
            <a:off x="7740650" y="1625501"/>
            <a:ext cx="415925" cy="415925"/>
          </a:xfrm>
          <a:prstGeom prst="triangle">
            <a:avLst>
              <a:gd name="adj" fmla="val 49949"/>
            </a:avLst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9" name="AutoShape 18"/>
          <p:cNvSpPr>
            <a:spLocks noChangeArrowheads="1"/>
          </p:cNvSpPr>
          <p:nvPr/>
        </p:nvSpPr>
        <p:spPr bwMode="auto">
          <a:xfrm>
            <a:off x="7740650" y="4649689"/>
            <a:ext cx="463550" cy="463550"/>
          </a:xfrm>
          <a:prstGeom prst="downArrow">
            <a:avLst>
              <a:gd name="adj1" fmla="val 50000"/>
              <a:gd name="adj2" fmla="val 50051"/>
            </a:avLst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0" name="AutoShape 19"/>
          <p:cNvSpPr>
            <a:spLocks noChangeArrowheads="1"/>
          </p:cNvSpPr>
          <p:nvPr/>
        </p:nvSpPr>
        <p:spPr bwMode="auto">
          <a:xfrm>
            <a:off x="1930400" y="1625501"/>
            <a:ext cx="463550" cy="463550"/>
          </a:xfrm>
          <a:prstGeom prst="leftArrow">
            <a:avLst>
              <a:gd name="adj1" fmla="val 50000"/>
              <a:gd name="adj2" fmla="val 50042"/>
            </a:avLst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1" name="AutoShape 20"/>
          <p:cNvSpPr>
            <a:spLocks noChangeArrowheads="1"/>
          </p:cNvSpPr>
          <p:nvPr/>
        </p:nvSpPr>
        <p:spPr bwMode="auto">
          <a:xfrm rot="10800000" flipH="1">
            <a:off x="7740650" y="6173689"/>
            <a:ext cx="415925" cy="415925"/>
          </a:xfrm>
          <a:prstGeom prst="triangle">
            <a:avLst>
              <a:gd name="adj" fmla="val 49949"/>
            </a:avLst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72" name="Line 21"/>
          <p:cNvSpPr>
            <a:spLocks noChangeShapeType="1"/>
          </p:cNvSpPr>
          <p:nvPr/>
        </p:nvSpPr>
        <p:spPr bwMode="auto">
          <a:xfrm>
            <a:off x="1031875" y="3527326"/>
            <a:ext cx="6334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22"/>
          <p:cNvSpPr>
            <a:spLocks noChangeShapeType="1"/>
          </p:cNvSpPr>
          <p:nvPr/>
        </p:nvSpPr>
        <p:spPr bwMode="auto">
          <a:xfrm>
            <a:off x="2152650" y="3536851"/>
            <a:ext cx="6334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23"/>
          <p:cNvSpPr>
            <a:spLocks noChangeShapeType="1"/>
          </p:cNvSpPr>
          <p:nvPr/>
        </p:nvSpPr>
        <p:spPr bwMode="auto">
          <a:xfrm>
            <a:off x="4513263" y="3508276"/>
            <a:ext cx="723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Line 24"/>
          <p:cNvSpPr>
            <a:spLocks noChangeShapeType="1"/>
          </p:cNvSpPr>
          <p:nvPr/>
        </p:nvSpPr>
        <p:spPr bwMode="auto">
          <a:xfrm>
            <a:off x="5737225" y="3493989"/>
            <a:ext cx="785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Line 25"/>
          <p:cNvSpPr>
            <a:spLocks noChangeShapeType="1"/>
          </p:cNvSpPr>
          <p:nvPr/>
        </p:nvSpPr>
        <p:spPr bwMode="auto">
          <a:xfrm>
            <a:off x="7032625" y="3495576"/>
            <a:ext cx="720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Line 26"/>
          <p:cNvSpPr>
            <a:spLocks noChangeShapeType="1"/>
          </p:cNvSpPr>
          <p:nvPr/>
        </p:nvSpPr>
        <p:spPr bwMode="auto">
          <a:xfrm>
            <a:off x="3313113" y="3522564"/>
            <a:ext cx="733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Line 27"/>
          <p:cNvSpPr>
            <a:spLocks noChangeShapeType="1"/>
          </p:cNvSpPr>
          <p:nvPr/>
        </p:nvSpPr>
        <p:spPr bwMode="auto">
          <a:xfrm flipH="1">
            <a:off x="2378075" y="1854101"/>
            <a:ext cx="156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Line 28"/>
          <p:cNvSpPr>
            <a:spLocks noChangeShapeType="1"/>
          </p:cNvSpPr>
          <p:nvPr/>
        </p:nvSpPr>
        <p:spPr bwMode="auto">
          <a:xfrm flipH="1">
            <a:off x="758825" y="1863626"/>
            <a:ext cx="1174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Line 29"/>
          <p:cNvSpPr>
            <a:spLocks noChangeShapeType="1"/>
          </p:cNvSpPr>
          <p:nvPr/>
        </p:nvSpPr>
        <p:spPr bwMode="auto">
          <a:xfrm>
            <a:off x="796925" y="1911251"/>
            <a:ext cx="0" cy="1352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Line 30"/>
          <p:cNvSpPr>
            <a:spLocks noChangeShapeType="1"/>
          </p:cNvSpPr>
          <p:nvPr/>
        </p:nvSpPr>
        <p:spPr bwMode="auto">
          <a:xfrm flipV="1">
            <a:off x="4235450" y="2041426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Line 31"/>
          <p:cNvSpPr>
            <a:spLocks noChangeShapeType="1"/>
          </p:cNvSpPr>
          <p:nvPr/>
        </p:nvSpPr>
        <p:spPr bwMode="auto">
          <a:xfrm flipV="1">
            <a:off x="7975600" y="2003326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Line 32"/>
          <p:cNvSpPr>
            <a:spLocks noChangeShapeType="1"/>
          </p:cNvSpPr>
          <p:nvPr/>
        </p:nvSpPr>
        <p:spPr bwMode="auto">
          <a:xfrm>
            <a:off x="7969250" y="3781326"/>
            <a:ext cx="0" cy="815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Line 33"/>
          <p:cNvSpPr>
            <a:spLocks noChangeShapeType="1"/>
          </p:cNvSpPr>
          <p:nvPr/>
        </p:nvSpPr>
        <p:spPr bwMode="auto">
          <a:xfrm>
            <a:off x="7962900" y="5156101"/>
            <a:ext cx="0" cy="996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Rectangle 34"/>
          <p:cNvSpPr>
            <a:spLocks noChangeArrowheads="1"/>
          </p:cNvSpPr>
          <p:nvPr/>
        </p:nvSpPr>
        <p:spPr bwMode="auto">
          <a:xfrm>
            <a:off x="4371975" y="3649564"/>
            <a:ext cx="7112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0">
                <a:latin typeface="Times New Roman" charset="0"/>
              </a:rPr>
              <a:t>Bueno</a:t>
            </a:r>
          </a:p>
        </p:txBody>
      </p:sp>
      <p:sp>
        <p:nvSpPr>
          <p:cNvPr id="19486" name="Rectangle 35"/>
          <p:cNvSpPr>
            <a:spLocks noChangeArrowheads="1"/>
          </p:cNvSpPr>
          <p:nvPr/>
        </p:nvSpPr>
        <p:spPr bwMode="auto">
          <a:xfrm>
            <a:off x="4227513" y="2473226"/>
            <a:ext cx="6111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0">
                <a:latin typeface="Times New Roman" charset="0"/>
              </a:rPr>
              <a:t>Malo</a:t>
            </a:r>
          </a:p>
        </p:txBody>
      </p:sp>
      <p:sp>
        <p:nvSpPr>
          <p:cNvPr id="19487" name="Rectangle 36"/>
          <p:cNvSpPr>
            <a:spLocks noChangeArrowheads="1"/>
          </p:cNvSpPr>
          <p:nvPr/>
        </p:nvSpPr>
        <p:spPr bwMode="auto">
          <a:xfrm>
            <a:off x="7989888" y="3997226"/>
            <a:ext cx="7112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0">
                <a:latin typeface="Times New Roman" charset="0"/>
              </a:rPr>
              <a:t>Bueno</a:t>
            </a:r>
          </a:p>
        </p:txBody>
      </p:sp>
      <p:sp>
        <p:nvSpPr>
          <p:cNvPr id="19488" name="Rectangle 37"/>
          <p:cNvSpPr>
            <a:spLocks noChangeArrowheads="1"/>
          </p:cNvSpPr>
          <p:nvPr/>
        </p:nvSpPr>
        <p:spPr bwMode="auto">
          <a:xfrm>
            <a:off x="7956550" y="2614514"/>
            <a:ext cx="61118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0">
                <a:latin typeface="Times New Roman" charset="0"/>
              </a:rPr>
              <a:t>Malo</a:t>
            </a:r>
          </a:p>
        </p:txBody>
      </p:sp>
      <p:sp>
        <p:nvSpPr>
          <p:cNvPr id="19489" name="Rectangle 38"/>
          <p:cNvSpPr>
            <a:spLocks noChangeArrowheads="1"/>
          </p:cNvSpPr>
          <p:nvPr/>
        </p:nvSpPr>
        <p:spPr bwMode="auto">
          <a:xfrm>
            <a:off x="7227888" y="1695351"/>
            <a:ext cx="6429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0">
                <a:latin typeface="Times New Roman" charset="0"/>
              </a:rPr>
              <a:t>Scrap</a:t>
            </a:r>
          </a:p>
        </p:txBody>
      </p:sp>
      <p:sp>
        <p:nvSpPr>
          <p:cNvPr id="19490" name="Rectangle 39"/>
          <p:cNvSpPr>
            <a:spLocks noChangeArrowheads="1"/>
          </p:cNvSpPr>
          <p:nvPr/>
        </p:nvSpPr>
        <p:spPr bwMode="auto">
          <a:xfrm>
            <a:off x="6751638" y="6140351"/>
            <a:ext cx="10953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600" b="0">
                <a:latin typeface="Times New Roman" charset="0"/>
              </a:rPr>
              <a:t>Warehouse</a:t>
            </a:r>
          </a:p>
        </p:txBody>
      </p:sp>
      <p:sp>
        <p:nvSpPr>
          <p:cNvPr id="19491" name="Rectangle 40"/>
          <p:cNvSpPr>
            <a:spLocks noChangeArrowheads="1"/>
          </p:cNvSpPr>
          <p:nvPr/>
        </p:nvSpPr>
        <p:spPr bwMode="auto">
          <a:xfrm>
            <a:off x="838200" y="4232176"/>
            <a:ext cx="5148263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15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dirty="0" err="1">
                <a:latin typeface="Times New Roman" charset="0"/>
              </a:rPr>
              <a:t>Pasos</a:t>
            </a:r>
            <a:r>
              <a:rPr lang="en-US" altLang="en-US" b="0" dirty="0">
                <a:latin typeface="Times New Roman" charset="0"/>
              </a:rPr>
              <a:t> </a:t>
            </a:r>
            <a:r>
              <a:rPr lang="en-US" altLang="en-US" b="0" dirty="0" err="1">
                <a:latin typeface="Times New Roman" charset="0"/>
              </a:rPr>
              <a:t>Operacionales</a:t>
            </a:r>
            <a:endParaRPr lang="en-US" altLang="en-US" b="0" dirty="0">
              <a:latin typeface="Times New Roman" charset="0"/>
            </a:endParaRPr>
          </a:p>
          <a:p>
            <a:pPr>
              <a:lnSpc>
                <a:spcPct val="115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dirty="0" err="1">
                <a:latin typeface="Times New Roman" charset="0"/>
              </a:rPr>
              <a:t>Puntos</a:t>
            </a:r>
            <a:r>
              <a:rPr lang="en-US" altLang="en-US" b="0" dirty="0">
                <a:latin typeface="Times New Roman" charset="0"/>
              </a:rPr>
              <a:t> de </a:t>
            </a:r>
            <a:r>
              <a:rPr lang="en-US" altLang="en-US" b="0" dirty="0" err="1">
                <a:latin typeface="Times New Roman" charset="0"/>
              </a:rPr>
              <a:t>Decisión</a:t>
            </a:r>
            <a:r>
              <a:rPr lang="en-US" altLang="en-US" b="0" dirty="0">
                <a:latin typeface="Times New Roman" charset="0"/>
              </a:rPr>
              <a:t> </a:t>
            </a:r>
          </a:p>
          <a:p>
            <a:pPr>
              <a:lnSpc>
                <a:spcPct val="115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dirty="0" err="1">
                <a:latin typeface="Times New Roman" charset="0"/>
              </a:rPr>
              <a:t>Puntos</a:t>
            </a:r>
            <a:r>
              <a:rPr lang="en-US" altLang="en-US" b="0" dirty="0">
                <a:latin typeface="Times New Roman" charset="0"/>
              </a:rPr>
              <a:t> de </a:t>
            </a:r>
            <a:r>
              <a:rPr lang="en-US" altLang="en-US" b="0" dirty="0" err="1">
                <a:latin typeface="Times New Roman" charset="0"/>
              </a:rPr>
              <a:t>Inspección</a:t>
            </a:r>
            <a:r>
              <a:rPr lang="en-US" altLang="en-US" b="0" dirty="0">
                <a:latin typeface="Times New Roman" charset="0"/>
              </a:rPr>
              <a:t>/</a:t>
            </a:r>
            <a:r>
              <a:rPr lang="en-US" altLang="en-US" b="0" dirty="0" err="1">
                <a:latin typeface="Times New Roman" charset="0"/>
              </a:rPr>
              <a:t>Medición</a:t>
            </a:r>
            <a:endParaRPr lang="en-US" altLang="en-US" b="0" dirty="0">
              <a:latin typeface="Times New Roman" charset="0"/>
            </a:endParaRPr>
          </a:p>
          <a:p>
            <a:pPr>
              <a:lnSpc>
                <a:spcPct val="115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dirty="0" err="1">
                <a:latin typeface="Times New Roman" charset="0"/>
              </a:rPr>
              <a:t>Cuellos</a:t>
            </a:r>
            <a:r>
              <a:rPr lang="en-US" altLang="en-US" b="0" dirty="0">
                <a:latin typeface="Times New Roman" charset="0"/>
              </a:rPr>
              <a:t> de </a:t>
            </a:r>
            <a:r>
              <a:rPr lang="en-US" altLang="en-US" b="0" dirty="0" err="1">
                <a:latin typeface="Times New Roman" charset="0"/>
              </a:rPr>
              <a:t>Botella</a:t>
            </a:r>
            <a:r>
              <a:rPr lang="en-US" altLang="en-US" b="0" dirty="0">
                <a:latin typeface="Times New Roman" charset="0"/>
              </a:rPr>
              <a:t> (</a:t>
            </a:r>
            <a:r>
              <a:rPr lang="en-US" altLang="en-US" b="0" dirty="0" err="1">
                <a:latin typeface="Times New Roman" charset="0"/>
              </a:rPr>
              <a:t>retardo</a:t>
            </a:r>
            <a:r>
              <a:rPr lang="en-US" altLang="en-US" b="0" dirty="0">
                <a:latin typeface="Times New Roman" charset="0"/>
              </a:rPr>
              <a:t>) </a:t>
            </a:r>
          </a:p>
          <a:p>
            <a:pPr>
              <a:lnSpc>
                <a:spcPct val="115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dirty="0" err="1">
                <a:latin typeface="Times New Roman" charset="0"/>
              </a:rPr>
              <a:t>Almacén</a:t>
            </a:r>
            <a:r>
              <a:rPr lang="en-US" altLang="en-US" b="0" dirty="0">
                <a:latin typeface="Times New Roman" charset="0"/>
              </a:rPr>
              <a:t> </a:t>
            </a:r>
          </a:p>
          <a:p>
            <a:pPr>
              <a:lnSpc>
                <a:spcPct val="115000"/>
              </a:lnSpc>
              <a:spcBef>
                <a:spcPct val="20000"/>
              </a:spcBef>
              <a:buFontTx/>
              <a:buChar char="•"/>
            </a:pPr>
            <a:r>
              <a:rPr lang="en-US" altLang="en-US" b="0" dirty="0" err="1">
                <a:latin typeface="Times New Roman" charset="0"/>
              </a:rPr>
              <a:t>Transporte</a:t>
            </a:r>
            <a:r>
              <a:rPr lang="en-US" altLang="en-US" b="0" dirty="0">
                <a:latin typeface="Times New Roman" charset="0"/>
              </a:rPr>
              <a:t>, </a:t>
            </a:r>
            <a:r>
              <a:rPr lang="en-US" altLang="en-US" b="0" dirty="0" err="1">
                <a:latin typeface="Times New Roman" charset="0"/>
              </a:rPr>
              <a:t>Flujo</a:t>
            </a:r>
            <a:r>
              <a:rPr lang="en-US" altLang="en-US" b="0" dirty="0">
                <a:latin typeface="Times New Roman" charset="0"/>
              </a:rPr>
              <a:t> de Material </a:t>
            </a:r>
          </a:p>
        </p:txBody>
      </p:sp>
      <p:sp>
        <p:nvSpPr>
          <p:cNvPr id="19492" name="Rectangle 41"/>
          <p:cNvSpPr>
            <a:spLocks noChangeArrowheads="1"/>
          </p:cNvSpPr>
          <p:nvPr/>
        </p:nvSpPr>
        <p:spPr bwMode="auto">
          <a:xfrm>
            <a:off x="4787900" y="4308376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93" name="AutoShape 42"/>
          <p:cNvSpPr>
            <a:spLocks noChangeArrowheads="1"/>
          </p:cNvSpPr>
          <p:nvPr/>
        </p:nvSpPr>
        <p:spPr bwMode="auto">
          <a:xfrm>
            <a:off x="4787900" y="4689376"/>
            <a:ext cx="304800" cy="304800"/>
          </a:xfrm>
          <a:prstGeom prst="diamond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94" name="Oval 43"/>
          <p:cNvSpPr>
            <a:spLocks noChangeArrowheads="1"/>
          </p:cNvSpPr>
          <p:nvPr/>
        </p:nvSpPr>
        <p:spPr bwMode="auto">
          <a:xfrm>
            <a:off x="4787900" y="5070376"/>
            <a:ext cx="304800" cy="304800"/>
          </a:xfrm>
          <a:prstGeom prst="ellipse">
            <a:avLst/>
          </a:prstGeom>
          <a:solidFill>
            <a:srgbClr val="FAFD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9495" name="Group 44"/>
          <p:cNvGrpSpPr>
            <a:grpSpLocks/>
          </p:cNvGrpSpPr>
          <p:nvPr/>
        </p:nvGrpSpPr>
        <p:grpSpPr bwMode="auto">
          <a:xfrm>
            <a:off x="4787900" y="5451376"/>
            <a:ext cx="336550" cy="271463"/>
            <a:chOff x="2476" y="902"/>
            <a:chExt cx="307" cy="277"/>
          </a:xfrm>
        </p:grpSpPr>
        <p:sp>
          <p:nvSpPr>
            <p:cNvPr id="19499" name="Oval 45"/>
            <p:cNvSpPr>
              <a:spLocks noChangeArrowheads="1"/>
            </p:cNvSpPr>
            <p:nvPr/>
          </p:nvSpPr>
          <p:spPr bwMode="auto">
            <a:xfrm>
              <a:off x="2506" y="902"/>
              <a:ext cx="277" cy="277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500" name="Rectangle 46"/>
            <p:cNvSpPr>
              <a:spLocks noChangeArrowheads="1"/>
            </p:cNvSpPr>
            <p:nvPr/>
          </p:nvSpPr>
          <p:spPr bwMode="auto">
            <a:xfrm>
              <a:off x="2476" y="902"/>
              <a:ext cx="157" cy="277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501" name="Rectangle 47"/>
            <p:cNvSpPr>
              <a:spLocks noChangeArrowheads="1"/>
            </p:cNvSpPr>
            <p:nvPr/>
          </p:nvSpPr>
          <p:spPr bwMode="auto">
            <a:xfrm>
              <a:off x="2592" y="919"/>
              <a:ext cx="111" cy="2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9496" name="AutoShape 48"/>
          <p:cNvSpPr>
            <a:spLocks noChangeArrowheads="1"/>
          </p:cNvSpPr>
          <p:nvPr/>
        </p:nvSpPr>
        <p:spPr bwMode="auto">
          <a:xfrm rot="10800000" flipH="1">
            <a:off x="4787900" y="5854601"/>
            <a:ext cx="336550" cy="268288"/>
          </a:xfrm>
          <a:prstGeom prst="triangle">
            <a:avLst>
              <a:gd name="adj" fmla="val 49949"/>
            </a:avLst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97" name="AutoShape 49"/>
          <p:cNvSpPr>
            <a:spLocks noChangeArrowheads="1"/>
          </p:cNvSpPr>
          <p:nvPr/>
        </p:nvSpPr>
        <p:spPr bwMode="auto">
          <a:xfrm>
            <a:off x="4787900" y="6214964"/>
            <a:ext cx="336550" cy="268287"/>
          </a:xfrm>
          <a:prstGeom prst="downArrow">
            <a:avLst>
              <a:gd name="adj1" fmla="val 50000"/>
              <a:gd name="adj2" fmla="val 50051"/>
            </a:avLst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98" name="Rectangle 50"/>
          <p:cNvSpPr>
            <a:spLocks noChangeArrowheads="1"/>
          </p:cNvSpPr>
          <p:nvPr/>
        </p:nvSpPr>
        <p:spPr bwMode="auto">
          <a:xfrm>
            <a:off x="4500563" y="4198839"/>
            <a:ext cx="863600" cy="2376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Flujogramas </a:t>
            </a:r>
            <a:endParaRPr lang="en-US" dirty="0"/>
          </a:p>
        </p:txBody>
      </p:sp>
      <p:sp>
        <p:nvSpPr>
          <p:cNvPr id="5" name="4 Terminador"/>
          <p:cNvSpPr/>
          <p:nvPr/>
        </p:nvSpPr>
        <p:spPr>
          <a:xfrm>
            <a:off x="869504" y="1722458"/>
            <a:ext cx="1656184" cy="504056"/>
          </a:xfrm>
          <a:prstGeom prst="flowChartTermina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 Decisión"/>
          <p:cNvSpPr/>
          <p:nvPr/>
        </p:nvSpPr>
        <p:spPr>
          <a:xfrm>
            <a:off x="7092280" y="4529899"/>
            <a:ext cx="1368152" cy="1080120"/>
          </a:xfrm>
          <a:prstGeom prst="flowChartDecision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6 Documento"/>
          <p:cNvSpPr/>
          <p:nvPr/>
        </p:nvSpPr>
        <p:spPr>
          <a:xfrm>
            <a:off x="899592" y="4606861"/>
            <a:ext cx="1276981" cy="792088"/>
          </a:xfrm>
          <a:prstGeom prst="flowChartDocumen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Entrada manual"/>
          <p:cNvSpPr/>
          <p:nvPr/>
        </p:nvSpPr>
        <p:spPr>
          <a:xfrm>
            <a:off x="2555776" y="4548119"/>
            <a:ext cx="1440160" cy="792088"/>
          </a:xfrm>
          <a:prstGeom prst="flowChartManualInp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Disco magnético"/>
          <p:cNvSpPr/>
          <p:nvPr/>
        </p:nvSpPr>
        <p:spPr>
          <a:xfrm>
            <a:off x="5004048" y="4709919"/>
            <a:ext cx="1440160" cy="720080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9 Proceso predefinido"/>
          <p:cNvSpPr/>
          <p:nvPr/>
        </p:nvSpPr>
        <p:spPr>
          <a:xfrm>
            <a:off x="2859306" y="3094693"/>
            <a:ext cx="1728192" cy="792088"/>
          </a:xfrm>
          <a:prstGeom prst="flowChartPredefined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Proceso"/>
          <p:cNvSpPr/>
          <p:nvPr/>
        </p:nvSpPr>
        <p:spPr>
          <a:xfrm>
            <a:off x="869504" y="3094693"/>
            <a:ext cx="1701770" cy="792088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Conector"/>
          <p:cNvSpPr/>
          <p:nvPr/>
        </p:nvSpPr>
        <p:spPr>
          <a:xfrm>
            <a:off x="3264931" y="1718375"/>
            <a:ext cx="720080" cy="64807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12 Conector fuera de página"/>
          <p:cNvSpPr/>
          <p:nvPr/>
        </p:nvSpPr>
        <p:spPr>
          <a:xfrm>
            <a:off x="4599983" y="1700808"/>
            <a:ext cx="776590" cy="720080"/>
          </a:xfrm>
          <a:prstGeom prst="flowChartOffpage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13 Multidocumento"/>
          <p:cNvSpPr/>
          <p:nvPr/>
        </p:nvSpPr>
        <p:spPr>
          <a:xfrm>
            <a:off x="826640" y="5612360"/>
            <a:ext cx="1512168" cy="961837"/>
          </a:xfrm>
          <a:prstGeom prst="flowChartMultidocumen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7092280" y="2042411"/>
            <a:ext cx="0" cy="1314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78639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Flujogramas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"/>
          <a:stretch/>
        </p:blipFill>
        <p:spPr bwMode="auto">
          <a:xfrm>
            <a:off x="467544" y="1844824"/>
            <a:ext cx="8172400" cy="4748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533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PND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8208912" cy="4032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404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OPTIMIZACIÓN DE PROCESOS</a:t>
            </a:r>
            <a:endParaRPr lang="en-US" dirty="0"/>
          </a:p>
        </p:txBody>
      </p:sp>
      <p:pic>
        <p:nvPicPr>
          <p:cNvPr id="6" name="5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3" r="23753"/>
          <a:stretch>
            <a:fillRect/>
          </a:stretch>
        </p:blipFill>
        <p:spPr/>
      </p:pic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331640" y="1412776"/>
            <a:ext cx="6552728" cy="5184576"/>
          </a:xfrm>
          <a:prstGeom prst="rect">
            <a:avLst/>
          </a:prstGeom>
          <a:solidFill>
            <a:srgbClr val="00B050"/>
          </a:solidFill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200" b="1" dirty="0" smtClean="0">
                <a:solidFill>
                  <a:schemeClr val="tx1"/>
                </a:solidFill>
              </a:rPr>
              <a:t>ID – explotación, soporte</a:t>
            </a:r>
          </a:p>
          <a:p>
            <a:pPr algn="ctr"/>
            <a:endParaRPr lang="es-MX" sz="2200" b="1" dirty="0" smtClean="0">
              <a:solidFill>
                <a:schemeClr val="tx1"/>
              </a:solidFill>
            </a:endParaRPr>
          </a:p>
          <a:p>
            <a:pPr algn="ctr"/>
            <a:endParaRPr lang="es-MX" sz="2200" b="1" dirty="0">
              <a:solidFill>
                <a:schemeClr val="tx1"/>
              </a:solidFill>
            </a:endParaRPr>
          </a:p>
          <a:p>
            <a:pPr algn="ctr"/>
            <a:endParaRPr lang="es-MX" sz="2200" b="1" dirty="0" smtClean="0">
              <a:solidFill>
                <a:schemeClr val="tx1"/>
              </a:solidFill>
            </a:endParaRPr>
          </a:p>
          <a:p>
            <a:pPr algn="ctr"/>
            <a:endParaRPr lang="es-MX" sz="2200" b="1" dirty="0">
              <a:solidFill>
                <a:schemeClr val="tx1"/>
              </a:solidFill>
            </a:endParaRPr>
          </a:p>
          <a:p>
            <a:pPr algn="ctr"/>
            <a:endParaRPr lang="es-MX" sz="2200" b="1" dirty="0" smtClean="0">
              <a:solidFill>
                <a:schemeClr val="tx1"/>
              </a:solidFill>
            </a:endParaRPr>
          </a:p>
          <a:p>
            <a:pPr algn="ctr"/>
            <a:endParaRPr lang="es-MX" sz="2200" b="1" dirty="0">
              <a:solidFill>
                <a:schemeClr val="tx1"/>
              </a:solidFill>
            </a:endParaRPr>
          </a:p>
          <a:p>
            <a:pPr algn="ctr"/>
            <a:endParaRPr lang="es-MX" sz="2200" b="1" dirty="0" smtClean="0">
              <a:solidFill>
                <a:schemeClr val="tx1"/>
              </a:solidFill>
            </a:endParaRPr>
          </a:p>
          <a:p>
            <a:pPr algn="ctr"/>
            <a:endParaRPr lang="es-MX" sz="2200" b="1" dirty="0" smtClean="0">
              <a:solidFill>
                <a:schemeClr val="tx1"/>
              </a:solidFill>
            </a:endParaRPr>
          </a:p>
          <a:p>
            <a:pPr algn="ctr"/>
            <a:endParaRPr lang="es-MX" sz="2200" b="1" dirty="0">
              <a:solidFill>
                <a:schemeClr val="tx1"/>
              </a:solidFill>
            </a:endParaRPr>
          </a:p>
          <a:p>
            <a:pPr algn="ctr"/>
            <a:endParaRPr lang="es-MX" sz="2200" b="1" dirty="0" smtClean="0">
              <a:solidFill>
                <a:schemeClr val="tx1"/>
              </a:solidFill>
            </a:endParaRPr>
          </a:p>
          <a:p>
            <a:pPr algn="ctr"/>
            <a:endParaRPr lang="es-MX" sz="2200" b="1" dirty="0">
              <a:solidFill>
                <a:schemeClr val="tx1"/>
              </a:solidFill>
            </a:endParaRPr>
          </a:p>
          <a:p>
            <a:pPr algn="ctr"/>
            <a:endParaRPr lang="es-MX" sz="2200" b="1" dirty="0">
              <a:solidFill>
                <a:schemeClr val="tx1"/>
              </a:solidFill>
            </a:endParaRPr>
          </a:p>
          <a:p>
            <a:pPr algn="ctr"/>
            <a:r>
              <a:rPr lang="es-MX" sz="2200" b="1" dirty="0" smtClean="0">
                <a:solidFill>
                  <a:schemeClr val="tx1"/>
                </a:solidFill>
              </a:rPr>
              <a:t>Eliminar desperdicios &amp; reducir </a:t>
            </a:r>
            <a:r>
              <a:rPr lang="es-MX" sz="2200" b="1" dirty="0" err="1" smtClean="0">
                <a:solidFill>
                  <a:schemeClr val="tx1"/>
                </a:solidFill>
              </a:rPr>
              <a:t>AsVpN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762018" y="2060848"/>
            <a:ext cx="5616624" cy="3841803"/>
          </a:xfrm>
          <a:prstGeom prst="rect">
            <a:avLst/>
          </a:prstGeom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200" b="1" dirty="0" smtClean="0"/>
              <a:t>Actividades en paralelo – Cuellos </a:t>
            </a:r>
            <a:r>
              <a:rPr lang="es-MX" sz="2200" b="1" dirty="0"/>
              <a:t>de botella</a:t>
            </a:r>
            <a:endParaRPr lang="en-US" sz="2200" b="1" dirty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 smtClean="0"/>
          </a:p>
          <a:p>
            <a:pPr algn="ctr"/>
            <a:r>
              <a:rPr lang="es-MX" sz="2200" b="1" dirty="0" smtClean="0"/>
              <a:t>Clasificar – Cuantificar – Validar </a:t>
            </a:r>
          </a:p>
          <a:p>
            <a:pPr algn="ctr"/>
            <a:r>
              <a:rPr lang="es-MX" sz="2200" b="1" dirty="0" smtClean="0"/>
              <a:t>(Valor, Desperdicios)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411760" y="2620587"/>
            <a:ext cx="4212468" cy="2514279"/>
          </a:xfrm>
          <a:prstGeom prst="rect">
            <a:avLst/>
          </a:prstGeom>
          <a:solidFill>
            <a:srgbClr val="FFC000"/>
          </a:solidFill>
          <a:ln>
            <a:noFill/>
          </a:ln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200" b="1" dirty="0" smtClean="0"/>
              <a:t>II. Optimizar DURACIÓN</a:t>
            </a:r>
          </a:p>
          <a:p>
            <a:pPr algn="ctr"/>
            <a:endParaRPr lang="es-MX" sz="2200" b="1" dirty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/>
          </a:p>
          <a:p>
            <a:pPr algn="ctr"/>
            <a:endParaRPr lang="es-MX" sz="2200" b="1" dirty="0" smtClean="0"/>
          </a:p>
          <a:p>
            <a:pPr algn="ctr"/>
            <a:endParaRPr lang="es-MX" sz="2200" b="1" dirty="0"/>
          </a:p>
          <a:p>
            <a:pPr algn="ctr"/>
            <a:r>
              <a:rPr lang="es-MX" sz="2200" b="1" dirty="0" smtClean="0"/>
              <a:t> I. Eliminar ACTIVIDADES</a:t>
            </a:r>
            <a:endParaRPr lang="en-US" sz="22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Bases de la Optimización</a:t>
            </a:r>
            <a:endParaRPr lang="en-US" dirty="0"/>
          </a:p>
        </p:txBody>
      </p:sp>
      <p:sp>
        <p:nvSpPr>
          <p:cNvPr id="5" name="4 Rectángulo"/>
          <p:cNvSpPr/>
          <p:nvPr/>
        </p:nvSpPr>
        <p:spPr>
          <a:xfrm>
            <a:off x="3245209" y="3171046"/>
            <a:ext cx="2527481" cy="1390499"/>
          </a:xfrm>
          <a:prstGeom prst="rect">
            <a:avLst/>
          </a:prstGeom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200" b="1" dirty="0" smtClean="0"/>
              <a:t>Reducción de Recursos </a:t>
            </a:r>
          </a:p>
          <a:p>
            <a:pPr algn="ctr"/>
            <a:r>
              <a:rPr lang="es-MX" sz="2200" b="1" dirty="0" smtClean="0"/>
              <a:t>(Tiempo)</a:t>
            </a:r>
            <a:endParaRPr lang="en-US" sz="2200" b="1" dirty="0"/>
          </a:p>
        </p:txBody>
      </p:sp>
      <p:sp>
        <p:nvSpPr>
          <p:cNvPr id="3" name="2 Flecha arriba y abajo"/>
          <p:cNvSpPr/>
          <p:nvPr/>
        </p:nvSpPr>
        <p:spPr>
          <a:xfrm>
            <a:off x="1187624" y="1196752"/>
            <a:ext cx="288032" cy="5400600"/>
          </a:xfrm>
          <a:prstGeom prst="upDownArrow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5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 Eliminar Actividades.</a:t>
            </a:r>
            <a:endParaRPr lang="en-US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Clasificar el valor de las actividades.</a:t>
            </a:r>
          </a:p>
          <a:p>
            <a:r>
              <a:rPr lang="es-ES" dirty="0"/>
              <a:t>Cuantificar los resultados.</a:t>
            </a:r>
          </a:p>
          <a:p>
            <a:r>
              <a:rPr lang="es-ES" dirty="0"/>
              <a:t>Validar los resultados.</a:t>
            </a:r>
          </a:p>
          <a:p>
            <a:endParaRPr lang="es-ES" dirty="0"/>
          </a:p>
          <a:p>
            <a:r>
              <a:rPr lang="es-ES" dirty="0"/>
              <a:t>Reducir </a:t>
            </a:r>
            <a:r>
              <a:rPr lang="es-ES" dirty="0" err="1" smtClean="0"/>
              <a:t>AsVpN</a:t>
            </a:r>
            <a:r>
              <a:rPr lang="es-MX" dirty="0" smtClean="0"/>
              <a:t>/Eliminar desperdicios.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3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 Eliminar </a:t>
            </a:r>
            <a:r>
              <a:rPr lang="es-MX" dirty="0"/>
              <a:t>Actividades.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 realiza el proceso con el mínimo de actividades, sin afectar la calidad del resultado.</a:t>
            </a:r>
          </a:p>
          <a:p>
            <a:pPr lvl="1"/>
            <a:r>
              <a:rPr lang="es-MX" dirty="0" smtClean="0"/>
              <a:t>Actividades que añaden valor… OK.</a:t>
            </a:r>
          </a:p>
          <a:p>
            <a:pPr lvl="1"/>
            <a:r>
              <a:rPr lang="es-MX" dirty="0" smtClean="0"/>
              <a:t>Actividades que NO añaden valor pero son necesarias… REDUCIR.</a:t>
            </a:r>
          </a:p>
          <a:p>
            <a:pPr lvl="1"/>
            <a:r>
              <a:rPr lang="es-MX" dirty="0" smtClean="0"/>
              <a:t>Actividades innecesarias y no agregan valor… ELIMINAR.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39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1.1. </a:t>
            </a:r>
            <a:r>
              <a:rPr lang="es-MX" dirty="0"/>
              <a:t>Eliminar </a:t>
            </a:r>
            <a:r>
              <a:rPr lang="es-MX" dirty="0" smtClean="0"/>
              <a:t>por valor.</a:t>
            </a:r>
            <a:endParaRPr lang="en-US" dirty="0"/>
          </a:p>
        </p:txBody>
      </p:sp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819504"/>
              </p:ext>
            </p:extLst>
          </p:nvPr>
        </p:nvGraphicFramePr>
        <p:xfrm>
          <a:off x="457200" y="2276872"/>
          <a:ext cx="822960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2808312"/>
                <a:gridCol w="1327016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No.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Actividad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Agrega Valor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No agrega Valor pero es necesaria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Innecesaria y sin valor agregado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Actividad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 2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 3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mtClean="0"/>
                        <a:t>Actividad 4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X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 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Total por Tipo de Valor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24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2"/>
          <p:cNvSpPr>
            <a:spLocks/>
          </p:cNvSpPr>
          <p:nvPr/>
        </p:nvSpPr>
        <p:spPr bwMode="auto">
          <a:xfrm>
            <a:off x="2579688" y="5976938"/>
            <a:ext cx="2795587" cy="331787"/>
          </a:xfrm>
          <a:custGeom>
            <a:avLst/>
            <a:gdLst>
              <a:gd name="T0" fmla="*/ 2794000 w 1761"/>
              <a:gd name="T1" fmla="*/ 190500 h 209"/>
              <a:gd name="T2" fmla="*/ 2794000 w 1761"/>
              <a:gd name="T3" fmla="*/ 330200 h 209"/>
              <a:gd name="T4" fmla="*/ 184150 w 1761"/>
              <a:gd name="T5" fmla="*/ 330200 h 209"/>
              <a:gd name="T6" fmla="*/ 184150 w 1761"/>
              <a:gd name="T7" fmla="*/ 0 h 209"/>
              <a:gd name="T8" fmla="*/ 0 w 1761"/>
              <a:gd name="T9" fmla="*/ 0 h 2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61" h="209">
                <a:moveTo>
                  <a:pt x="1760" y="120"/>
                </a:moveTo>
                <a:lnTo>
                  <a:pt x="1760" y="208"/>
                </a:lnTo>
                <a:lnTo>
                  <a:pt x="116" y="208"/>
                </a:lnTo>
                <a:lnTo>
                  <a:pt x="116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1.1. </a:t>
            </a:r>
            <a:r>
              <a:rPr lang="es-MX" dirty="0"/>
              <a:t>Eliminar por valor.</a:t>
            </a:r>
            <a:endParaRPr lang="es-ES" altLang="en-US" dirty="0" smtClean="0"/>
          </a:p>
        </p:txBody>
      </p:sp>
      <p:sp>
        <p:nvSpPr>
          <p:cNvPr id="23556" name="Freeform 4"/>
          <p:cNvSpPr>
            <a:spLocks/>
          </p:cNvSpPr>
          <p:nvPr/>
        </p:nvSpPr>
        <p:spPr bwMode="auto">
          <a:xfrm>
            <a:off x="890588" y="3316288"/>
            <a:ext cx="466725" cy="1587"/>
          </a:xfrm>
          <a:custGeom>
            <a:avLst/>
            <a:gdLst>
              <a:gd name="T0" fmla="*/ 0 w 294"/>
              <a:gd name="T1" fmla="*/ 0 h 1"/>
              <a:gd name="T2" fmla="*/ 465138 w 29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4" h="1">
                <a:moveTo>
                  <a:pt x="0" y="0"/>
                </a:moveTo>
                <a:lnTo>
                  <a:pt x="293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8174038" y="1755775"/>
            <a:ext cx="365125" cy="34448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46038" rIns="46038" bIns="46038" anchor="ctr" anchorCtr="1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/>
              <a:t>A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1574800" y="1773238"/>
            <a:ext cx="782638" cy="311150"/>
            <a:chOff x="979" y="1216"/>
            <a:chExt cx="493" cy="196"/>
          </a:xfrm>
        </p:grpSpPr>
        <p:sp>
          <p:nvSpPr>
            <p:cNvPr id="23645" name="Freeform 7"/>
            <p:cNvSpPr>
              <a:spLocks/>
            </p:cNvSpPr>
            <p:nvPr/>
          </p:nvSpPr>
          <p:spPr bwMode="auto">
            <a:xfrm>
              <a:off x="979" y="1216"/>
              <a:ext cx="493" cy="196"/>
            </a:xfrm>
            <a:custGeom>
              <a:avLst/>
              <a:gdLst>
                <a:gd name="T0" fmla="*/ 80 w 493"/>
                <a:gd name="T1" fmla="*/ 0 h 196"/>
                <a:gd name="T2" fmla="*/ 64 w 493"/>
                <a:gd name="T3" fmla="*/ 2 h 196"/>
                <a:gd name="T4" fmla="*/ 50 w 493"/>
                <a:gd name="T5" fmla="*/ 8 h 196"/>
                <a:gd name="T6" fmla="*/ 35 w 493"/>
                <a:gd name="T7" fmla="*/ 17 h 196"/>
                <a:gd name="T8" fmla="*/ 24 w 493"/>
                <a:gd name="T9" fmla="*/ 29 h 196"/>
                <a:gd name="T10" fmla="*/ 14 w 493"/>
                <a:gd name="T11" fmla="*/ 43 h 196"/>
                <a:gd name="T12" fmla="*/ 7 w 493"/>
                <a:gd name="T13" fmla="*/ 60 h 196"/>
                <a:gd name="T14" fmla="*/ 2 w 493"/>
                <a:gd name="T15" fmla="*/ 78 h 196"/>
                <a:gd name="T16" fmla="*/ 0 w 493"/>
                <a:gd name="T17" fmla="*/ 97 h 196"/>
                <a:gd name="T18" fmla="*/ 2 w 493"/>
                <a:gd name="T19" fmla="*/ 117 h 196"/>
                <a:gd name="T20" fmla="*/ 7 w 493"/>
                <a:gd name="T21" fmla="*/ 136 h 196"/>
                <a:gd name="T22" fmla="*/ 14 w 493"/>
                <a:gd name="T23" fmla="*/ 152 h 196"/>
                <a:gd name="T24" fmla="*/ 24 w 493"/>
                <a:gd name="T25" fmla="*/ 168 h 196"/>
                <a:gd name="T26" fmla="*/ 35 w 493"/>
                <a:gd name="T27" fmla="*/ 179 h 196"/>
                <a:gd name="T28" fmla="*/ 50 w 493"/>
                <a:gd name="T29" fmla="*/ 187 h 196"/>
                <a:gd name="T30" fmla="*/ 64 w 493"/>
                <a:gd name="T31" fmla="*/ 193 h 196"/>
                <a:gd name="T32" fmla="*/ 80 w 493"/>
                <a:gd name="T33" fmla="*/ 195 h 196"/>
                <a:gd name="T34" fmla="*/ 412 w 493"/>
                <a:gd name="T35" fmla="*/ 195 h 196"/>
                <a:gd name="T36" fmla="*/ 428 w 493"/>
                <a:gd name="T37" fmla="*/ 193 h 196"/>
                <a:gd name="T38" fmla="*/ 443 w 493"/>
                <a:gd name="T39" fmla="*/ 187 h 196"/>
                <a:gd name="T40" fmla="*/ 457 w 493"/>
                <a:gd name="T41" fmla="*/ 179 h 196"/>
                <a:gd name="T42" fmla="*/ 468 w 493"/>
                <a:gd name="T43" fmla="*/ 168 h 196"/>
                <a:gd name="T44" fmla="*/ 478 w 493"/>
                <a:gd name="T45" fmla="*/ 152 h 196"/>
                <a:gd name="T46" fmla="*/ 485 w 493"/>
                <a:gd name="T47" fmla="*/ 136 h 196"/>
                <a:gd name="T48" fmla="*/ 490 w 493"/>
                <a:gd name="T49" fmla="*/ 117 h 196"/>
                <a:gd name="T50" fmla="*/ 492 w 493"/>
                <a:gd name="T51" fmla="*/ 97 h 196"/>
                <a:gd name="T52" fmla="*/ 490 w 493"/>
                <a:gd name="T53" fmla="*/ 78 h 196"/>
                <a:gd name="T54" fmla="*/ 485 w 493"/>
                <a:gd name="T55" fmla="*/ 60 h 196"/>
                <a:gd name="T56" fmla="*/ 478 w 493"/>
                <a:gd name="T57" fmla="*/ 43 h 196"/>
                <a:gd name="T58" fmla="*/ 468 w 493"/>
                <a:gd name="T59" fmla="*/ 29 h 196"/>
                <a:gd name="T60" fmla="*/ 457 w 493"/>
                <a:gd name="T61" fmla="*/ 17 h 196"/>
                <a:gd name="T62" fmla="*/ 443 w 493"/>
                <a:gd name="T63" fmla="*/ 8 h 196"/>
                <a:gd name="T64" fmla="*/ 428 w 493"/>
                <a:gd name="T65" fmla="*/ 2 h 196"/>
                <a:gd name="T66" fmla="*/ 412 w 493"/>
                <a:gd name="T67" fmla="*/ 0 h 196"/>
                <a:gd name="T68" fmla="*/ 80 w 493"/>
                <a:gd name="T69" fmla="*/ 0 h 19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493" h="196">
                  <a:moveTo>
                    <a:pt x="80" y="0"/>
                  </a:moveTo>
                  <a:lnTo>
                    <a:pt x="64" y="2"/>
                  </a:lnTo>
                  <a:lnTo>
                    <a:pt x="50" y="8"/>
                  </a:lnTo>
                  <a:lnTo>
                    <a:pt x="35" y="17"/>
                  </a:lnTo>
                  <a:lnTo>
                    <a:pt x="24" y="29"/>
                  </a:lnTo>
                  <a:lnTo>
                    <a:pt x="14" y="43"/>
                  </a:lnTo>
                  <a:lnTo>
                    <a:pt x="7" y="60"/>
                  </a:lnTo>
                  <a:lnTo>
                    <a:pt x="2" y="78"/>
                  </a:lnTo>
                  <a:lnTo>
                    <a:pt x="0" y="97"/>
                  </a:lnTo>
                  <a:lnTo>
                    <a:pt x="2" y="117"/>
                  </a:lnTo>
                  <a:lnTo>
                    <a:pt x="7" y="136"/>
                  </a:lnTo>
                  <a:lnTo>
                    <a:pt x="14" y="152"/>
                  </a:lnTo>
                  <a:lnTo>
                    <a:pt x="24" y="168"/>
                  </a:lnTo>
                  <a:lnTo>
                    <a:pt x="35" y="179"/>
                  </a:lnTo>
                  <a:lnTo>
                    <a:pt x="50" y="187"/>
                  </a:lnTo>
                  <a:lnTo>
                    <a:pt x="64" y="193"/>
                  </a:lnTo>
                  <a:lnTo>
                    <a:pt x="80" y="195"/>
                  </a:lnTo>
                  <a:lnTo>
                    <a:pt x="412" y="195"/>
                  </a:lnTo>
                  <a:lnTo>
                    <a:pt x="428" y="193"/>
                  </a:lnTo>
                  <a:lnTo>
                    <a:pt x="443" y="187"/>
                  </a:lnTo>
                  <a:lnTo>
                    <a:pt x="457" y="179"/>
                  </a:lnTo>
                  <a:lnTo>
                    <a:pt x="468" y="168"/>
                  </a:lnTo>
                  <a:lnTo>
                    <a:pt x="478" y="152"/>
                  </a:lnTo>
                  <a:lnTo>
                    <a:pt x="485" y="136"/>
                  </a:lnTo>
                  <a:lnTo>
                    <a:pt x="490" y="117"/>
                  </a:lnTo>
                  <a:lnTo>
                    <a:pt x="492" y="97"/>
                  </a:lnTo>
                  <a:lnTo>
                    <a:pt x="490" y="78"/>
                  </a:lnTo>
                  <a:lnTo>
                    <a:pt x="485" y="60"/>
                  </a:lnTo>
                  <a:lnTo>
                    <a:pt x="478" y="43"/>
                  </a:lnTo>
                  <a:lnTo>
                    <a:pt x="468" y="29"/>
                  </a:lnTo>
                  <a:lnTo>
                    <a:pt x="457" y="17"/>
                  </a:lnTo>
                  <a:lnTo>
                    <a:pt x="443" y="8"/>
                  </a:lnTo>
                  <a:lnTo>
                    <a:pt x="428" y="2"/>
                  </a:lnTo>
                  <a:lnTo>
                    <a:pt x="412" y="0"/>
                  </a:lnTo>
                  <a:lnTo>
                    <a:pt x="80" y="0"/>
                  </a:lnTo>
                </a:path>
              </a:pathLst>
            </a:custGeom>
            <a:solidFill>
              <a:srgbClr val="FFCC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8"/>
            <p:cNvSpPr>
              <a:spLocks noChangeArrowheads="1"/>
            </p:cNvSpPr>
            <p:nvPr/>
          </p:nvSpPr>
          <p:spPr bwMode="auto">
            <a:xfrm>
              <a:off x="1060" y="1269"/>
              <a:ext cx="330" cy="9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300" b="0"/>
                <a:t>Comienzo</a:t>
              </a:r>
              <a:endParaRPr lang="en-GB" altLang="en-US" sz="1300" b="0"/>
            </a:p>
          </p:txBody>
        </p:sp>
      </p:grpSp>
      <p:grpSp>
        <p:nvGrpSpPr>
          <p:cNvPr id="23559" name="Group 9"/>
          <p:cNvGrpSpPr>
            <a:grpSpLocks/>
          </p:cNvGrpSpPr>
          <p:nvPr/>
        </p:nvGrpSpPr>
        <p:grpSpPr bwMode="auto">
          <a:xfrm>
            <a:off x="2874963" y="1674813"/>
            <a:ext cx="1220787" cy="509587"/>
            <a:chOff x="1798" y="1154"/>
            <a:chExt cx="769" cy="321"/>
          </a:xfrm>
        </p:grpSpPr>
        <p:sp>
          <p:nvSpPr>
            <p:cNvPr id="23643" name="Freeform 10"/>
            <p:cNvSpPr>
              <a:spLocks/>
            </p:cNvSpPr>
            <p:nvPr/>
          </p:nvSpPr>
          <p:spPr bwMode="auto">
            <a:xfrm>
              <a:off x="1798" y="1154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Rectangle 11"/>
            <p:cNvSpPr>
              <a:spLocks noChangeArrowheads="1"/>
            </p:cNvSpPr>
            <p:nvPr/>
          </p:nvSpPr>
          <p:spPr bwMode="auto">
            <a:xfrm>
              <a:off x="1831" y="1187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300" b="0"/>
                <a:t>Coloc. Reve.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en estan. </a:t>
              </a:r>
              <a:endParaRPr lang="en-GB" altLang="en-US" sz="1300" b="0"/>
            </a:p>
          </p:txBody>
        </p:sp>
      </p:grpSp>
      <p:grpSp>
        <p:nvGrpSpPr>
          <p:cNvPr id="23560" name="Group 12"/>
          <p:cNvGrpSpPr>
            <a:grpSpLocks/>
          </p:cNvGrpSpPr>
          <p:nvPr/>
        </p:nvGrpSpPr>
        <p:grpSpPr bwMode="auto">
          <a:xfrm>
            <a:off x="6432550" y="1674813"/>
            <a:ext cx="1220788" cy="746125"/>
            <a:chOff x="4039" y="1154"/>
            <a:chExt cx="769" cy="321"/>
          </a:xfrm>
        </p:grpSpPr>
        <p:sp>
          <p:nvSpPr>
            <p:cNvPr id="23641" name="Freeform 13"/>
            <p:cNvSpPr>
              <a:spLocks/>
            </p:cNvSpPr>
            <p:nvPr/>
          </p:nvSpPr>
          <p:spPr bwMode="auto">
            <a:xfrm>
              <a:off x="4039" y="1154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Rectangle 14"/>
            <p:cNvSpPr>
              <a:spLocks noChangeArrowheads="1"/>
            </p:cNvSpPr>
            <p:nvPr/>
          </p:nvSpPr>
          <p:spPr bwMode="auto">
            <a:xfrm>
              <a:off x="4072" y="1187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Instal</a:t>
              </a:r>
              <a:r>
                <a:rPr lang="es-ES_tradnl" altLang="en-US" sz="1300" b="0"/>
                <a:t>ar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en plantilla y taladrar</a:t>
              </a:r>
              <a:endParaRPr lang="en-GB" altLang="en-US" sz="1300" b="0"/>
            </a:p>
          </p:txBody>
        </p:sp>
      </p:grpSp>
      <p:grpSp>
        <p:nvGrpSpPr>
          <p:cNvPr id="23561" name="Group 15"/>
          <p:cNvGrpSpPr>
            <a:grpSpLocks/>
          </p:cNvGrpSpPr>
          <p:nvPr/>
        </p:nvGrpSpPr>
        <p:grpSpPr bwMode="auto">
          <a:xfrm>
            <a:off x="496888" y="2249488"/>
            <a:ext cx="896937" cy="509587"/>
            <a:chOff x="300" y="1516"/>
            <a:chExt cx="565" cy="321"/>
          </a:xfrm>
        </p:grpSpPr>
        <p:sp>
          <p:nvSpPr>
            <p:cNvPr id="23639" name="Freeform 16"/>
            <p:cNvSpPr>
              <a:spLocks/>
            </p:cNvSpPr>
            <p:nvPr/>
          </p:nvSpPr>
          <p:spPr bwMode="auto">
            <a:xfrm>
              <a:off x="300" y="1516"/>
              <a:ext cx="565" cy="321"/>
            </a:xfrm>
            <a:custGeom>
              <a:avLst/>
              <a:gdLst>
                <a:gd name="T0" fmla="*/ 0 w 565"/>
                <a:gd name="T1" fmla="*/ 0 h 321"/>
                <a:gd name="T2" fmla="*/ 0 w 565"/>
                <a:gd name="T3" fmla="*/ 320 h 321"/>
                <a:gd name="T4" fmla="*/ 564 w 565"/>
                <a:gd name="T5" fmla="*/ 320 h 321"/>
                <a:gd name="T6" fmla="*/ 564 w 565"/>
                <a:gd name="T7" fmla="*/ 0 h 321"/>
                <a:gd name="T8" fmla="*/ 0 w 565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5" h="321">
                  <a:moveTo>
                    <a:pt x="0" y="0"/>
                  </a:moveTo>
                  <a:lnTo>
                    <a:pt x="0" y="320"/>
                  </a:lnTo>
                  <a:lnTo>
                    <a:pt x="564" y="320"/>
                  </a:lnTo>
                  <a:lnTo>
                    <a:pt x="564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Rectangle 17"/>
            <p:cNvSpPr>
              <a:spLocks noChangeArrowheads="1"/>
            </p:cNvSpPr>
            <p:nvPr/>
          </p:nvSpPr>
          <p:spPr bwMode="auto">
            <a:xfrm>
              <a:off x="333" y="1549"/>
              <a:ext cx="498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000" b="0"/>
                <a:t>Devolver</a:t>
              </a:r>
              <a:r>
                <a:rPr lang="en-GB" altLang="en-US" sz="1000" b="0"/>
                <a:t> </a:t>
              </a:r>
              <a:r>
                <a:rPr lang="es-ES_tradnl" altLang="en-US" sz="1000" b="0"/>
                <a:t>para </a:t>
              </a:r>
              <a:r>
                <a:rPr lang="en-GB" altLang="en-US" sz="1000" b="0"/>
                <a:t>r</a:t>
              </a:r>
              <a:r>
                <a:rPr lang="es-ES_tradnl" altLang="en-US" sz="1000" b="0"/>
                <a:t>eprocesar</a:t>
              </a:r>
              <a:endParaRPr lang="en-GB" altLang="en-US" sz="1000" b="0"/>
            </a:p>
          </p:txBody>
        </p:sp>
      </p:grpSp>
      <p:sp>
        <p:nvSpPr>
          <p:cNvPr id="23562" name="Oval 18"/>
          <p:cNvSpPr>
            <a:spLocks noChangeArrowheads="1"/>
          </p:cNvSpPr>
          <p:nvPr/>
        </p:nvSpPr>
        <p:spPr bwMode="auto">
          <a:xfrm>
            <a:off x="525463" y="3143250"/>
            <a:ext cx="365125" cy="34448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46038" rIns="46038" bIns="46038" anchor="ctr" anchorCtr="1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/>
              <a:t>A</a:t>
            </a:r>
          </a:p>
        </p:txBody>
      </p:sp>
      <p:grpSp>
        <p:nvGrpSpPr>
          <p:cNvPr id="23563" name="Group 19"/>
          <p:cNvGrpSpPr>
            <a:grpSpLocks/>
          </p:cNvGrpSpPr>
          <p:nvPr/>
        </p:nvGrpSpPr>
        <p:grpSpPr bwMode="auto">
          <a:xfrm>
            <a:off x="1355725" y="3062288"/>
            <a:ext cx="1220788" cy="509587"/>
            <a:chOff x="841" y="2028"/>
            <a:chExt cx="769" cy="321"/>
          </a:xfrm>
        </p:grpSpPr>
        <p:sp>
          <p:nvSpPr>
            <p:cNvPr id="23637" name="Freeform 20"/>
            <p:cNvSpPr>
              <a:spLocks/>
            </p:cNvSpPr>
            <p:nvPr/>
          </p:nvSpPr>
          <p:spPr bwMode="auto">
            <a:xfrm>
              <a:off x="841" y="2028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Rectangle 21"/>
            <p:cNvSpPr>
              <a:spLocks noChangeArrowheads="1"/>
            </p:cNvSpPr>
            <p:nvPr/>
          </p:nvSpPr>
          <p:spPr bwMode="auto">
            <a:xfrm>
              <a:off x="874" y="2061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Apl</a:t>
              </a:r>
              <a:r>
                <a:rPr lang="es-ES_tradnl" altLang="en-US" sz="1300" b="0"/>
                <a:t>icar,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rociar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puntos</a:t>
              </a:r>
              <a:endParaRPr lang="en-GB" altLang="en-US" sz="1300" b="0"/>
            </a:p>
          </p:txBody>
        </p:sp>
      </p:grpSp>
      <p:grpSp>
        <p:nvGrpSpPr>
          <p:cNvPr id="23564" name="Group 22"/>
          <p:cNvGrpSpPr>
            <a:grpSpLocks/>
          </p:cNvGrpSpPr>
          <p:nvPr/>
        </p:nvGrpSpPr>
        <p:grpSpPr bwMode="auto">
          <a:xfrm>
            <a:off x="4802188" y="2859088"/>
            <a:ext cx="1220787" cy="915987"/>
            <a:chOff x="3012" y="1900"/>
            <a:chExt cx="769" cy="577"/>
          </a:xfrm>
        </p:grpSpPr>
        <p:sp>
          <p:nvSpPr>
            <p:cNvPr id="23635" name="Freeform 23"/>
            <p:cNvSpPr>
              <a:spLocks/>
            </p:cNvSpPr>
            <p:nvPr/>
          </p:nvSpPr>
          <p:spPr bwMode="auto">
            <a:xfrm>
              <a:off x="3012" y="1900"/>
              <a:ext cx="769" cy="577"/>
            </a:xfrm>
            <a:custGeom>
              <a:avLst/>
              <a:gdLst>
                <a:gd name="T0" fmla="*/ 0 w 769"/>
                <a:gd name="T1" fmla="*/ 0 h 577"/>
                <a:gd name="T2" fmla="*/ 0 w 769"/>
                <a:gd name="T3" fmla="*/ 576 h 577"/>
                <a:gd name="T4" fmla="*/ 768 w 769"/>
                <a:gd name="T5" fmla="*/ 576 h 577"/>
                <a:gd name="T6" fmla="*/ 768 w 769"/>
                <a:gd name="T7" fmla="*/ 0 h 577"/>
                <a:gd name="T8" fmla="*/ 0 w 769"/>
                <a:gd name="T9" fmla="*/ 0 h 5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577">
                  <a:moveTo>
                    <a:pt x="0" y="0"/>
                  </a:moveTo>
                  <a:lnTo>
                    <a:pt x="0" y="576"/>
                  </a:lnTo>
                  <a:lnTo>
                    <a:pt x="768" y="576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Rectangle 24"/>
            <p:cNvSpPr>
              <a:spLocks noChangeArrowheads="1"/>
            </p:cNvSpPr>
            <p:nvPr/>
          </p:nvSpPr>
          <p:spPr bwMode="auto">
            <a:xfrm>
              <a:off x="3045" y="1933"/>
              <a:ext cx="702" cy="51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300" b="0"/>
                <a:t>Pulir</a:t>
              </a:r>
              <a:r>
                <a:rPr lang="en-GB" altLang="en-US" sz="1300" b="0"/>
                <a:t>, </a:t>
              </a:r>
              <a:r>
                <a:rPr lang="es-ES_tradnl" altLang="en-US" sz="1300" b="0"/>
                <a:t>sacar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orej</a:t>
              </a:r>
              <a:r>
                <a:rPr lang="en-GB" altLang="en-US" sz="1300" b="0"/>
                <a:t>, de</a:t>
              </a:r>
              <a:r>
                <a:rPr lang="es-ES_tradnl" altLang="en-US" sz="1300" b="0"/>
                <a:t>sba</a:t>
              </a:r>
              <a:r>
                <a:rPr lang="en-GB" altLang="en-US" sz="1300" b="0"/>
                <a:t>, </a:t>
              </a:r>
              <a:r>
                <a:rPr lang="es-ES_tradnl" altLang="en-US" sz="1300" b="0"/>
                <a:t>limpi.</a:t>
              </a:r>
              <a:r>
                <a:rPr lang="en-GB" altLang="en-US" sz="1300" b="0"/>
                <a:t> &amp; appl</a:t>
              </a:r>
              <a:r>
                <a:rPr lang="es-ES_tradnl" altLang="en-US" sz="1300" b="0"/>
                <a:t>i.</a:t>
              </a:r>
              <a:r>
                <a:rPr lang="en-GB" altLang="en-US" sz="1300" b="0"/>
                <a:t> se</a:t>
              </a:r>
              <a:r>
                <a:rPr lang="es-ES_tradnl" altLang="en-US" sz="1300" b="0"/>
                <a:t>llado</a:t>
              </a:r>
              <a:endParaRPr lang="en-GB" altLang="en-US" sz="1300" b="0"/>
            </a:p>
          </p:txBody>
        </p:sp>
      </p:grpSp>
      <p:grpSp>
        <p:nvGrpSpPr>
          <p:cNvPr id="23565" name="Group 25"/>
          <p:cNvGrpSpPr>
            <a:grpSpLocks/>
          </p:cNvGrpSpPr>
          <p:nvPr/>
        </p:nvGrpSpPr>
        <p:grpSpPr bwMode="auto">
          <a:xfrm>
            <a:off x="3041650" y="2773363"/>
            <a:ext cx="1296988" cy="1087437"/>
            <a:chOff x="1903" y="1846"/>
            <a:chExt cx="817" cy="685"/>
          </a:xfrm>
        </p:grpSpPr>
        <p:sp>
          <p:nvSpPr>
            <p:cNvPr id="23633" name="Freeform 26"/>
            <p:cNvSpPr>
              <a:spLocks/>
            </p:cNvSpPr>
            <p:nvPr/>
          </p:nvSpPr>
          <p:spPr bwMode="auto">
            <a:xfrm>
              <a:off x="1903" y="1846"/>
              <a:ext cx="817" cy="685"/>
            </a:xfrm>
            <a:custGeom>
              <a:avLst/>
              <a:gdLst>
                <a:gd name="T0" fmla="*/ 408 w 817"/>
                <a:gd name="T1" fmla="*/ 0 h 685"/>
                <a:gd name="T2" fmla="*/ 0 w 817"/>
                <a:gd name="T3" fmla="*/ 342 h 685"/>
                <a:gd name="T4" fmla="*/ 408 w 817"/>
                <a:gd name="T5" fmla="*/ 684 h 685"/>
                <a:gd name="T6" fmla="*/ 816 w 817"/>
                <a:gd name="T7" fmla="*/ 342 h 685"/>
                <a:gd name="T8" fmla="*/ 408 w 817"/>
                <a:gd name="T9" fmla="*/ 0 h 6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" h="685">
                  <a:moveTo>
                    <a:pt x="408" y="0"/>
                  </a:moveTo>
                  <a:lnTo>
                    <a:pt x="0" y="342"/>
                  </a:lnTo>
                  <a:lnTo>
                    <a:pt x="408" y="684"/>
                  </a:lnTo>
                  <a:lnTo>
                    <a:pt x="816" y="342"/>
                  </a:lnTo>
                  <a:lnTo>
                    <a:pt x="408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Rectangle 27"/>
            <p:cNvSpPr>
              <a:spLocks noChangeArrowheads="1"/>
            </p:cNvSpPr>
            <p:nvPr/>
          </p:nvSpPr>
          <p:spPr bwMode="auto">
            <a:xfrm>
              <a:off x="2109" y="2019"/>
              <a:ext cx="404" cy="3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Verif</a:t>
              </a:r>
              <a:r>
                <a:rPr lang="es-ES_tradnl" altLang="en-US" sz="1300" b="0"/>
                <a:t>.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anter.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acabado</a:t>
              </a:r>
              <a:endParaRPr lang="en-GB" altLang="en-US" sz="1300" b="0"/>
            </a:p>
          </p:txBody>
        </p:sp>
      </p:grpSp>
      <p:grpSp>
        <p:nvGrpSpPr>
          <p:cNvPr id="23566" name="Group 28"/>
          <p:cNvGrpSpPr>
            <a:grpSpLocks/>
          </p:cNvGrpSpPr>
          <p:nvPr/>
        </p:nvGrpSpPr>
        <p:grpSpPr bwMode="auto">
          <a:xfrm>
            <a:off x="6488113" y="2924175"/>
            <a:ext cx="1220787" cy="790575"/>
            <a:chOff x="4074" y="1988"/>
            <a:chExt cx="769" cy="401"/>
          </a:xfrm>
        </p:grpSpPr>
        <p:sp>
          <p:nvSpPr>
            <p:cNvPr id="23631" name="Freeform 29"/>
            <p:cNvSpPr>
              <a:spLocks/>
            </p:cNvSpPr>
            <p:nvPr/>
          </p:nvSpPr>
          <p:spPr bwMode="auto">
            <a:xfrm>
              <a:off x="4074" y="1988"/>
              <a:ext cx="769" cy="401"/>
            </a:xfrm>
            <a:custGeom>
              <a:avLst/>
              <a:gdLst>
                <a:gd name="T0" fmla="*/ 0 w 769"/>
                <a:gd name="T1" fmla="*/ 0 h 401"/>
                <a:gd name="T2" fmla="*/ 0 w 769"/>
                <a:gd name="T3" fmla="*/ 400 h 401"/>
                <a:gd name="T4" fmla="*/ 768 w 769"/>
                <a:gd name="T5" fmla="*/ 400 h 401"/>
                <a:gd name="T6" fmla="*/ 768 w 769"/>
                <a:gd name="T7" fmla="*/ 0 h 401"/>
                <a:gd name="T8" fmla="*/ 0 w 769"/>
                <a:gd name="T9" fmla="*/ 0 h 4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401">
                  <a:moveTo>
                    <a:pt x="0" y="0"/>
                  </a:moveTo>
                  <a:lnTo>
                    <a:pt x="0" y="400"/>
                  </a:lnTo>
                  <a:lnTo>
                    <a:pt x="768" y="40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Rectangle 30"/>
            <p:cNvSpPr>
              <a:spLocks noChangeArrowheads="1"/>
            </p:cNvSpPr>
            <p:nvPr/>
          </p:nvSpPr>
          <p:spPr bwMode="auto">
            <a:xfrm>
              <a:off x="4107" y="2021"/>
              <a:ext cx="702" cy="33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200" b="0"/>
                <a:t>Remache m</a:t>
              </a:r>
              <a:r>
                <a:rPr lang="en-GB" altLang="en-US" sz="1200" b="0"/>
                <a:t>anual , identi</a:t>
              </a:r>
              <a:r>
                <a:rPr lang="es-ES_tradnl" altLang="en-US" sz="1200" b="0"/>
                <a:t>car</a:t>
              </a:r>
              <a:r>
                <a:rPr lang="en-GB" altLang="en-US" sz="1200" b="0"/>
                <a:t> </a:t>
              </a:r>
              <a:r>
                <a:rPr lang="es-ES_tradnl" altLang="en-US" sz="1200" b="0"/>
                <a:t>y</a:t>
              </a:r>
              <a:r>
                <a:rPr lang="en-GB" altLang="en-US" sz="1200" b="0"/>
                <a:t> mar</a:t>
              </a:r>
              <a:r>
                <a:rPr lang="es-ES_tradnl" altLang="en-US" sz="1200" b="0"/>
                <a:t>car</a:t>
              </a:r>
              <a:endParaRPr lang="en-GB" altLang="en-US" sz="1200" b="0"/>
            </a:p>
          </p:txBody>
        </p:sp>
      </p:grpSp>
      <p:sp>
        <p:nvSpPr>
          <p:cNvPr id="23567" name="Oval 31"/>
          <p:cNvSpPr>
            <a:spLocks noChangeArrowheads="1"/>
          </p:cNvSpPr>
          <p:nvPr/>
        </p:nvSpPr>
        <p:spPr bwMode="auto">
          <a:xfrm>
            <a:off x="8174038" y="3143250"/>
            <a:ext cx="365125" cy="34448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46038" rIns="46038" bIns="46038" anchor="ctr" anchorCtr="1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/>
              <a:t>B</a:t>
            </a:r>
          </a:p>
        </p:txBody>
      </p:sp>
      <p:grpSp>
        <p:nvGrpSpPr>
          <p:cNvPr id="23568" name="Group 32"/>
          <p:cNvGrpSpPr>
            <a:grpSpLocks/>
          </p:cNvGrpSpPr>
          <p:nvPr/>
        </p:nvGrpSpPr>
        <p:grpSpPr bwMode="auto">
          <a:xfrm>
            <a:off x="1355725" y="3711575"/>
            <a:ext cx="1220788" cy="509588"/>
            <a:chOff x="841" y="2437"/>
            <a:chExt cx="769" cy="321"/>
          </a:xfrm>
        </p:grpSpPr>
        <p:sp>
          <p:nvSpPr>
            <p:cNvPr id="23629" name="Freeform 33"/>
            <p:cNvSpPr>
              <a:spLocks/>
            </p:cNvSpPr>
            <p:nvPr/>
          </p:nvSpPr>
          <p:spPr bwMode="auto">
            <a:xfrm>
              <a:off x="841" y="2437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34"/>
            <p:cNvSpPr>
              <a:spLocks noChangeArrowheads="1"/>
            </p:cNvSpPr>
            <p:nvPr/>
          </p:nvSpPr>
          <p:spPr bwMode="auto">
            <a:xfrm>
              <a:off x="874" y="2470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Re</a:t>
              </a:r>
              <a:r>
                <a:rPr lang="es-ES_tradnl" altLang="en-US" sz="1300" b="0"/>
                <a:t>mediación puntos</a:t>
              </a:r>
              <a:endParaRPr lang="en-GB" altLang="en-US" sz="1300" b="0"/>
            </a:p>
          </p:txBody>
        </p:sp>
      </p:grpSp>
      <p:grpSp>
        <p:nvGrpSpPr>
          <p:cNvPr id="23569" name="Group 35"/>
          <p:cNvGrpSpPr>
            <a:grpSpLocks/>
          </p:cNvGrpSpPr>
          <p:nvPr/>
        </p:nvGrpSpPr>
        <p:grpSpPr bwMode="auto">
          <a:xfrm>
            <a:off x="1371600" y="4527550"/>
            <a:ext cx="1220788" cy="509588"/>
            <a:chOff x="851" y="2951"/>
            <a:chExt cx="769" cy="321"/>
          </a:xfrm>
        </p:grpSpPr>
        <p:sp>
          <p:nvSpPr>
            <p:cNvPr id="23627" name="Freeform 36"/>
            <p:cNvSpPr>
              <a:spLocks/>
            </p:cNvSpPr>
            <p:nvPr/>
          </p:nvSpPr>
          <p:spPr bwMode="auto">
            <a:xfrm>
              <a:off x="851" y="2951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Rectangle 37"/>
            <p:cNvSpPr>
              <a:spLocks noChangeArrowheads="1"/>
            </p:cNvSpPr>
            <p:nvPr/>
          </p:nvSpPr>
          <p:spPr bwMode="auto">
            <a:xfrm>
              <a:off x="884" y="2984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100" b="0"/>
                <a:t>Taladrar agujeros</a:t>
              </a:r>
              <a:r>
                <a:rPr lang="en-GB" altLang="en-US" sz="1100" b="0"/>
                <a:t> </a:t>
              </a:r>
              <a:r>
                <a:rPr lang="es-ES_tradnl" altLang="en-US" sz="1100" b="0"/>
                <a:t>identificación</a:t>
              </a:r>
              <a:endParaRPr lang="en-GB" altLang="en-US" sz="1100" b="0"/>
            </a:p>
          </p:txBody>
        </p:sp>
      </p:grpSp>
      <p:grpSp>
        <p:nvGrpSpPr>
          <p:cNvPr id="23570" name="Group 38"/>
          <p:cNvGrpSpPr>
            <a:grpSpLocks/>
          </p:cNvGrpSpPr>
          <p:nvPr/>
        </p:nvGrpSpPr>
        <p:grpSpPr bwMode="auto">
          <a:xfrm>
            <a:off x="3071813" y="4527550"/>
            <a:ext cx="1220787" cy="509588"/>
            <a:chOff x="1922" y="2951"/>
            <a:chExt cx="769" cy="321"/>
          </a:xfrm>
        </p:grpSpPr>
        <p:sp>
          <p:nvSpPr>
            <p:cNvPr id="23625" name="Freeform 39"/>
            <p:cNvSpPr>
              <a:spLocks/>
            </p:cNvSpPr>
            <p:nvPr/>
          </p:nvSpPr>
          <p:spPr bwMode="auto">
            <a:xfrm>
              <a:off x="1922" y="2951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Rectangle 40"/>
            <p:cNvSpPr>
              <a:spLocks noChangeArrowheads="1"/>
            </p:cNvSpPr>
            <p:nvPr/>
          </p:nvSpPr>
          <p:spPr bwMode="auto">
            <a:xfrm>
              <a:off x="1955" y="2984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300" b="0"/>
                <a:t>Remachado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automático</a:t>
              </a:r>
              <a:endParaRPr lang="en-GB" altLang="en-US" sz="1300" b="0"/>
            </a:p>
          </p:txBody>
        </p:sp>
      </p:grpSp>
      <p:grpSp>
        <p:nvGrpSpPr>
          <p:cNvPr id="23571" name="Group 41"/>
          <p:cNvGrpSpPr>
            <a:grpSpLocks/>
          </p:cNvGrpSpPr>
          <p:nvPr/>
        </p:nvGrpSpPr>
        <p:grpSpPr bwMode="auto">
          <a:xfrm>
            <a:off x="4772025" y="4437063"/>
            <a:ext cx="1220788" cy="647700"/>
            <a:chOff x="2993" y="2951"/>
            <a:chExt cx="769" cy="321"/>
          </a:xfrm>
        </p:grpSpPr>
        <p:sp>
          <p:nvSpPr>
            <p:cNvPr id="23623" name="Freeform 42"/>
            <p:cNvSpPr>
              <a:spLocks/>
            </p:cNvSpPr>
            <p:nvPr/>
          </p:nvSpPr>
          <p:spPr bwMode="auto">
            <a:xfrm>
              <a:off x="2993" y="2951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4" name="Rectangle 43"/>
            <p:cNvSpPr>
              <a:spLocks noChangeArrowheads="1"/>
            </p:cNvSpPr>
            <p:nvPr/>
          </p:nvSpPr>
          <p:spPr bwMode="auto">
            <a:xfrm>
              <a:off x="3026" y="2984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Apl</a:t>
              </a:r>
              <a:r>
                <a:rPr lang="es-ES_tradnl" altLang="en-US" sz="1300" b="0"/>
                <a:t>icar</a:t>
              </a:r>
              <a:r>
                <a:rPr lang="en-GB" altLang="en-US" sz="1300" b="0"/>
                <a:t> l</a:t>
              </a:r>
              <a:r>
                <a:rPr lang="es-ES_tradnl" altLang="en-US" sz="1300" b="0"/>
                <a:t>íquido</a:t>
              </a:r>
              <a:r>
                <a:rPr lang="en-GB" altLang="en-US" sz="1300" b="0"/>
                <a:t> </a:t>
              </a:r>
              <a:r>
                <a:rPr lang="es-ES_tradnl" altLang="en-US" sz="1300" b="0"/>
                <a:t>chapa relleno</a:t>
              </a:r>
              <a:endParaRPr lang="en-GB" altLang="en-US" sz="1300" b="0"/>
            </a:p>
          </p:txBody>
        </p:sp>
      </p:grpSp>
      <p:grpSp>
        <p:nvGrpSpPr>
          <p:cNvPr id="23572" name="Group 44"/>
          <p:cNvGrpSpPr>
            <a:grpSpLocks/>
          </p:cNvGrpSpPr>
          <p:nvPr/>
        </p:nvGrpSpPr>
        <p:grpSpPr bwMode="auto">
          <a:xfrm>
            <a:off x="6472238" y="4527550"/>
            <a:ext cx="1220787" cy="509588"/>
            <a:chOff x="4064" y="2951"/>
            <a:chExt cx="769" cy="321"/>
          </a:xfrm>
        </p:grpSpPr>
        <p:sp>
          <p:nvSpPr>
            <p:cNvPr id="23621" name="Freeform 45"/>
            <p:cNvSpPr>
              <a:spLocks/>
            </p:cNvSpPr>
            <p:nvPr/>
          </p:nvSpPr>
          <p:spPr bwMode="auto">
            <a:xfrm>
              <a:off x="4064" y="2951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Rectangle 46"/>
            <p:cNvSpPr>
              <a:spLocks noChangeArrowheads="1"/>
            </p:cNvSpPr>
            <p:nvPr/>
          </p:nvSpPr>
          <p:spPr bwMode="auto">
            <a:xfrm>
              <a:off x="4097" y="2984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300" b="0"/>
                <a:t>Taladro final avellanado</a:t>
              </a:r>
              <a:endParaRPr lang="en-GB" altLang="en-US" sz="1300" b="0"/>
            </a:p>
          </p:txBody>
        </p:sp>
      </p:grpSp>
      <p:sp>
        <p:nvSpPr>
          <p:cNvPr id="23573" name="Oval 47"/>
          <p:cNvSpPr>
            <a:spLocks noChangeArrowheads="1"/>
          </p:cNvSpPr>
          <p:nvPr/>
        </p:nvSpPr>
        <p:spPr bwMode="auto">
          <a:xfrm>
            <a:off x="525463" y="4610100"/>
            <a:ext cx="365125" cy="34448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46038" rIns="46038" bIns="46038" anchor="ctr" anchorCtr="1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/>
              <a:t>B</a:t>
            </a:r>
          </a:p>
        </p:txBody>
      </p:sp>
      <p:sp>
        <p:nvSpPr>
          <p:cNvPr id="23574" name="Oval 48"/>
          <p:cNvSpPr>
            <a:spLocks noChangeArrowheads="1"/>
          </p:cNvSpPr>
          <p:nvPr/>
        </p:nvSpPr>
        <p:spPr bwMode="auto">
          <a:xfrm>
            <a:off x="8174038" y="4610100"/>
            <a:ext cx="365125" cy="34448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46038" rIns="46038" bIns="46038" anchor="ctr" anchorCtr="1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/>
              <a:t>C</a:t>
            </a:r>
          </a:p>
        </p:txBody>
      </p:sp>
      <p:grpSp>
        <p:nvGrpSpPr>
          <p:cNvPr id="23575" name="Group 49"/>
          <p:cNvGrpSpPr>
            <a:grpSpLocks/>
          </p:cNvGrpSpPr>
          <p:nvPr/>
        </p:nvGrpSpPr>
        <p:grpSpPr bwMode="auto">
          <a:xfrm>
            <a:off x="7964488" y="5672138"/>
            <a:ext cx="784225" cy="317500"/>
            <a:chOff x="5004" y="3672"/>
            <a:chExt cx="494" cy="200"/>
          </a:xfrm>
        </p:grpSpPr>
        <p:sp>
          <p:nvSpPr>
            <p:cNvPr id="23619" name="Freeform 50"/>
            <p:cNvSpPr>
              <a:spLocks/>
            </p:cNvSpPr>
            <p:nvPr/>
          </p:nvSpPr>
          <p:spPr bwMode="auto">
            <a:xfrm>
              <a:off x="5004" y="3672"/>
              <a:ext cx="494" cy="200"/>
            </a:xfrm>
            <a:custGeom>
              <a:avLst/>
              <a:gdLst>
                <a:gd name="T0" fmla="*/ 80 w 494"/>
                <a:gd name="T1" fmla="*/ 0 h 200"/>
                <a:gd name="T2" fmla="*/ 53 w 494"/>
                <a:gd name="T3" fmla="*/ 6 h 200"/>
                <a:gd name="T4" fmla="*/ 27 w 494"/>
                <a:gd name="T5" fmla="*/ 30 h 200"/>
                <a:gd name="T6" fmla="*/ 9 w 494"/>
                <a:gd name="T7" fmla="*/ 66 h 200"/>
                <a:gd name="T8" fmla="*/ 0 w 494"/>
                <a:gd name="T9" fmla="*/ 102 h 200"/>
                <a:gd name="T10" fmla="*/ 9 w 494"/>
                <a:gd name="T11" fmla="*/ 139 h 200"/>
                <a:gd name="T12" fmla="*/ 27 w 494"/>
                <a:gd name="T13" fmla="*/ 169 h 200"/>
                <a:gd name="T14" fmla="*/ 53 w 494"/>
                <a:gd name="T15" fmla="*/ 193 h 200"/>
                <a:gd name="T16" fmla="*/ 80 w 494"/>
                <a:gd name="T17" fmla="*/ 199 h 200"/>
                <a:gd name="T18" fmla="*/ 414 w 494"/>
                <a:gd name="T19" fmla="*/ 199 h 200"/>
                <a:gd name="T20" fmla="*/ 449 w 494"/>
                <a:gd name="T21" fmla="*/ 193 h 200"/>
                <a:gd name="T22" fmla="*/ 467 w 494"/>
                <a:gd name="T23" fmla="*/ 169 h 200"/>
                <a:gd name="T24" fmla="*/ 484 w 494"/>
                <a:gd name="T25" fmla="*/ 139 h 200"/>
                <a:gd name="T26" fmla="*/ 493 w 494"/>
                <a:gd name="T27" fmla="*/ 102 h 200"/>
                <a:gd name="T28" fmla="*/ 484 w 494"/>
                <a:gd name="T29" fmla="*/ 66 h 200"/>
                <a:gd name="T30" fmla="*/ 467 w 494"/>
                <a:gd name="T31" fmla="*/ 30 h 200"/>
                <a:gd name="T32" fmla="*/ 449 w 494"/>
                <a:gd name="T33" fmla="*/ 6 h 200"/>
                <a:gd name="T34" fmla="*/ 414 w 494"/>
                <a:gd name="T35" fmla="*/ 0 h 200"/>
                <a:gd name="T36" fmla="*/ 80 w 494"/>
                <a:gd name="T37" fmla="*/ 0 h 2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94" h="200">
                  <a:moveTo>
                    <a:pt x="80" y="0"/>
                  </a:moveTo>
                  <a:lnTo>
                    <a:pt x="53" y="6"/>
                  </a:lnTo>
                  <a:lnTo>
                    <a:pt x="27" y="30"/>
                  </a:lnTo>
                  <a:lnTo>
                    <a:pt x="9" y="66"/>
                  </a:lnTo>
                  <a:lnTo>
                    <a:pt x="0" y="102"/>
                  </a:lnTo>
                  <a:lnTo>
                    <a:pt x="9" y="139"/>
                  </a:lnTo>
                  <a:lnTo>
                    <a:pt x="27" y="169"/>
                  </a:lnTo>
                  <a:lnTo>
                    <a:pt x="53" y="193"/>
                  </a:lnTo>
                  <a:lnTo>
                    <a:pt x="80" y="199"/>
                  </a:lnTo>
                  <a:lnTo>
                    <a:pt x="414" y="199"/>
                  </a:lnTo>
                  <a:lnTo>
                    <a:pt x="449" y="193"/>
                  </a:lnTo>
                  <a:lnTo>
                    <a:pt x="467" y="169"/>
                  </a:lnTo>
                  <a:lnTo>
                    <a:pt x="484" y="139"/>
                  </a:lnTo>
                  <a:lnTo>
                    <a:pt x="493" y="102"/>
                  </a:lnTo>
                  <a:lnTo>
                    <a:pt x="484" y="66"/>
                  </a:lnTo>
                  <a:lnTo>
                    <a:pt x="467" y="30"/>
                  </a:lnTo>
                  <a:lnTo>
                    <a:pt x="449" y="6"/>
                  </a:lnTo>
                  <a:lnTo>
                    <a:pt x="414" y="0"/>
                  </a:lnTo>
                  <a:lnTo>
                    <a:pt x="80" y="0"/>
                  </a:lnTo>
                </a:path>
              </a:pathLst>
            </a:custGeom>
            <a:solidFill>
              <a:srgbClr val="FFCC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Rectangle 51"/>
            <p:cNvSpPr>
              <a:spLocks noChangeArrowheads="1"/>
            </p:cNvSpPr>
            <p:nvPr/>
          </p:nvSpPr>
          <p:spPr bwMode="auto">
            <a:xfrm>
              <a:off x="5086" y="3727"/>
              <a:ext cx="330" cy="9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400" b="0"/>
                <a:t>Fin</a:t>
              </a:r>
              <a:endParaRPr lang="en-GB" altLang="en-US" sz="1400" b="0"/>
            </a:p>
          </p:txBody>
        </p:sp>
      </p:grpSp>
      <p:grpSp>
        <p:nvGrpSpPr>
          <p:cNvPr id="23576" name="Group 52"/>
          <p:cNvGrpSpPr>
            <a:grpSpLocks/>
          </p:cNvGrpSpPr>
          <p:nvPr/>
        </p:nvGrpSpPr>
        <p:grpSpPr bwMode="auto">
          <a:xfrm>
            <a:off x="1355725" y="5513388"/>
            <a:ext cx="1220788" cy="636587"/>
            <a:chOff x="841" y="3572"/>
            <a:chExt cx="769" cy="401"/>
          </a:xfrm>
        </p:grpSpPr>
        <p:sp>
          <p:nvSpPr>
            <p:cNvPr id="23617" name="Freeform 53"/>
            <p:cNvSpPr>
              <a:spLocks/>
            </p:cNvSpPr>
            <p:nvPr/>
          </p:nvSpPr>
          <p:spPr bwMode="auto">
            <a:xfrm>
              <a:off x="841" y="3572"/>
              <a:ext cx="769" cy="401"/>
            </a:xfrm>
            <a:custGeom>
              <a:avLst/>
              <a:gdLst>
                <a:gd name="T0" fmla="*/ 0 w 769"/>
                <a:gd name="T1" fmla="*/ 0 h 401"/>
                <a:gd name="T2" fmla="*/ 0 w 769"/>
                <a:gd name="T3" fmla="*/ 400 h 401"/>
                <a:gd name="T4" fmla="*/ 768 w 769"/>
                <a:gd name="T5" fmla="*/ 400 h 401"/>
                <a:gd name="T6" fmla="*/ 768 w 769"/>
                <a:gd name="T7" fmla="*/ 0 h 401"/>
                <a:gd name="T8" fmla="*/ 0 w 769"/>
                <a:gd name="T9" fmla="*/ 0 h 4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401">
                  <a:moveTo>
                    <a:pt x="0" y="0"/>
                  </a:moveTo>
                  <a:lnTo>
                    <a:pt x="0" y="400"/>
                  </a:lnTo>
                  <a:lnTo>
                    <a:pt x="768" y="40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Rectangle 54"/>
            <p:cNvSpPr>
              <a:spLocks noChangeArrowheads="1"/>
            </p:cNvSpPr>
            <p:nvPr/>
          </p:nvSpPr>
          <p:spPr bwMode="auto">
            <a:xfrm>
              <a:off x="874" y="3605"/>
              <a:ext cx="702" cy="33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300" b="0"/>
                <a:t>Instalación corchete/ fijador</a:t>
              </a:r>
              <a:endParaRPr lang="en-GB" altLang="en-US" sz="1300" b="0"/>
            </a:p>
          </p:txBody>
        </p:sp>
      </p:grpSp>
      <p:grpSp>
        <p:nvGrpSpPr>
          <p:cNvPr id="23577" name="Group 55"/>
          <p:cNvGrpSpPr>
            <a:grpSpLocks/>
          </p:cNvGrpSpPr>
          <p:nvPr/>
        </p:nvGrpSpPr>
        <p:grpSpPr bwMode="auto">
          <a:xfrm>
            <a:off x="3068638" y="5481638"/>
            <a:ext cx="1220787" cy="636587"/>
            <a:chOff x="1903" y="3572"/>
            <a:chExt cx="769" cy="401"/>
          </a:xfrm>
        </p:grpSpPr>
        <p:sp>
          <p:nvSpPr>
            <p:cNvPr id="23615" name="Freeform 56"/>
            <p:cNvSpPr>
              <a:spLocks/>
            </p:cNvSpPr>
            <p:nvPr/>
          </p:nvSpPr>
          <p:spPr bwMode="auto">
            <a:xfrm>
              <a:off x="1903" y="3572"/>
              <a:ext cx="769" cy="401"/>
            </a:xfrm>
            <a:custGeom>
              <a:avLst/>
              <a:gdLst>
                <a:gd name="T0" fmla="*/ 0 w 769"/>
                <a:gd name="T1" fmla="*/ 0 h 401"/>
                <a:gd name="T2" fmla="*/ 0 w 769"/>
                <a:gd name="T3" fmla="*/ 400 h 401"/>
                <a:gd name="T4" fmla="*/ 768 w 769"/>
                <a:gd name="T5" fmla="*/ 400 h 401"/>
                <a:gd name="T6" fmla="*/ 768 w 769"/>
                <a:gd name="T7" fmla="*/ 0 h 401"/>
                <a:gd name="T8" fmla="*/ 0 w 769"/>
                <a:gd name="T9" fmla="*/ 0 h 4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401">
                  <a:moveTo>
                    <a:pt x="0" y="0"/>
                  </a:moveTo>
                  <a:lnTo>
                    <a:pt x="0" y="400"/>
                  </a:lnTo>
                  <a:lnTo>
                    <a:pt x="768" y="40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Rectangle 57"/>
            <p:cNvSpPr>
              <a:spLocks noChangeArrowheads="1"/>
            </p:cNvSpPr>
            <p:nvPr/>
          </p:nvSpPr>
          <p:spPr bwMode="auto">
            <a:xfrm>
              <a:off x="1936" y="3605"/>
              <a:ext cx="702" cy="33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s-ES_tradnl" altLang="en-US" sz="1200" b="0"/>
                <a:t>Limpiar</a:t>
              </a:r>
              <a:r>
                <a:rPr lang="en-GB" altLang="en-US" sz="1200" b="0"/>
                <a:t>, ident. </a:t>
              </a:r>
              <a:r>
                <a:rPr lang="es-ES_tradnl" altLang="en-US" sz="1200" b="0"/>
                <a:t>y</a:t>
              </a:r>
              <a:r>
                <a:rPr lang="en-GB" altLang="en-US" sz="1200" b="0"/>
                <a:t> </a:t>
              </a:r>
              <a:r>
                <a:rPr lang="es-ES_tradnl" altLang="en-US" sz="1200" b="0"/>
                <a:t>reparar marcas</a:t>
              </a:r>
              <a:endParaRPr lang="en-GB" altLang="en-US" sz="1200" b="0"/>
            </a:p>
          </p:txBody>
        </p:sp>
      </p:grpSp>
      <p:grpSp>
        <p:nvGrpSpPr>
          <p:cNvPr id="23578" name="Group 58"/>
          <p:cNvGrpSpPr>
            <a:grpSpLocks/>
          </p:cNvGrpSpPr>
          <p:nvPr/>
        </p:nvGrpSpPr>
        <p:grpSpPr bwMode="auto">
          <a:xfrm>
            <a:off x="6488113" y="5576888"/>
            <a:ext cx="1220787" cy="509587"/>
            <a:chOff x="4074" y="3612"/>
            <a:chExt cx="769" cy="321"/>
          </a:xfrm>
        </p:grpSpPr>
        <p:sp>
          <p:nvSpPr>
            <p:cNvPr id="23613" name="Freeform 59"/>
            <p:cNvSpPr>
              <a:spLocks/>
            </p:cNvSpPr>
            <p:nvPr/>
          </p:nvSpPr>
          <p:spPr bwMode="auto">
            <a:xfrm>
              <a:off x="4074" y="3612"/>
              <a:ext cx="769" cy="321"/>
            </a:xfrm>
            <a:custGeom>
              <a:avLst/>
              <a:gdLst>
                <a:gd name="T0" fmla="*/ 0 w 769"/>
                <a:gd name="T1" fmla="*/ 0 h 321"/>
                <a:gd name="T2" fmla="*/ 0 w 769"/>
                <a:gd name="T3" fmla="*/ 320 h 321"/>
                <a:gd name="T4" fmla="*/ 768 w 769"/>
                <a:gd name="T5" fmla="*/ 320 h 321"/>
                <a:gd name="T6" fmla="*/ 768 w 769"/>
                <a:gd name="T7" fmla="*/ 0 h 321"/>
                <a:gd name="T8" fmla="*/ 0 w 76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9" h="321">
                  <a:moveTo>
                    <a:pt x="0" y="0"/>
                  </a:moveTo>
                  <a:lnTo>
                    <a:pt x="0" y="320"/>
                  </a:lnTo>
                  <a:lnTo>
                    <a:pt x="768" y="3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Rectangle 60"/>
            <p:cNvSpPr>
              <a:spLocks noChangeArrowheads="1"/>
            </p:cNvSpPr>
            <p:nvPr/>
          </p:nvSpPr>
          <p:spPr bwMode="auto">
            <a:xfrm>
              <a:off x="4107" y="3645"/>
              <a:ext cx="702" cy="25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038" tIns="46038" rIns="46038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 </a:t>
              </a:r>
              <a:r>
                <a:rPr lang="es-ES_tradnl" altLang="en-US" sz="1300" b="0"/>
                <a:t>Enviar al próximo paso</a:t>
              </a:r>
              <a:endParaRPr lang="en-GB" altLang="en-US" sz="1300" b="0"/>
            </a:p>
          </p:txBody>
        </p:sp>
      </p:grpSp>
      <p:sp>
        <p:nvSpPr>
          <p:cNvPr id="23579" name="Oval 61"/>
          <p:cNvSpPr>
            <a:spLocks noChangeArrowheads="1"/>
          </p:cNvSpPr>
          <p:nvPr/>
        </p:nvSpPr>
        <p:spPr bwMode="auto">
          <a:xfrm>
            <a:off x="525463" y="5659438"/>
            <a:ext cx="365125" cy="344487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38" tIns="46038" rIns="46038" bIns="46038" anchor="ctr" anchorCtr="1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/>
              <a:t>C</a:t>
            </a:r>
          </a:p>
        </p:txBody>
      </p:sp>
      <p:sp>
        <p:nvSpPr>
          <p:cNvPr id="23580" name="Freeform 62"/>
          <p:cNvSpPr>
            <a:spLocks/>
          </p:cNvSpPr>
          <p:nvPr/>
        </p:nvSpPr>
        <p:spPr bwMode="auto">
          <a:xfrm>
            <a:off x="2354263" y="1928813"/>
            <a:ext cx="522287" cy="1587"/>
          </a:xfrm>
          <a:custGeom>
            <a:avLst/>
            <a:gdLst>
              <a:gd name="T0" fmla="*/ 0 w 329"/>
              <a:gd name="T1" fmla="*/ 0 h 1"/>
              <a:gd name="T2" fmla="*/ 520700 w 329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9" h="1">
                <a:moveTo>
                  <a:pt x="0" y="0"/>
                </a:moveTo>
                <a:lnTo>
                  <a:pt x="328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Freeform 63"/>
          <p:cNvSpPr>
            <a:spLocks/>
          </p:cNvSpPr>
          <p:nvPr/>
        </p:nvSpPr>
        <p:spPr bwMode="auto">
          <a:xfrm>
            <a:off x="4094163" y="1928813"/>
            <a:ext cx="698500" cy="1587"/>
          </a:xfrm>
          <a:custGeom>
            <a:avLst/>
            <a:gdLst>
              <a:gd name="T0" fmla="*/ 0 w 440"/>
              <a:gd name="T1" fmla="*/ 0 h 1"/>
              <a:gd name="T2" fmla="*/ 696913 w 440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40" h="1">
                <a:moveTo>
                  <a:pt x="0" y="0"/>
                </a:moveTo>
                <a:lnTo>
                  <a:pt x="439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Freeform 64"/>
          <p:cNvSpPr>
            <a:spLocks/>
          </p:cNvSpPr>
          <p:nvPr/>
        </p:nvSpPr>
        <p:spPr bwMode="auto">
          <a:xfrm>
            <a:off x="5737225" y="1928813"/>
            <a:ext cx="696913" cy="1587"/>
          </a:xfrm>
          <a:custGeom>
            <a:avLst/>
            <a:gdLst>
              <a:gd name="T0" fmla="*/ 0 w 439"/>
              <a:gd name="T1" fmla="*/ 0 h 1"/>
              <a:gd name="T2" fmla="*/ 695325 w 439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9" h="1">
                <a:moveTo>
                  <a:pt x="0" y="0"/>
                </a:moveTo>
                <a:lnTo>
                  <a:pt x="438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Freeform 65"/>
          <p:cNvSpPr>
            <a:spLocks/>
          </p:cNvSpPr>
          <p:nvPr/>
        </p:nvSpPr>
        <p:spPr bwMode="auto">
          <a:xfrm>
            <a:off x="7651750" y="1928813"/>
            <a:ext cx="523875" cy="1587"/>
          </a:xfrm>
          <a:custGeom>
            <a:avLst/>
            <a:gdLst>
              <a:gd name="T0" fmla="*/ 0 w 330"/>
              <a:gd name="T1" fmla="*/ 0 h 1"/>
              <a:gd name="T2" fmla="*/ 522288 w 330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0" h="1">
                <a:moveTo>
                  <a:pt x="0" y="0"/>
                </a:moveTo>
                <a:lnTo>
                  <a:pt x="329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Freeform 66"/>
          <p:cNvSpPr>
            <a:spLocks/>
          </p:cNvSpPr>
          <p:nvPr/>
        </p:nvSpPr>
        <p:spPr bwMode="auto">
          <a:xfrm>
            <a:off x="7707313" y="3316288"/>
            <a:ext cx="468312" cy="1587"/>
          </a:xfrm>
          <a:custGeom>
            <a:avLst/>
            <a:gdLst>
              <a:gd name="T0" fmla="*/ 0 w 295"/>
              <a:gd name="T1" fmla="*/ 0 h 1"/>
              <a:gd name="T2" fmla="*/ 466725 w 295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5" h="1">
                <a:moveTo>
                  <a:pt x="0" y="0"/>
                </a:moveTo>
                <a:lnTo>
                  <a:pt x="294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Freeform 67"/>
          <p:cNvSpPr>
            <a:spLocks/>
          </p:cNvSpPr>
          <p:nvPr/>
        </p:nvSpPr>
        <p:spPr bwMode="auto">
          <a:xfrm>
            <a:off x="7691438" y="4781550"/>
            <a:ext cx="484187" cy="26988"/>
          </a:xfrm>
          <a:custGeom>
            <a:avLst/>
            <a:gdLst>
              <a:gd name="T0" fmla="*/ 0 w 305"/>
              <a:gd name="T1" fmla="*/ 0 h 17"/>
              <a:gd name="T2" fmla="*/ 482600 w 305"/>
              <a:gd name="T3" fmla="*/ 25400 h 1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5" h="17">
                <a:moveTo>
                  <a:pt x="0" y="0"/>
                </a:moveTo>
                <a:lnTo>
                  <a:pt x="304" y="16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Freeform 68"/>
          <p:cNvSpPr>
            <a:spLocks/>
          </p:cNvSpPr>
          <p:nvPr/>
        </p:nvSpPr>
        <p:spPr bwMode="auto">
          <a:xfrm>
            <a:off x="2574925" y="3316288"/>
            <a:ext cx="468313" cy="1587"/>
          </a:xfrm>
          <a:custGeom>
            <a:avLst/>
            <a:gdLst>
              <a:gd name="T0" fmla="*/ 0 w 295"/>
              <a:gd name="T1" fmla="*/ 0 h 1"/>
              <a:gd name="T2" fmla="*/ 466725 w 295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5" h="1">
                <a:moveTo>
                  <a:pt x="0" y="0"/>
                </a:moveTo>
                <a:lnTo>
                  <a:pt x="29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Freeform 69"/>
          <p:cNvSpPr>
            <a:spLocks/>
          </p:cNvSpPr>
          <p:nvPr/>
        </p:nvSpPr>
        <p:spPr bwMode="auto">
          <a:xfrm>
            <a:off x="4337050" y="3316288"/>
            <a:ext cx="466725" cy="1587"/>
          </a:xfrm>
          <a:custGeom>
            <a:avLst/>
            <a:gdLst>
              <a:gd name="T0" fmla="*/ 0 w 294"/>
              <a:gd name="T1" fmla="*/ 0 h 1"/>
              <a:gd name="T2" fmla="*/ 465138 w 29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4" h="1">
                <a:moveTo>
                  <a:pt x="0" y="0"/>
                </a:moveTo>
                <a:lnTo>
                  <a:pt x="29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Freeform 70"/>
          <p:cNvSpPr>
            <a:spLocks/>
          </p:cNvSpPr>
          <p:nvPr/>
        </p:nvSpPr>
        <p:spPr bwMode="auto">
          <a:xfrm>
            <a:off x="6021388" y="3316288"/>
            <a:ext cx="468312" cy="1587"/>
          </a:xfrm>
          <a:custGeom>
            <a:avLst/>
            <a:gdLst>
              <a:gd name="T0" fmla="*/ 0 w 295"/>
              <a:gd name="T1" fmla="*/ 0 h 1"/>
              <a:gd name="T2" fmla="*/ 466725 w 295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5" h="1">
                <a:moveTo>
                  <a:pt x="0" y="0"/>
                </a:moveTo>
                <a:lnTo>
                  <a:pt x="29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Freeform 71"/>
          <p:cNvSpPr>
            <a:spLocks/>
          </p:cNvSpPr>
          <p:nvPr/>
        </p:nvSpPr>
        <p:spPr bwMode="auto">
          <a:xfrm>
            <a:off x="890588" y="4781550"/>
            <a:ext cx="482600" cy="26988"/>
          </a:xfrm>
          <a:custGeom>
            <a:avLst/>
            <a:gdLst>
              <a:gd name="T0" fmla="*/ 0 w 304"/>
              <a:gd name="T1" fmla="*/ 25400 h 17"/>
              <a:gd name="T2" fmla="*/ 481013 w 304"/>
              <a:gd name="T3" fmla="*/ 0 h 1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4" h="17">
                <a:moveTo>
                  <a:pt x="0" y="16"/>
                </a:moveTo>
                <a:lnTo>
                  <a:pt x="303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Freeform 72"/>
          <p:cNvSpPr>
            <a:spLocks/>
          </p:cNvSpPr>
          <p:nvPr/>
        </p:nvSpPr>
        <p:spPr bwMode="auto">
          <a:xfrm>
            <a:off x="2590800" y="4781550"/>
            <a:ext cx="482600" cy="1588"/>
          </a:xfrm>
          <a:custGeom>
            <a:avLst/>
            <a:gdLst>
              <a:gd name="T0" fmla="*/ 0 w 304"/>
              <a:gd name="T1" fmla="*/ 0 h 1"/>
              <a:gd name="T2" fmla="*/ 481013 w 30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1" name="Freeform 73"/>
          <p:cNvSpPr>
            <a:spLocks/>
          </p:cNvSpPr>
          <p:nvPr/>
        </p:nvSpPr>
        <p:spPr bwMode="auto">
          <a:xfrm>
            <a:off x="4291013" y="4781550"/>
            <a:ext cx="482600" cy="1588"/>
          </a:xfrm>
          <a:custGeom>
            <a:avLst/>
            <a:gdLst>
              <a:gd name="T0" fmla="*/ 0 w 304"/>
              <a:gd name="T1" fmla="*/ 0 h 1"/>
              <a:gd name="T2" fmla="*/ 481013 w 30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2" name="Freeform 74"/>
          <p:cNvSpPr>
            <a:spLocks/>
          </p:cNvSpPr>
          <p:nvPr/>
        </p:nvSpPr>
        <p:spPr bwMode="auto">
          <a:xfrm>
            <a:off x="5991225" y="4781550"/>
            <a:ext cx="482600" cy="1588"/>
          </a:xfrm>
          <a:custGeom>
            <a:avLst/>
            <a:gdLst>
              <a:gd name="T0" fmla="*/ 0 w 304"/>
              <a:gd name="T1" fmla="*/ 0 h 1"/>
              <a:gd name="T2" fmla="*/ 481013 w 30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3" name="Freeform 75"/>
          <p:cNvSpPr>
            <a:spLocks/>
          </p:cNvSpPr>
          <p:nvPr/>
        </p:nvSpPr>
        <p:spPr bwMode="auto">
          <a:xfrm>
            <a:off x="890588" y="5830888"/>
            <a:ext cx="466725" cy="26987"/>
          </a:xfrm>
          <a:custGeom>
            <a:avLst/>
            <a:gdLst>
              <a:gd name="T0" fmla="*/ 0 w 294"/>
              <a:gd name="T1" fmla="*/ 25400 h 17"/>
              <a:gd name="T2" fmla="*/ 465138 w 294"/>
              <a:gd name="T3" fmla="*/ 0 h 1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4" h="17">
                <a:moveTo>
                  <a:pt x="0" y="16"/>
                </a:moveTo>
                <a:lnTo>
                  <a:pt x="293" y="0"/>
                </a:lnTo>
              </a:path>
            </a:pathLst>
          </a:custGeom>
          <a:solidFill>
            <a:srgbClr val="FFFF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4" name="Freeform 76"/>
          <p:cNvSpPr>
            <a:spLocks/>
          </p:cNvSpPr>
          <p:nvPr/>
        </p:nvSpPr>
        <p:spPr bwMode="auto">
          <a:xfrm>
            <a:off x="2574925" y="5830888"/>
            <a:ext cx="468313" cy="1587"/>
          </a:xfrm>
          <a:custGeom>
            <a:avLst/>
            <a:gdLst>
              <a:gd name="T0" fmla="*/ 0 w 295"/>
              <a:gd name="T1" fmla="*/ 0 h 1"/>
              <a:gd name="T2" fmla="*/ 466725 w 295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95" h="1">
                <a:moveTo>
                  <a:pt x="0" y="0"/>
                </a:moveTo>
                <a:lnTo>
                  <a:pt x="29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5" name="Freeform 77"/>
          <p:cNvSpPr>
            <a:spLocks/>
          </p:cNvSpPr>
          <p:nvPr/>
        </p:nvSpPr>
        <p:spPr bwMode="auto">
          <a:xfrm>
            <a:off x="4260850" y="5830888"/>
            <a:ext cx="641350" cy="1587"/>
          </a:xfrm>
          <a:custGeom>
            <a:avLst/>
            <a:gdLst>
              <a:gd name="T0" fmla="*/ 0 w 404"/>
              <a:gd name="T1" fmla="*/ 0 h 1"/>
              <a:gd name="T2" fmla="*/ 639763 w 40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4" h="1">
                <a:moveTo>
                  <a:pt x="0" y="0"/>
                </a:moveTo>
                <a:lnTo>
                  <a:pt x="40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6" name="Freeform 78"/>
          <p:cNvSpPr>
            <a:spLocks/>
          </p:cNvSpPr>
          <p:nvPr/>
        </p:nvSpPr>
        <p:spPr bwMode="auto">
          <a:xfrm>
            <a:off x="5846763" y="5830888"/>
            <a:ext cx="642937" cy="1587"/>
          </a:xfrm>
          <a:custGeom>
            <a:avLst/>
            <a:gdLst>
              <a:gd name="T0" fmla="*/ 0 w 405"/>
              <a:gd name="T1" fmla="*/ 0 h 1"/>
              <a:gd name="T2" fmla="*/ 641350 w 405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5" h="1">
                <a:moveTo>
                  <a:pt x="0" y="0"/>
                </a:moveTo>
                <a:lnTo>
                  <a:pt x="40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7" name="Freeform 79"/>
          <p:cNvSpPr>
            <a:spLocks/>
          </p:cNvSpPr>
          <p:nvPr/>
        </p:nvSpPr>
        <p:spPr bwMode="auto">
          <a:xfrm>
            <a:off x="1044575" y="3308350"/>
            <a:ext cx="312738" cy="658813"/>
          </a:xfrm>
          <a:custGeom>
            <a:avLst/>
            <a:gdLst>
              <a:gd name="T0" fmla="*/ 311150 w 197"/>
              <a:gd name="T1" fmla="*/ 657225 h 415"/>
              <a:gd name="T2" fmla="*/ 0 w 197"/>
              <a:gd name="T3" fmla="*/ 657225 h 415"/>
              <a:gd name="T4" fmla="*/ 0 w 197"/>
              <a:gd name="T5" fmla="*/ 0 h 4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7" h="415">
                <a:moveTo>
                  <a:pt x="196" y="414"/>
                </a:moveTo>
                <a:lnTo>
                  <a:pt x="0" y="414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8" name="Freeform 80"/>
          <p:cNvSpPr>
            <a:spLocks/>
          </p:cNvSpPr>
          <p:nvPr/>
        </p:nvSpPr>
        <p:spPr bwMode="auto">
          <a:xfrm>
            <a:off x="2574925" y="3859213"/>
            <a:ext cx="1116013" cy="107950"/>
          </a:xfrm>
          <a:custGeom>
            <a:avLst/>
            <a:gdLst>
              <a:gd name="T0" fmla="*/ 1114425 w 703"/>
              <a:gd name="T1" fmla="*/ 0 h 68"/>
              <a:gd name="T2" fmla="*/ 1114425 w 703"/>
              <a:gd name="T3" fmla="*/ 106363 h 68"/>
              <a:gd name="T4" fmla="*/ 0 w 703"/>
              <a:gd name="T5" fmla="*/ 106363 h 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03" h="68">
                <a:moveTo>
                  <a:pt x="702" y="0"/>
                </a:moveTo>
                <a:lnTo>
                  <a:pt x="702" y="67"/>
                </a:lnTo>
                <a:lnTo>
                  <a:pt x="0" y="67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9" name="Freeform 81"/>
          <p:cNvSpPr>
            <a:spLocks/>
          </p:cNvSpPr>
          <p:nvPr/>
        </p:nvSpPr>
        <p:spPr bwMode="auto">
          <a:xfrm>
            <a:off x="1392238" y="2020888"/>
            <a:ext cx="3873500" cy="255587"/>
          </a:xfrm>
          <a:custGeom>
            <a:avLst/>
            <a:gdLst>
              <a:gd name="T0" fmla="*/ 3871913 w 2440"/>
              <a:gd name="T1" fmla="*/ 0 h 161"/>
              <a:gd name="T2" fmla="*/ 3871913 w 2440"/>
              <a:gd name="T3" fmla="*/ 254000 h 161"/>
              <a:gd name="T4" fmla="*/ 0 w 2440"/>
              <a:gd name="T5" fmla="*/ 254000 h 1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40" h="161">
                <a:moveTo>
                  <a:pt x="2439" y="0"/>
                </a:moveTo>
                <a:lnTo>
                  <a:pt x="2439" y="160"/>
                </a:lnTo>
                <a:lnTo>
                  <a:pt x="0" y="16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600" name="Group 82"/>
          <p:cNvGrpSpPr>
            <a:grpSpLocks/>
          </p:cNvGrpSpPr>
          <p:nvPr/>
        </p:nvGrpSpPr>
        <p:grpSpPr bwMode="auto">
          <a:xfrm>
            <a:off x="4900613" y="5434013"/>
            <a:ext cx="947737" cy="795337"/>
            <a:chOff x="3074" y="3522"/>
            <a:chExt cx="597" cy="501"/>
          </a:xfrm>
        </p:grpSpPr>
        <p:sp>
          <p:nvSpPr>
            <p:cNvPr id="23611" name="Freeform 83"/>
            <p:cNvSpPr>
              <a:spLocks/>
            </p:cNvSpPr>
            <p:nvPr/>
          </p:nvSpPr>
          <p:spPr bwMode="auto">
            <a:xfrm>
              <a:off x="3074" y="3522"/>
              <a:ext cx="597" cy="501"/>
            </a:xfrm>
            <a:custGeom>
              <a:avLst/>
              <a:gdLst>
                <a:gd name="T0" fmla="*/ 298 w 597"/>
                <a:gd name="T1" fmla="*/ 0 h 501"/>
                <a:gd name="T2" fmla="*/ 0 w 597"/>
                <a:gd name="T3" fmla="*/ 250 h 501"/>
                <a:gd name="T4" fmla="*/ 298 w 597"/>
                <a:gd name="T5" fmla="*/ 500 h 501"/>
                <a:gd name="T6" fmla="*/ 596 w 597"/>
                <a:gd name="T7" fmla="*/ 250 h 501"/>
                <a:gd name="T8" fmla="*/ 298 w 597"/>
                <a:gd name="T9" fmla="*/ 0 h 5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7" h="501">
                  <a:moveTo>
                    <a:pt x="298" y="0"/>
                  </a:moveTo>
                  <a:lnTo>
                    <a:pt x="0" y="250"/>
                  </a:lnTo>
                  <a:lnTo>
                    <a:pt x="298" y="500"/>
                  </a:lnTo>
                  <a:lnTo>
                    <a:pt x="596" y="250"/>
                  </a:lnTo>
                  <a:lnTo>
                    <a:pt x="298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Rectangle 84"/>
            <p:cNvSpPr>
              <a:spLocks noChangeArrowheads="1"/>
            </p:cNvSpPr>
            <p:nvPr/>
          </p:nvSpPr>
          <p:spPr bwMode="auto">
            <a:xfrm>
              <a:off x="3254" y="3664"/>
              <a:ext cx="236" cy="2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Inspec</a:t>
              </a:r>
              <a:r>
                <a:rPr lang="es-ES_tradnl" altLang="en-US" sz="1300" b="0"/>
                <a:t>cionar</a:t>
              </a:r>
              <a:endParaRPr lang="en-GB" altLang="en-US" sz="1300" b="0"/>
            </a:p>
          </p:txBody>
        </p:sp>
      </p:grpSp>
      <p:sp>
        <p:nvSpPr>
          <p:cNvPr id="23601" name="Freeform 85"/>
          <p:cNvSpPr>
            <a:spLocks/>
          </p:cNvSpPr>
          <p:nvPr/>
        </p:nvSpPr>
        <p:spPr bwMode="auto">
          <a:xfrm>
            <a:off x="7707313" y="5830888"/>
            <a:ext cx="261937" cy="1587"/>
          </a:xfrm>
          <a:custGeom>
            <a:avLst/>
            <a:gdLst>
              <a:gd name="T0" fmla="*/ 0 w 165"/>
              <a:gd name="T1" fmla="*/ 0 h 1"/>
              <a:gd name="T2" fmla="*/ 260350 w 165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5" h="1">
                <a:moveTo>
                  <a:pt x="0" y="0"/>
                </a:moveTo>
                <a:lnTo>
                  <a:pt x="16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2" name="Rectangle 86"/>
          <p:cNvSpPr>
            <a:spLocks noChangeArrowheads="1"/>
          </p:cNvSpPr>
          <p:nvPr/>
        </p:nvSpPr>
        <p:spPr bwMode="auto">
          <a:xfrm rot="-1860000">
            <a:off x="3906838" y="4186238"/>
            <a:ext cx="457200" cy="317500"/>
          </a:xfrm>
          <a:prstGeom prst="rect">
            <a:avLst/>
          </a:prstGeom>
          <a:solidFill>
            <a:srgbClr val="66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/>
              <a:t>VA</a:t>
            </a:r>
          </a:p>
        </p:txBody>
      </p:sp>
      <p:sp>
        <p:nvSpPr>
          <p:cNvPr id="23603" name="Rectangle 87"/>
          <p:cNvSpPr>
            <a:spLocks noChangeArrowheads="1"/>
          </p:cNvSpPr>
          <p:nvPr/>
        </p:nvSpPr>
        <p:spPr bwMode="auto">
          <a:xfrm rot="-1860000">
            <a:off x="7364413" y="4186238"/>
            <a:ext cx="457200" cy="317500"/>
          </a:xfrm>
          <a:prstGeom prst="rect">
            <a:avLst/>
          </a:prstGeom>
          <a:solidFill>
            <a:srgbClr val="66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/>
              <a:t>VA</a:t>
            </a:r>
          </a:p>
        </p:txBody>
      </p:sp>
      <p:sp>
        <p:nvSpPr>
          <p:cNvPr id="23604" name="Rectangle 88"/>
          <p:cNvSpPr>
            <a:spLocks noChangeArrowheads="1"/>
          </p:cNvSpPr>
          <p:nvPr/>
        </p:nvSpPr>
        <p:spPr bwMode="auto">
          <a:xfrm rot="-1860000">
            <a:off x="7364413" y="2622550"/>
            <a:ext cx="457200" cy="317500"/>
          </a:xfrm>
          <a:prstGeom prst="rect">
            <a:avLst/>
          </a:prstGeom>
          <a:solidFill>
            <a:srgbClr val="66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/>
              <a:t>VA</a:t>
            </a:r>
          </a:p>
        </p:txBody>
      </p:sp>
      <p:sp>
        <p:nvSpPr>
          <p:cNvPr id="23605" name="Rectangle 89"/>
          <p:cNvSpPr>
            <a:spLocks noChangeArrowheads="1"/>
          </p:cNvSpPr>
          <p:nvPr/>
        </p:nvSpPr>
        <p:spPr bwMode="auto">
          <a:xfrm rot="-1860000">
            <a:off x="7440613" y="1339850"/>
            <a:ext cx="457200" cy="317500"/>
          </a:xfrm>
          <a:prstGeom prst="rect">
            <a:avLst/>
          </a:prstGeom>
          <a:solidFill>
            <a:srgbClr val="66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/>
              <a:t>VA</a:t>
            </a:r>
          </a:p>
        </p:txBody>
      </p:sp>
      <p:sp>
        <p:nvSpPr>
          <p:cNvPr id="23606" name="Rectangle 90"/>
          <p:cNvSpPr>
            <a:spLocks noChangeArrowheads="1"/>
          </p:cNvSpPr>
          <p:nvPr/>
        </p:nvSpPr>
        <p:spPr bwMode="auto">
          <a:xfrm rot="-1860000">
            <a:off x="5829300" y="2622550"/>
            <a:ext cx="457200" cy="317500"/>
          </a:xfrm>
          <a:prstGeom prst="rect">
            <a:avLst/>
          </a:prstGeom>
          <a:solidFill>
            <a:srgbClr val="66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/>
              <a:t>VA</a:t>
            </a:r>
          </a:p>
        </p:txBody>
      </p:sp>
      <p:sp>
        <p:nvSpPr>
          <p:cNvPr id="23607" name="Rectangle 91"/>
          <p:cNvSpPr>
            <a:spLocks noChangeArrowheads="1"/>
          </p:cNvSpPr>
          <p:nvPr/>
        </p:nvSpPr>
        <p:spPr bwMode="auto">
          <a:xfrm rot="-1860000">
            <a:off x="2319338" y="5191125"/>
            <a:ext cx="457200" cy="317500"/>
          </a:xfrm>
          <a:prstGeom prst="rect">
            <a:avLst/>
          </a:prstGeom>
          <a:solidFill>
            <a:srgbClr val="66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/>
              <a:t>VA</a:t>
            </a:r>
          </a:p>
        </p:txBody>
      </p:sp>
      <p:grpSp>
        <p:nvGrpSpPr>
          <p:cNvPr id="23608" name="Group 92"/>
          <p:cNvGrpSpPr>
            <a:grpSpLocks/>
          </p:cNvGrpSpPr>
          <p:nvPr/>
        </p:nvGrpSpPr>
        <p:grpSpPr bwMode="auto">
          <a:xfrm>
            <a:off x="4791075" y="1531938"/>
            <a:ext cx="947738" cy="795337"/>
            <a:chOff x="3005" y="1064"/>
            <a:chExt cx="597" cy="501"/>
          </a:xfrm>
        </p:grpSpPr>
        <p:sp>
          <p:nvSpPr>
            <p:cNvPr id="23609" name="Freeform 93"/>
            <p:cNvSpPr>
              <a:spLocks/>
            </p:cNvSpPr>
            <p:nvPr/>
          </p:nvSpPr>
          <p:spPr bwMode="auto">
            <a:xfrm>
              <a:off x="3005" y="1064"/>
              <a:ext cx="597" cy="501"/>
            </a:xfrm>
            <a:custGeom>
              <a:avLst/>
              <a:gdLst>
                <a:gd name="T0" fmla="*/ 298 w 597"/>
                <a:gd name="T1" fmla="*/ 0 h 501"/>
                <a:gd name="T2" fmla="*/ 0 w 597"/>
                <a:gd name="T3" fmla="*/ 250 h 501"/>
                <a:gd name="T4" fmla="*/ 298 w 597"/>
                <a:gd name="T5" fmla="*/ 500 h 501"/>
                <a:gd name="T6" fmla="*/ 596 w 597"/>
                <a:gd name="T7" fmla="*/ 250 h 501"/>
                <a:gd name="T8" fmla="*/ 298 w 597"/>
                <a:gd name="T9" fmla="*/ 0 h 5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7" h="501">
                  <a:moveTo>
                    <a:pt x="298" y="0"/>
                  </a:moveTo>
                  <a:lnTo>
                    <a:pt x="0" y="250"/>
                  </a:lnTo>
                  <a:lnTo>
                    <a:pt x="298" y="500"/>
                  </a:lnTo>
                  <a:lnTo>
                    <a:pt x="596" y="250"/>
                  </a:lnTo>
                  <a:lnTo>
                    <a:pt x="298" y="0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Rectangle 94"/>
            <p:cNvSpPr>
              <a:spLocks noChangeArrowheads="1"/>
            </p:cNvSpPr>
            <p:nvPr/>
          </p:nvSpPr>
          <p:spPr bwMode="auto">
            <a:xfrm>
              <a:off x="3185" y="1206"/>
              <a:ext cx="236" cy="2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30000"/>
                </a:spcBef>
              </a:pPr>
              <a:r>
                <a:rPr lang="en-GB" altLang="en-US" sz="1300" b="0"/>
                <a:t>Inspe</a:t>
              </a:r>
              <a:r>
                <a:rPr lang="es-ES_tradnl" altLang="en-US" sz="1300" b="0"/>
                <a:t>ccionar</a:t>
              </a:r>
              <a:endParaRPr lang="en-GB" altLang="en-US" sz="1300" b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8648700" y="6275388"/>
            <a:ext cx="36036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8739188" y="6586538"/>
            <a:ext cx="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2400" b="0">
              <a:latin typeface="Times New Roman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-63500" y="6702425"/>
            <a:ext cx="12096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924425" y="1196975"/>
            <a:ext cx="1377950" cy="8207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924425" y="1196975"/>
            <a:ext cx="1377950" cy="820738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562225" y="3348038"/>
            <a:ext cx="134461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654300" y="3397250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2698750" y="3394075"/>
            <a:ext cx="12842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Requisición no enviada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2654300" y="3535363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2698750" y="3532188"/>
            <a:ext cx="10842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Requsición pérdida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2654300" y="3671888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2698750" y="3670300"/>
            <a:ext cx="12049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Requisión incompleta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2654300" y="3810000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2698750" y="3806825"/>
            <a:ext cx="10715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Formato no formal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2654300" y="3946525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2698750" y="3943350"/>
            <a:ext cx="7588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1 Día - 5 Dias</a:t>
            </a:r>
          </a:p>
        </p:txBody>
      </p:sp>
      <p:grpSp>
        <p:nvGrpSpPr>
          <p:cNvPr id="20498" name="Group 18"/>
          <p:cNvGrpSpPr>
            <a:grpSpLocks/>
          </p:cNvGrpSpPr>
          <p:nvPr/>
        </p:nvGrpSpPr>
        <p:grpSpPr bwMode="auto">
          <a:xfrm>
            <a:off x="4360863" y="2905125"/>
            <a:ext cx="109537" cy="496888"/>
            <a:chOff x="2575" y="1992"/>
            <a:chExt cx="69" cy="313"/>
          </a:xfrm>
        </p:grpSpPr>
        <p:sp>
          <p:nvSpPr>
            <p:cNvPr id="20618" name="Line 19"/>
            <p:cNvSpPr>
              <a:spLocks noChangeShapeType="1"/>
            </p:cNvSpPr>
            <p:nvPr/>
          </p:nvSpPr>
          <p:spPr bwMode="auto">
            <a:xfrm>
              <a:off x="2610" y="1992"/>
              <a:ext cx="1" cy="2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9" name="Freeform 20"/>
            <p:cNvSpPr>
              <a:spLocks/>
            </p:cNvSpPr>
            <p:nvPr/>
          </p:nvSpPr>
          <p:spPr bwMode="auto">
            <a:xfrm>
              <a:off x="2575" y="2243"/>
              <a:ext cx="69" cy="62"/>
            </a:xfrm>
            <a:custGeom>
              <a:avLst/>
              <a:gdLst>
                <a:gd name="T0" fmla="*/ 0 w 69"/>
                <a:gd name="T1" fmla="*/ 0 h 62"/>
                <a:gd name="T2" fmla="*/ 34 w 69"/>
                <a:gd name="T3" fmla="*/ 61 h 62"/>
                <a:gd name="T4" fmla="*/ 68 w 69"/>
                <a:gd name="T5" fmla="*/ 0 h 62"/>
                <a:gd name="T6" fmla="*/ 34 w 69"/>
                <a:gd name="T7" fmla="*/ 19 h 62"/>
                <a:gd name="T8" fmla="*/ 0 w 69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9" h="62">
                  <a:moveTo>
                    <a:pt x="0" y="0"/>
                  </a:moveTo>
                  <a:lnTo>
                    <a:pt x="34" y="61"/>
                  </a:lnTo>
                  <a:lnTo>
                    <a:pt x="68" y="0"/>
                  </a:lnTo>
                  <a:lnTo>
                    <a:pt x="34" y="19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9" name="Rectangle 21"/>
          <p:cNvSpPr>
            <a:spLocks noChangeArrowheads="1"/>
          </p:cNvSpPr>
          <p:nvPr/>
        </p:nvSpPr>
        <p:spPr bwMode="auto">
          <a:xfrm>
            <a:off x="4095750" y="3417888"/>
            <a:ext cx="738188" cy="76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0" name="Rectangle 22"/>
          <p:cNvSpPr>
            <a:spLocks noChangeArrowheads="1"/>
          </p:cNvSpPr>
          <p:nvPr/>
        </p:nvSpPr>
        <p:spPr bwMode="auto">
          <a:xfrm>
            <a:off x="4187825" y="3463925"/>
            <a:ext cx="2540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Mail</a:t>
            </a:r>
          </a:p>
        </p:txBody>
      </p:sp>
      <p:sp>
        <p:nvSpPr>
          <p:cNvPr id="20501" name="Rectangle 23"/>
          <p:cNvSpPr>
            <a:spLocks noChangeArrowheads="1"/>
          </p:cNvSpPr>
          <p:nvPr/>
        </p:nvSpPr>
        <p:spPr bwMode="auto">
          <a:xfrm>
            <a:off x="4187825" y="3600450"/>
            <a:ext cx="4445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E - Mail</a:t>
            </a:r>
          </a:p>
        </p:txBody>
      </p:sp>
      <p:sp>
        <p:nvSpPr>
          <p:cNvPr id="20502" name="Rectangle 24"/>
          <p:cNvSpPr>
            <a:spLocks noChangeArrowheads="1"/>
          </p:cNvSpPr>
          <p:nvPr/>
        </p:nvSpPr>
        <p:spPr bwMode="auto">
          <a:xfrm>
            <a:off x="4187825" y="3738563"/>
            <a:ext cx="2047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Fax</a:t>
            </a:r>
          </a:p>
        </p:txBody>
      </p:sp>
      <p:sp>
        <p:nvSpPr>
          <p:cNvPr id="20503" name="Rectangle 25"/>
          <p:cNvSpPr>
            <a:spLocks noChangeArrowheads="1"/>
          </p:cNvSpPr>
          <p:nvPr/>
        </p:nvSpPr>
        <p:spPr bwMode="auto">
          <a:xfrm>
            <a:off x="4187825" y="3875088"/>
            <a:ext cx="5508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MS - Mail</a:t>
            </a:r>
          </a:p>
        </p:txBody>
      </p:sp>
      <p:sp>
        <p:nvSpPr>
          <p:cNvPr id="20504" name="Rectangle 26"/>
          <p:cNvSpPr>
            <a:spLocks noChangeArrowheads="1"/>
          </p:cNvSpPr>
          <p:nvPr/>
        </p:nvSpPr>
        <p:spPr bwMode="auto">
          <a:xfrm>
            <a:off x="4187825" y="4011613"/>
            <a:ext cx="4730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Telefono</a:t>
            </a:r>
          </a:p>
        </p:txBody>
      </p:sp>
      <p:sp>
        <p:nvSpPr>
          <p:cNvPr id="20505" name="Rectangle 27"/>
          <p:cNvSpPr>
            <a:spLocks noChangeArrowheads="1"/>
          </p:cNvSpPr>
          <p:nvPr/>
        </p:nvSpPr>
        <p:spPr bwMode="auto">
          <a:xfrm>
            <a:off x="6396038" y="1295400"/>
            <a:ext cx="1414462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6" name="Rectangle 28"/>
          <p:cNvSpPr>
            <a:spLocks noChangeArrowheads="1"/>
          </p:cNvSpPr>
          <p:nvPr/>
        </p:nvSpPr>
        <p:spPr bwMode="auto">
          <a:xfrm>
            <a:off x="6488113" y="1343025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07" name="Rectangle 29"/>
          <p:cNvSpPr>
            <a:spLocks noChangeArrowheads="1"/>
          </p:cNvSpPr>
          <p:nvPr/>
        </p:nvSpPr>
        <p:spPr bwMode="auto">
          <a:xfrm>
            <a:off x="6532563" y="1339850"/>
            <a:ext cx="11858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Checklist Incompleto</a:t>
            </a:r>
          </a:p>
        </p:txBody>
      </p:sp>
      <p:sp>
        <p:nvSpPr>
          <p:cNvPr id="20508" name="Rectangle 30"/>
          <p:cNvSpPr>
            <a:spLocks noChangeArrowheads="1"/>
          </p:cNvSpPr>
          <p:nvPr/>
        </p:nvSpPr>
        <p:spPr bwMode="auto">
          <a:xfrm>
            <a:off x="6488113" y="1481138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09" name="Rectangle 31"/>
          <p:cNvSpPr>
            <a:spLocks noChangeArrowheads="1"/>
          </p:cNvSpPr>
          <p:nvPr/>
        </p:nvSpPr>
        <p:spPr bwMode="auto">
          <a:xfrm>
            <a:off x="6532563" y="1477963"/>
            <a:ext cx="8223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1 Día - 21 Dias</a:t>
            </a:r>
          </a:p>
        </p:txBody>
      </p:sp>
      <p:sp>
        <p:nvSpPr>
          <p:cNvPr id="20510" name="Rectangle 32"/>
          <p:cNvSpPr>
            <a:spLocks noChangeArrowheads="1"/>
          </p:cNvSpPr>
          <p:nvPr/>
        </p:nvSpPr>
        <p:spPr bwMode="auto">
          <a:xfrm>
            <a:off x="6553200" y="3417888"/>
            <a:ext cx="187166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1" name="Rectangle 33"/>
          <p:cNvSpPr>
            <a:spLocks noChangeArrowheads="1"/>
          </p:cNvSpPr>
          <p:nvPr/>
        </p:nvSpPr>
        <p:spPr bwMode="auto">
          <a:xfrm>
            <a:off x="6643688" y="3467100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12" name="Rectangle 34"/>
          <p:cNvSpPr>
            <a:spLocks noChangeArrowheads="1"/>
          </p:cNvSpPr>
          <p:nvPr/>
        </p:nvSpPr>
        <p:spPr bwMode="auto">
          <a:xfrm>
            <a:off x="6688138" y="3463925"/>
            <a:ext cx="11350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Errores al escribirlo</a:t>
            </a:r>
          </a:p>
        </p:txBody>
      </p:sp>
      <p:sp>
        <p:nvSpPr>
          <p:cNvPr id="20513" name="Rectangle 35"/>
          <p:cNvSpPr>
            <a:spLocks noChangeArrowheads="1"/>
          </p:cNvSpPr>
          <p:nvPr/>
        </p:nvSpPr>
        <p:spPr bwMode="auto">
          <a:xfrm>
            <a:off x="6643688" y="3603625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14" name="Rectangle 36"/>
          <p:cNvSpPr>
            <a:spLocks noChangeArrowheads="1"/>
          </p:cNvSpPr>
          <p:nvPr/>
        </p:nvSpPr>
        <p:spPr bwMode="auto">
          <a:xfrm>
            <a:off x="6688138" y="3600450"/>
            <a:ext cx="21478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Falta de entendimiento de los requisitos</a:t>
            </a:r>
          </a:p>
        </p:txBody>
      </p:sp>
      <p:sp>
        <p:nvSpPr>
          <p:cNvPr id="20515" name="Rectangle 37"/>
          <p:cNvSpPr>
            <a:spLocks noChangeArrowheads="1"/>
          </p:cNvSpPr>
          <p:nvPr/>
        </p:nvSpPr>
        <p:spPr bwMode="auto">
          <a:xfrm>
            <a:off x="6643688" y="3741738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16" name="Rectangle 38"/>
          <p:cNvSpPr>
            <a:spLocks noChangeArrowheads="1"/>
          </p:cNvSpPr>
          <p:nvPr/>
        </p:nvSpPr>
        <p:spPr bwMode="auto">
          <a:xfrm>
            <a:off x="6688138" y="3738563"/>
            <a:ext cx="8429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5 Min - 1/2 Día</a:t>
            </a:r>
          </a:p>
        </p:txBody>
      </p:sp>
      <p:sp>
        <p:nvSpPr>
          <p:cNvPr id="20517" name="Rectangle 39"/>
          <p:cNvSpPr>
            <a:spLocks noChangeArrowheads="1"/>
          </p:cNvSpPr>
          <p:nvPr/>
        </p:nvSpPr>
        <p:spPr bwMode="auto">
          <a:xfrm>
            <a:off x="568325" y="5816600"/>
            <a:ext cx="1106488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8" name="Rectangle 40"/>
          <p:cNvSpPr>
            <a:spLocks noChangeArrowheads="1"/>
          </p:cNvSpPr>
          <p:nvPr/>
        </p:nvSpPr>
        <p:spPr bwMode="auto">
          <a:xfrm>
            <a:off x="660400" y="5864225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19" name="Rectangle 41"/>
          <p:cNvSpPr>
            <a:spLocks noChangeArrowheads="1"/>
          </p:cNvSpPr>
          <p:nvPr/>
        </p:nvSpPr>
        <p:spPr bwMode="auto">
          <a:xfrm>
            <a:off x="704850" y="5862638"/>
            <a:ext cx="8429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5 Min - 1/2 Día</a:t>
            </a:r>
          </a:p>
        </p:txBody>
      </p:sp>
      <p:sp>
        <p:nvSpPr>
          <p:cNvPr id="20520" name="Rectangle 42"/>
          <p:cNvSpPr>
            <a:spLocks noChangeArrowheads="1"/>
          </p:cNvSpPr>
          <p:nvPr/>
        </p:nvSpPr>
        <p:spPr bwMode="auto">
          <a:xfrm>
            <a:off x="2946400" y="5816600"/>
            <a:ext cx="1104900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1" name="Rectangle 43"/>
          <p:cNvSpPr>
            <a:spLocks noChangeArrowheads="1"/>
          </p:cNvSpPr>
          <p:nvPr/>
        </p:nvSpPr>
        <p:spPr bwMode="auto">
          <a:xfrm>
            <a:off x="3036888" y="5864225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22" name="Rectangle 44"/>
          <p:cNvSpPr>
            <a:spLocks noChangeArrowheads="1"/>
          </p:cNvSpPr>
          <p:nvPr/>
        </p:nvSpPr>
        <p:spPr bwMode="auto">
          <a:xfrm>
            <a:off x="3081338" y="5862638"/>
            <a:ext cx="8429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5 Min - 1/2 Día</a:t>
            </a:r>
          </a:p>
        </p:txBody>
      </p:sp>
      <p:sp>
        <p:nvSpPr>
          <p:cNvPr id="20523" name="Rectangle 45"/>
          <p:cNvSpPr>
            <a:spLocks noChangeArrowheads="1"/>
          </p:cNvSpPr>
          <p:nvPr/>
        </p:nvSpPr>
        <p:spPr bwMode="auto">
          <a:xfrm>
            <a:off x="5092700" y="5816600"/>
            <a:ext cx="1873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4" name="Rectangle 46"/>
          <p:cNvSpPr>
            <a:spLocks noChangeArrowheads="1"/>
          </p:cNvSpPr>
          <p:nvPr/>
        </p:nvSpPr>
        <p:spPr bwMode="auto">
          <a:xfrm>
            <a:off x="5184775" y="5864225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25" name="Rectangle 47"/>
          <p:cNvSpPr>
            <a:spLocks noChangeArrowheads="1"/>
          </p:cNvSpPr>
          <p:nvPr/>
        </p:nvSpPr>
        <p:spPr bwMode="auto">
          <a:xfrm>
            <a:off x="5229225" y="5862638"/>
            <a:ext cx="11350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Errores al escribirlo</a:t>
            </a:r>
          </a:p>
        </p:txBody>
      </p:sp>
      <p:sp>
        <p:nvSpPr>
          <p:cNvPr id="20526" name="Rectangle 48"/>
          <p:cNvSpPr>
            <a:spLocks noChangeArrowheads="1"/>
          </p:cNvSpPr>
          <p:nvPr/>
        </p:nvSpPr>
        <p:spPr bwMode="auto">
          <a:xfrm>
            <a:off x="5184775" y="6002338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27" name="Rectangle 49"/>
          <p:cNvSpPr>
            <a:spLocks noChangeArrowheads="1"/>
          </p:cNvSpPr>
          <p:nvPr/>
        </p:nvSpPr>
        <p:spPr bwMode="auto">
          <a:xfrm>
            <a:off x="5229225" y="5999163"/>
            <a:ext cx="21796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Falta de entendimiento de los requisitos</a:t>
            </a:r>
          </a:p>
        </p:txBody>
      </p:sp>
      <p:sp>
        <p:nvSpPr>
          <p:cNvPr id="20528" name="Rectangle 50"/>
          <p:cNvSpPr>
            <a:spLocks noChangeArrowheads="1"/>
          </p:cNvSpPr>
          <p:nvPr/>
        </p:nvSpPr>
        <p:spPr bwMode="auto">
          <a:xfrm>
            <a:off x="5184775" y="6138863"/>
            <a:ext cx="44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  <a:latin typeface="Times New Roman" charset="0"/>
              </a:rPr>
              <a:t>•</a:t>
            </a:r>
          </a:p>
        </p:txBody>
      </p:sp>
      <p:sp>
        <p:nvSpPr>
          <p:cNvPr id="20529" name="Rectangle 51"/>
          <p:cNvSpPr>
            <a:spLocks noChangeArrowheads="1"/>
          </p:cNvSpPr>
          <p:nvPr/>
        </p:nvSpPr>
        <p:spPr bwMode="auto">
          <a:xfrm>
            <a:off x="5229225" y="6135688"/>
            <a:ext cx="7588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>
                <a:solidFill>
                  <a:srgbClr val="000000"/>
                </a:solidFill>
                <a:latin typeface="Times New Roman" charset="0"/>
              </a:rPr>
              <a:t> 1 Día - 3 Días</a:t>
            </a:r>
          </a:p>
        </p:txBody>
      </p:sp>
      <p:grpSp>
        <p:nvGrpSpPr>
          <p:cNvPr id="20530" name="Group 52"/>
          <p:cNvGrpSpPr>
            <a:grpSpLocks/>
          </p:cNvGrpSpPr>
          <p:nvPr/>
        </p:nvGrpSpPr>
        <p:grpSpPr bwMode="auto">
          <a:xfrm>
            <a:off x="552450" y="2427288"/>
            <a:ext cx="1381125" cy="822325"/>
            <a:chOff x="176" y="1691"/>
            <a:chExt cx="870" cy="518"/>
          </a:xfrm>
        </p:grpSpPr>
        <p:sp>
          <p:nvSpPr>
            <p:cNvPr id="20616" name="Rectangle 53"/>
            <p:cNvSpPr>
              <a:spLocks noChangeArrowheads="1"/>
            </p:cNvSpPr>
            <p:nvPr/>
          </p:nvSpPr>
          <p:spPr bwMode="auto">
            <a:xfrm>
              <a:off x="176" y="1691"/>
              <a:ext cx="870" cy="51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7" name="Rectangle 54"/>
            <p:cNvSpPr>
              <a:spLocks noChangeArrowheads="1"/>
            </p:cNvSpPr>
            <p:nvPr/>
          </p:nvSpPr>
          <p:spPr bwMode="auto">
            <a:xfrm>
              <a:off x="176" y="1692"/>
              <a:ext cx="870" cy="51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31" name="Rectangle 55"/>
          <p:cNvSpPr>
            <a:spLocks noChangeArrowheads="1"/>
          </p:cNvSpPr>
          <p:nvPr/>
        </p:nvSpPr>
        <p:spPr bwMode="auto">
          <a:xfrm>
            <a:off x="544513" y="2593975"/>
            <a:ext cx="1436687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2" name="Rectangle 56"/>
          <p:cNvSpPr>
            <a:spLocks noChangeArrowheads="1"/>
          </p:cNvSpPr>
          <p:nvPr/>
        </p:nvSpPr>
        <p:spPr bwMode="auto">
          <a:xfrm>
            <a:off x="523875" y="2641600"/>
            <a:ext cx="1376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Gerente de Ventas..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 revisa producto y precio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con el cliente </a:t>
            </a:r>
          </a:p>
        </p:txBody>
      </p:sp>
      <p:sp>
        <p:nvSpPr>
          <p:cNvPr id="20533" name="Rectangle 57"/>
          <p:cNvSpPr>
            <a:spLocks noChangeArrowheads="1"/>
          </p:cNvSpPr>
          <p:nvPr/>
        </p:nvSpPr>
        <p:spPr bwMode="auto">
          <a:xfrm>
            <a:off x="498475" y="2662238"/>
            <a:ext cx="1498600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4" name="Rectangle 59"/>
          <p:cNvSpPr>
            <a:spLocks noChangeArrowheads="1"/>
          </p:cNvSpPr>
          <p:nvPr/>
        </p:nvSpPr>
        <p:spPr bwMode="auto">
          <a:xfrm>
            <a:off x="892175" y="2867025"/>
            <a:ext cx="7080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5" name="Line 61"/>
          <p:cNvSpPr>
            <a:spLocks noChangeShapeType="1"/>
          </p:cNvSpPr>
          <p:nvPr/>
        </p:nvSpPr>
        <p:spPr bwMode="auto">
          <a:xfrm>
            <a:off x="1943100" y="2838450"/>
            <a:ext cx="6111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6" name="Freeform 62"/>
          <p:cNvSpPr>
            <a:spLocks/>
          </p:cNvSpPr>
          <p:nvPr/>
        </p:nvSpPr>
        <p:spPr bwMode="auto">
          <a:xfrm>
            <a:off x="2552700" y="2808288"/>
            <a:ext cx="58738" cy="52387"/>
          </a:xfrm>
          <a:custGeom>
            <a:avLst/>
            <a:gdLst>
              <a:gd name="T0" fmla="*/ 0 w 37"/>
              <a:gd name="T1" fmla="*/ 0 h 33"/>
              <a:gd name="T2" fmla="*/ 57150 w 37"/>
              <a:gd name="T3" fmla="*/ 25400 h 33"/>
              <a:gd name="T4" fmla="*/ 0 w 37"/>
              <a:gd name="T5" fmla="*/ 50800 h 33"/>
              <a:gd name="T6" fmla="*/ 0 w 37"/>
              <a:gd name="T7" fmla="*/ 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" h="33">
                <a:moveTo>
                  <a:pt x="0" y="0"/>
                </a:moveTo>
                <a:lnTo>
                  <a:pt x="36" y="16"/>
                </a:lnTo>
                <a:lnTo>
                  <a:pt x="0" y="32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37" name="Group 63"/>
          <p:cNvGrpSpPr>
            <a:grpSpLocks/>
          </p:cNvGrpSpPr>
          <p:nvPr/>
        </p:nvGrpSpPr>
        <p:grpSpPr bwMode="auto">
          <a:xfrm>
            <a:off x="2622550" y="2427288"/>
            <a:ext cx="1381125" cy="823912"/>
            <a:chOff x="1480" y="1691"/>
            <a:chExt cx="870" cy="519"/>
          </a:xfrm>
        </p:grpSpPr>
        <p:sp>
          <p:nvSpPr>
            <p:cNvPr id="20614" name="Freeform 64"/>
            <p:cNvSpPr>
              <a:spLocks/>
            </p:cNvSpPr>
            <p:nvPr/>
          </p:nvSpPr>
          <p:spPr bwMode="auto">
            <a:xfrm>
              <a:off x="1480" y="1691"/>
              <a:ext cx="870" cy="519"/>
            </a:xfrm>
            <a:custGeom>
              <a:avLst/>
              <a:gdLst>
                <a:gd name="T0" fmla="*/ 0 w 870"/>
                <a:gd name="T1" fmla="*/ 453 h 519"/>
                <a:gd name="T2" fmla="*/ 0 w 870"/>
                <a:gd name="T3" fmla="*/ 0 h 519"/>
                <a:gd name="T4" fmla="*/ 869 w 870"/>
                <a:gd name="T5" fmla="*/ 0 h 519"/>
                <a:gd name="T6" fmla="*/ 869 w 870"/>
                <a:gd name="T7" fmla="*/ 453 h 519"/>
                <a:gd name="T8" fmla="*/ 839 w 870"/>
                <a:gd name="T9" fmla="*/ 436 h 519"/>
                <a:gd name="T10" fmla="*/ 808 w 870"/>
                <a:gd name="T11" fmla="*/ 419 h 519"/>
                <a:gd name="T12" fmla="*/ 775 w 870"/>
                <a:gd name="T13" fmla="*/ 408 h 519"/>
                <a:gd name="T14" fmla="*/ 741 w 870"/>
                <a:gd name="T15" fmla="*/ 398 h 519"/>
                <a:gd name="T16" fmla="*/ 705 w 870"/>
                <a:gd name="T17" fmla="*/ 392 h 519"/>
                <a:gd name="T18" fmla="*/ 670 w 870"/>
                <a:gd name="T19" fmla="*/ 389 h 519"/>
                <a:gd name="T20" fmla="*/ 634 w 870"/>
                <a:gd name="T21" fmla="*/ 389 h 519"/>
                <a:gd name="T22" fmla="*/ 599 w 870"/>
                <a:gd name="T23" fmla="*/ 392 h 519"/>
                <a:gd name="T24" fmla="*/ 563 w 870"/>
                <a:gd name="T25" fmla="*/ 398 h 519"/>
                <a:gd name="T26" fmla="*/ 528 w 870"/>
                <a:gd name="T27" fmla="*/ 408 h 519"/>
                <a:gd name="T28" fmla="*/ 496 w 870"/>
                <a:gd name="T29" fmla="*/ 419 h 519"/>
                <a:gd name="T30" fmla="*/ 464 w 870"/>
                <a:gd name="T31" fmla="*/ 436 h 519"/>
                <a:gd name="T32" fmla="*/ 433 w 870"/>
                <a:gd name="T33" fmla="*/ 453 h 519"/>
                <a:gd name="T34" fmla="*/ 405 w 870"/>
                <a:gd name="T35" fmla="*/ 471 h 519"/>
                <a:gd name="T36" fmla="*/ 373 w 870"/>
                <a:gd name="T37" fmla="*/ 486 h 519"/>
                <a:gd name="T38" fmla="*/ 340 w 870"/>
                <a:gd name="T39" fmla="*/ 499 h 519"/>
                <a:gd name="T40" fmla="*/ 306 w 870"/>
                <a:gd name="T41" fmla="*/ 508 h 519"/>
                <a:gd name="T42" fmla="*/ 270 w 870"/>
                <a:gd name="T43" fmla="*/ 514 h 519"/>
                <a:gd name="T44" fmla="*/ 235 w 870"/>
                <a:gd name="T45" fmla="*/ 518 h 519"/>
                <a:gd name="T46" fmla="*/ 199 w 870"/>
                <a:gd name="T47" fmla="*/ 518 h 519"/>
                <a:gd name="T48" fmla="*/ 164 w 870"/>
                <a:gd name="T49" fmla="*/ 514 h 519"/>
                <a:gd name="T50" fmla="*/ 128 w 870"/>
                <a:gd name="T51" fmla="*/ 508 h 519"/>
                <a:gd name="T52" fmla="*/ 94 w 870"/>
                <a:gd name="T53" fmla="*/ 499 h 519"/>
                <a:gd name="T54" fmla="*/ 61 w 870"/>
                <a:gd name="T55" fmla="*/ 486 h 519"/>
                <a:gd name="T56" fmla="*/ 29 w 870"/>
                <a:gd name="T57" fmla="*/ 471 h 519"/>
                <a:gd name="T58" fmla="*/ 0 w 870"/>
                <a:gd name="T59" fmla="*/ 453 h 51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70" h="519">
                  <a:moveTo>
                    <a:pt x="0" y="453"/>
                  </a:moveTo>
                  <a:lnTo>
                    <a:pt x="0" y="0"/>
                  </a:lnTo>
                  <a:lnTo>
                    <a:pt x="869" y="0"/>
                  </a:lnTo>
                  <a:lnTo>
                    <a:pt x="869" y="453"/>
                  </a:lnTo>
                  <a:lnTo>
                    <a:pt x="839" y="436"/>
                  </a:lnTo>
                  <a:lnTo>
                    <a:pt x="808" y="419"/>
                  </a:lnTo>
                  <a:lnTo>
                    <a:pt x="775" y="408"/>
                  </a:lnTo>
                  <a:lnTo>
                    <a:pt x="741" y="398"/>
                  </a:lnTo>
                  <a:lnTo>
                    <a:pt x="705" y="392"/>
                  </a:lnTo>
                  <a:lnTo>
                    <a:pt x="670" y="389"/>
                  </a:lnTo>
                  <a:lnTo>
                    <a:pt x="634" y="389"/>
                  </a:lnTo>
                  <a:lnTo>
                    <a:pt x="599" y="392"/>
                  </a:lnTo>
                  <a:lnTo>
                    <a:pt x="563" y="398"/>
                  </a:lnTo>
                  <a:lnTo>
                    <a:pt x="528" y="408"/>
                  </a:lnTo>
                  <a:lnTo>
                    <a:pt x="496" y="419"/>
                  </a:lnTo>
                  <a:lnTo>
                    <a:pt x="464" y="436"/>
                  </a:lnTo>
                  <a:lnTo>
                    <a:pt x="433" y="453"/>
                  </a:lnTo>
                  <a:lnTo>
                    <a:pt x="405" y="471"/>
                  </a:lnTo>
                  <a:lnTo>
                    <a:pt x="373" y="486"/>
                  </a:lnTo>
                  <a:lnTo>
                    <a:pt x="340" y="499"/>
                  </a:lnTo>
                  <a:lnTo>
                    <a:pt x="306" y="508"/>
                  </a:lnTo>
                  <a:lnTo>
                    <a:pt x="270" y="514"/>
                  </a:lnTo>
                  <a:lnTo>
                    <a:pt x="235" y="518"/>
                  </a:lnTo>
                  <a:lnTo>
                    <a:pt x="199" y="518"/>
                  </a:lnTo>
                  <a:lnTo>
                    <a:pt x="164" y="514"/>
                  </a:lnTo>
                  <a:lnTo>
                    <a:pt x="128" y="508"/>
                  </a:lnTo>
                  <a:lnTo>
                    <a:pt x="94" y="499"/>
                  </a:lnTo>
                  <a:lnTo>
                    <a:pt x="61" y="486"/>
                  </a:lnTo>
                  <a:lnTo>
                    <a:pt x="29" y="471"/>
                  </a:lnTo>
                  <a:lnTo>
                    <a:pt x="0" y="453"/>
                  </a:lnTo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5" name="Freeform 65"/>
            <p:cNvSpPr>
              <a:spLocks/>
            </p:cNvSpPr>
            <p:nvPr/>
          </p:nvSpPr>
          <p:spPr bwMode="auto">
            <a:xfrm>
              <a:off x="1480" y="1691"/>
              <a:ext cx="870" cy="519"/>
            </a:xfrm>
            <a:custGeom>
              <a:avLst/>
              <a:gdLst>
                <a:gd name="T0" fmla="*/ 0 w 870"/>
                <a:gd name="T1" fmla="*/ 453 h 519"/>
                <a:gd name="T2" fmla="*/ 0 w 870"/>
                <a:gd name="T3" fmla="*/ 0 h 519"/>
                <a:gd name="T4" fmla="*/ 869 w 870"/>
                <a:gd name="T5" fmla="*/ 0 h 519"/>
                <a:gd name="T6" fmla="*/ 869 w 870"/>
                <a:gd name="T7" fmla="*/ 453 h 519"/>
                <a:gd name="T8" fmla="*/ 839 w 870"/>
                <a:gd name="T9" fmla="*/ 436 h 519"/>
                <a:gd name="T10" fmla="*/ 808 w 870"/>
                <a:gd name="T11" fmla="*/ 419 h 519"/>
                <a:gd name="T12" fmla="*/ 775 w 870"/>
                <a:gd name="T13" fmla="*/ 408 h 519"/>
                <a:gd name="T14" fmla="*/ 741 w 870"/>
                <a:gd name="T15" fmla="*/ 398 h 519"/>
                <a:gd name="T16" fmla="*/ 705 w 870"/>
                <a:gd name="T17" fmla="*/ 392 h 519"/>
                <a:gd name="T18" fmla="*/ 670 w 870"/>
                <a:gd name="T19" fmla="*/ 389 h 519"/>
                <a:gd name="T20" fmla="*/ 634 w 870"/>
                <a:gd name="T21" fmla="*/ 389 h 519"/>
                <a:gd name="T22" fmla="*/ 599 w 870"/>
                <a:gd name="T23" fmla="*/ 392 h 519"/>
                <a:gd name="T24" fmla="*/ 563 w 870"/>
                <a:gd name="T25" fmla="*/ 398 h 519"/>
                <a:gd name="T26" fmla="*/ 528 w 870"/>
                <a:gd name="T27" fmla="*/ 408 h 519"/>
                <a:gd name="T28" fmla="*/ 496 w 870"/>
                <a:gd name="T29" fmla="*/ 419 h 519"/>
                <a:gd name="T30" fmla="*/ 464 w 870"/>
                <a:gd name="T31" fmla="*/ 436 h 519"/>
                <a:gd name="T32" fmla="*/ 433 w 870"/>
                <a:gd name="T33" fmla="*/ 453 h 519"/>
                <a:gd name="T34" fmla="*/ 405 w 870"/>
                <a:gd name="T35" fmla="*/ 471 h 519"/>
                <a:gd name="T36" fmla="*/ 373 w 870"/>
                <a:gd name="T37" fmla="*/ 486 h 519"/>
                <a:gd name="T38" fmla="*/ 340 w 870"/>
                <a:gd name="T39" fmla="*/ 499 h 519"/>
                <a:gd name="T40" fmla="*/ 306 w 870"/>
                <a:gd name="T41" fmla="*/ 508 h 519"/>
                <a:gd name="T42" fmla="*/ 270 w 870"/>
                <a:gd name="T43" fmla="*/ 514 h 519"/>
                <a:gd name="T44" fmla="*/ 235 w 870"/>
                <a:gd name="T45" fmla="*/ 518 h 519"/>
                <a:gd name="T46" fmla="*/ 199 w 870"/>
                <a:gd name="T47" fmla="*/ 518 h 519"/>
                <a:gd name="T48" fmla="*/ 164 w 870"/>
                <a:gd name="T49" fmla="*/ 514 h 519"/>
                <a:gd name="T50" fmla="*/ 128 w 870"/>
                <a:gd name="T51" fmla="*/ 508 h 519"/>
                <a:gd name="T52" fmla="*/ 94 w 870"/>
                <a:gd name="T53" fmla="*/ 499 h 519"/>
                <a:gd name="T54" fmla="*/ 61 w 870"/>
                <a:gd name="T55" fmla="*/ 486 h 519"/>
                <a:gd name="T56" fmla="*/ 29 w 870"/>
                <a:gd name="T57" fmla="*/ 471 h 519"/>
                <a:gd name="T58" fmla="*/ 0 w 870"/>
                <a:gd name="T59" fmla="*/ 453 h 51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70" h="519">
                  <a:moveTo>
                    <a:pt x="0" y="453"/>
                  </a:moveTo>
                  <a:lnTo>
                    <a:pt x="0" y="0"/>
                  </a:lnTo>
                  <a:lnTo>
                    <a:pt x="869" y="0"/>
                  </a:lnTo>
                  <a:lnTo>
                    <a:pt x="869" y="453"/>
                  </a:lnTo>
                  <a:lnTo>
                    <a:pt x="839" y="436"/>
                  </a:lnTo>
                  <a:lnTo>
                    <a:pt x="808" y="419"/>
                  </a:lnTo>
                  <a:lnTo>
                    <a:pt x="775" y="408"/>
                  </a:lnTo>
                  <a:lnTo>
                    <a:pt x="741" y="398"/>
                  </a:lnTo>
                  <a:lnTo>
                    <a:pt x="705" y="392"/>
                  </a:lnTo>
                  <a:lnTo>
                    <a:pt x="670" y="389"/>
                  </a:lnTo>
                  <a:lnTo>
                    <a:pt x="634" y="389"/>
                  </a:lnTo>
                  <a:lnTo>
                    <a:pt x="599" y="392"/>
                  </a:lnTo>
                  <a:lnTo>
                    <a:pt x="563" y="398"/>
                  </a:lnTo>
                  <a:lnTo>
                    <a:pt x="528" y="408"/>
                  </a:lnTo>
                  <a:lnTo>
                    <a:pt x="496" y="419"/>
                  </a:lnTo>
                  <a:lnTo>
                    <a:pt x="464" y="436"/>
                  </a:lnTo>
                  <a:lnTo>
                    <a:pt x="433" y="453"/>
                  </a:lnTo>
                  <a:lnTo>
                    <a:pt x="405" y="471"/>
                  </a:lnTo>
                  <a:lnTo>
                    <a:pt x="373" y="486"/>
                  </a:lnTo>
                  <a:lnTo>
                    <a:pt x="340" y="499"/>
                  </a:lnTo>
                  <a:lnTo>
                    <a:pt x="306" y="508"/>
                  </a:lnTo>
                  <a:lnTo>
                    <a:pt x="270" y="514"/>
                  </a:lnTo>
                  <a:lnTo>
                    <a:pt x="235" y="518"/>
                  </a:lnTo>
                  <a:lnTo>
                    <a:pt x="199" y="518"/>
                  </a:lnTo>
                  <a:lnTo>
                    <a:pt x="164" y="514"/>
                  </a:lnTo>
                  <a:lnTo>
                    <a:pt x="128" y="508"/>
                  </a:lnTo>
                  <a:lnTo>
                    <a:pt x="94" y="499"/>
                  </a:lnTo>
                  <a:lnTo>
                    <a:pt x="61" y="486"/>
                  </a:lnTo>
                  <a:lnTo>
                    <a:pt x="29" y="471"/>
                  </a:lnTo>
                  <a:lnTo>
                    <a:pt x="0" y="453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8" name="Rectangle 66"/>
          <p:cNvSpPr>
            <a:spLocks noChangeArrowheads="1"/>
          </p:cNvSpPr>
          <p:nvPr/>
        </p:nvSpPr>
        <p:spPr bwMode="auto">
          <a:xfrm>
            <a:off x="2578100" y="2490788"/>
            <a:ext cx="150495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9" name="Rectangle 67"/>
          <p:cNvSpPr>
            <a:spLocks noChangeArrowheads="1"/>
          </p:cNvSpPr>
          <p:nvPr/>
        </p:nvSpPr>
        <p:spPr bwMode="auto">
          <a:xfrm>
            <a:off x="2670175" y="2484438"/>
            <a:ext cx="12747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</a:rPr>
              <a:t>Gte de Ventas prepara</a:t>
            </a:r>
          </a:p>
        </p:txBody>
      </p:sp>
      <p:sp>
        <p:nvSpPr>
          <p:cNvPr id="20540" name="Rectangle 68"/>
          <p:cNvSpPr>
            <a:spLocks noChangeArrowheads="1"/>
          </p:cNvSpPr>
          <p:nvPr/>
        </p:nvSpPr>
        <p:spPr bwMode="auto">
          <a:xfrm>
            <a:off x="2559050" y="2627313"/>
            <a:ext cx="151923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1" name="Rectangle 69"/>
          <p:cNvSpPr>
            <a:spLocks noChangeArrowheads="1"/>
          </p:cNvSpPr>
          <p:nvPr/>
        </p:nvSpPr>
        <p:spPr bwMode="auto">
          <a:xfrm>
            <a:off x="2684463" y="2611438"/>
            <a:ext cx="1185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La requisión por el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Departamento de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cotizaciones</a:t>
            </a:r>
            <a:endParaRPr lang="en-US" altLang="en-US" sz="1000" b="0">
              <a:solidFill>
                <a:srgbClr val="000000"/>
              </a:solidFill>
            </a:endParaRPr>
          </a:p>
        </p:txBody>
      </p:sp>
      <p:sp>
        <p:nvSpPr>
          <p:cNvPr id="20542" name="Rectangle 70"/>
          <p:cNvSpPr>
            <a:spLocks noChangeArrowheads="1"/>
          </p:cNvSpPr>
          <p:nvPr/>
        </p:nvSpPr>
        <p:spPr bwMode="auto">
          <a:xfrm>
            <a:off x="2727325" y="2765425"/>
            <a:ext cx="1179513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3" name="Line 72"/>
          <p:cNvSpPr>
            <a:spLocks noChangeShapeType="1"/>
          </p:cNvSpPr>
          <p:nvPr/>
        </p:nvSpPr>
        <p:spPr bwMode="auto">
          <a:xfrm>
            <a:off x="4011613" y="2838450"/>
            <a:ext cx="84137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4" name="Freeform 73"/>
          <p:cNvSpPr>
            <a:spLocks/>
          </p:cNvSpPr>
          <p:nvPr/>
        </p:nvSpPr>
        <p:spPr bwMode="auto">
          <a:xfrm>
            <a:off x="4851400" y="2808288"/>
            <a:ext cx="61913" cy="52387"/>
          </a:xfrm>
          <a:custGeom>
            <a:avLst/>
            <a:gdLst>
              <a:gd name="T0" fmla="*/ 0 w 39"/>
              <a:gd name="T1" fmla="*/ 0 h 33"/>
              <a:gd name="T2" fmla="*/ 60325 w 39"/>
              <a:gd name="T3" fmla="*/ 25400 h 33"/>
              <a:gd name="T4" fmla="*/ 0 w 39"/>
              <a:gd name="T5" fmla="*/ 50800 h 33"/>
              <a:gd name="T6" fmla="*/ 0 w 39"/>
              <a:gd name="T7" fmla="*/ 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" h="33">
                <a:moveTo>
                  <a:pt x="0" y="0"/>
                </a:moveTo>
                <a:lnTo>
                  <a:pt x="38" y="16"/>
                </a:lnTo>
                <a:lnTo>
                  <a:pt x="0" y="32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45" name="Group 74"/>
          <p:cNvGrpSpPr>
            <a:grpSpLocks/>
          </p:cNvGrpSpPr>
          <p:nvPr/>
        </p:nvGrpSpPr>
        <p:grpSpPr bwMode="auto">
          <a:xfrm>
            <a:off x="4924425" y="2427288"/>
            <a:ext cx="1379538" cy="823912"/>
            <a:chOff x="2930" y="1691"/>
            <a:chExt cx="869" cy="519"/>
          </a:xfrm>
        </p:grpSpPr>
        <p:sp>
          <p:nvSpPr>
            <p:cNvPr id="20612" name="Freeform 75"/>
            <p:cNvSpPr>
              <a:spLocks/>
            </p:cNvSpPr>
            <p:nvPr/>
          </p:nvSpPr>
          <p:spPr bwMode="auto">
            <a:xfrm>
              <a:off x="2930" y="1691"/>
              <a:ext cx="869" cy="519"/>
            </a:xfrm>
            <a:custGeom>
              <a:avLst/>
              <a:gdLst>
                <a:gd name="T0" fmla="*/ 0 w 869"/>
                <a:gd name="T1" fmla="*/ 259 h 519"/>
                <a:gd name="T2" fmla="*/ 434 w 869"/>
                <a:gd name="T3" fmla="*/ 0 h 519"/>
                <a:gd name="T4" fmla="*/ 868 w 869"/>
                <a:gd name="T5" fmla="*/ 259 h 519"/>
                <a:gd name="T6" fmla="*/ 434 w 869"/>
                <a:gd name="T7" fmla="*/ 518 h 519"/>
                <a:gd name="T8" fmla="*/ 0 w 869"/>
                <a:gd name="T9" fmla="*/ 259 h 5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9" h="519">
                  <a:moveTo>
                    <a:pt x="0" y="259"/>
                  </a:moveTo>
                  <a:lnTo>
                    <a:pt x="434" y="0"/>
                  </a:lnTo>
                  <a:lnTo>
                    <a:pt x="868" y="259"/>
                  </a:lnTo>
                  <a:lnTo>
                    <a:pt x="434" y="518"/>
                  </a:lnTo>
                  <a:lnTo>
                    <a:pt x="0" y="259"/>
                  </a:lnTo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3" name="Freeform 76"/>
            <p:cNvSpPr>
              <a:spLocks/>
            </p:cNvSpPr>
            <p:nvPr/>
          </p:nvSpPr>
          <p:spPr bwMode="auto">
            <a:xfrm>
              <a:off x="2930" y="1691"/>
              <a:ext cx="869" cy="519"/>
            </a:xfrm>
            <a:custGeom>
              <a:avLst/>
              <a:gdLst>
                <a:gd name="T0" fmla="*/ 0 w 869"/>
                <a:gd name="T1" fmla="*/ 259 h 519"/>
                <a:gd name="T2" fmla="*/ 434 w 869"/>
                <a:gd name="T3" fmla="*/ 0 h 519"/>
                <a:gd name="T4" fmla="*/ 868 w 869"/>
                <a:gd name="T5" fmla="*/ 259 h 519"/>
                <a:gd name="T6" fmla="*/ 434 w 869"/>
                <a:gd name="T7" fmla="*/ 518 h 519"/>
                <a:gd name="T8" fmla="*/ 0 w 869"/>
                <a:gd name="T9" fmla="*/ 259 h 5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9" h="519">
                  <a:moveTo>
                    <a:pt x="0" y="259"/>
                  </a:moveTo>
                  <a:lnTo>
                    <a:pt x="434" y="0"/>
                  </a:lnTo>
                  <a:lnTo>
                    <a:pt x="868" y="259"/>
                  </a:lnTo>
                  <a:lnTo>
                    <a:pt x="434" y="518"/>
                  </a:lnTo>
                  <a:lnTo>
                    <a:pt x="0" y="259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46" name="Rectangle 77"/>
          <p:cNvSpPr>
            <a:spLocks noChangeArrowheads="1"/>
          </p:cNvSpPr>
          <p:nvPr/>
        </p:nvSpPr>
        <p:spPr bwMode="auto">
          <a:xfrm>
            <a:off x="5057775" y="2662238"/>
            <a:ext cx="1122363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7" name="Rectangle 78"/>
          <p:cNvSpPr>
            <a:spLocks noChangeArrowheads="1"/>
          </p:cNvSpPr>
          <p:nvPr/>
        </p:nvSpPr>
        <p:spPr bwMode="auto">
          <a:xfrm>
            <a:off x="5246688" y="2771775"/>
            <a:ext cx="8223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b="0">
                <a:solidFill>
                  <a:srgbClr val="000000"/>
                </a:solidFill>
              </a:rPr>
              <a:t>Requerimiento</a:t>
            </a:r>
          </a:p>
        </p:txBody>
      </p:sp>
      <p:sp>
        <p:nvSpPr>
          <p:cNvPr id="20548" name="Rectangle 79"/>
          <p:cNvSpPr>
            <a:spLocks noChangeArrowheads="1"/>
          </p:cNvSpPr>
          <p:nvPr/>
        </p:nvSpPr>
        <p:spPr bwMode="auto">
          <a:xfrm>
            <a:off x="5106988" y="2798763"/>
            <a:ext cx="1017587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9" name="Line 81"/>
          <p:cNvSpPr>
            <a:spLocks noChangeShapeType="1"/>
          </p:cNvSpPr>
          <p:nvPr/>
        </p:nvSpPr>
        <p:spPr bwMode="auto">
          <a:xfrm flipV="1">
            <a:off x="5613400" y="2070100"/>
            <a:ext cx="0" cy="361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0" name="Freeform 82"/>
          <p:cNvSpPr>
            <a:spLocks/>
          </p:cNvSpPr>
          <p:nvPr/>
        </p:nvSpPr>
        <p:spPr bwMode="auto">
          <a:xfrm>
            <a:off x="5576888" y="2017713"/>
            <a:ext cx="60325" cy="53975"/>
          </a:xfrm>
          <a:custGeom>
            <a:avLst/>
            <a:gdLst>
              <a:gd name="T0" fmla="*/ 0 w 38"/>
              <a:gd name="T1" fmla="*/ 52388 h 34"/>
              <a:gd name="T2" fmla="*/ 30163 w 38"/>
              <a:gd name="T3" fmla="*/ 0 h 34"/>
              <a:gd name="T4" fmla="*/ 58738 w 38"/>
              <a:gd name="T5" fmla="*/ 52388 h 34"/>
              <a:gd name="T6" fmla="*/ 0 w 38"/>
              <a:gd name="T7" fmla="*/ 52388 h 3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" h="34">
                <a:moveTo>
                  <a:pt x="0" y="33"/>
                </a:moveTo>
                <a:lnTo>
                  <a:pt x="19" y="0"/>
                </a:lnTo>
                <a:lnTo>
                  <a:pt x="37" y="33"/>
                </a:lnTo>
                <a:lnTo>
                  <a:pt x="0" y="33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1" name="Rectangle 83"/>
          <p:cNvSpPr>
            <a:spLocks noChangeArrowheads="1"/>
          </p:cNvSpPr>
          <p:nvPr/>
        </p:nvSpPr>
        <p:spPr bwMode="auto">
          <a:xfrm>
            <a:off x="5514975" y="2159000"/>
            <a:ext cx="184150" cy="1158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2" name="Rectangle 84"/>
          <p:cNvSpPr>
            <a:spLocks noChangeArrowheads="1"/>
          </p:cNvSpPr>
          <p:nvPr/>
        </p:nvSpPr>
        <p:spPr bwMode="auto">
          <a:xfrm>
            <a:off x="5434013" y="2128838"/>
            <a:ext cx="358775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3" name="Rectangle 85"/>
          <p:cNvSpPr>
            <a:spLocks noChangeArrowheads="1"/>
          </p:cNvSpPr>
          <p:nvPr/>
        </p:nvSpPr>
        <p:spPr bwMode="auto">
          <a:xfrm>
            <a:off x="5524500" y="2173288"/>
            <a:ext cx="90488" cy="1222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800" b="0">
                <a:solidFill>
                  <a:srgbClr val="000000"/>
                </a:solidFill>
              </a:rPr>
              <a:t>Si</a:t>
            </a:r>
          </a:p>
        </p:txBody>
      </p:sp>
      <p:sp>
        <p:nvSpPr>
          <p:cNvPr id="20554" name="Line 86"/>
          <p:cNvSpPr>
            <a:spLocks noChangeShapeType="1"/>
          </p:cNvSpPr>
          <p:nvPr/>
        </p:nvSpPr>
        <p:spPr bwMode="auto">
          <a:xfrm>
            <a:off x="6311900" y="2838450"/>
            <a:ext cx="84455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5" name="Freeform 87"/>
          <p:cNvSpPr>
            <a:spLocks/>
          </p:cNvSpPr>
          <p:nvPr/>
        </p:nvSpPr>
        <p:spPr bwMode="auto">
          <a:xfrm>
            <a:off x="7151688" y="2808288"/>
            <a:ext cx="60325" cy="52387"/>
          </a:xfrm>
          <a:custGeom>
            <a:avLst/>
            <a:gdLst>
              <a:gd name="T0" fmla="*/ 0 w 38"/>
              <a:gd name="T1" fmla="*/ 0 h 33"/>
              <a:gd name="T2" fmla="*/ 58738 w 38"/>
              <a:gd name="T3" fmla="*/ 25400 h 33"/>
              <a:gd name="T4" fmla="*/ 0 w 38"/>
              <a:gd name="T5" fmla="*/ 50800 h 33"/>
              <a:gd name="T6" fmla="*/ 0 w 38"/>
              <a:gd name="T7" fmla="*/ 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" h="33">
                <a:moveTo>
                  <a:pt x="0" y="0"/>
                </a:moveTo>
                <a:lnTo>
                  <a:pt x="37" y="16"/>
                </a:lnTo>
                <a:lnTo>
                  <a:pt x="0" y="32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6" name="Rectangle 88"/>
          <p:cNvSpPr>
            <a:spLocks noChangeArrowheads="1"/>
          </p:cNvSpPr>
          <p:nvPr/>
        </p:nvSpPr>
        <p:spPr bwMode="auto">
          <a:xfrm>
            <a:off x="6689725" y="2776538"/>
            <a:ext cx="134938" cy="1143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7" name="Rectangle 89"/>
          <p:cNvSpPr>
            <a:spLocks noChangeArrowheads="1"/>
          </p:cNvSpPr>
          <p:nvPr/>
        </p:nvSpPr>
        <p:spPr bwMode="auto">
          <a:xfrm>
            <a:off x="6607175" y="2743200"/>
            <a:ext cx="31591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8" name="Rectangle 90"/>
          <p:cNvSpPr>
            <a:spLocks noChangeArrowheads="1"/>
          </p:cNvSpPr>
          <p:nvPr/>
        </p:nvSpPr>
        <p:spPr bwMode="auto">
          <a:xfrm>
            <a:off x="6699250" y="2789238"/>
            <a:ext cx="130175" cy="1222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800" b="0">
                <a:solidFill>
                  <a:srgbClr val="000000"/>
                </a:solidFill>
              </a:rPr>
              <a:t>No</a:t>
            </a:r>
          </a:p>
        </p:txBody>
      </p:sp>
      <p:sp>
        <p:nvSpPr>
          <p:cNvPr id="20559" name="Rectangle 91"/>
          <p:cNvSpPr>
            <a:spLocks noChangeArrowheads="1"/>
          </p:cNvSpPr>
          <p:nvPr/>
        </p:nvSpPr>
        <p:spPr bwMode="auto">
          <a:xfrm>
            <a:off x="4973638" y="1430338"/>
            <a:ext cx="10001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0" name="Rectangle 92"/>
          <p:cNvSpPr>
            <a:spLocks noChangeArrowheads="1"/>
          </p:cNvSpPr>
          <p:nvPr/>
        </p:nvSpPr>
        <p:spPr bwMode="auto">
          <a:xfrm>
            <a:off x="4989513" y="1412875"/>
            <a:ext cx="1112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Requerimiento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 es puesto, dentgro 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de un checklist</a:t>
            </a:r>
          </a:p>
        </p:txBody>
      </p:sp>
      <p:sp>
        <p:nvSpPr>
          <p:cNvPr id="20561" name="Rectangle 93"/>
          <p:cNvSpPr>
            <a:spLocks noChangeArrowheads="1"/>
          </p:cNvSpPr>
          <p:nvPr/>
        </p:nvSpPr>
        <p:spPr bwMode="auto">
          <a:xfrm>
            <a:off x="4918075" y="1566863"/>
            <a:ext cx="140493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562" name="Group 95"/>
          <p:cNvGrpSpPr>
            <a:grpSpLocks/>
          </p:cNvGrpSpPr>
          <p:nvPr/>
        </p:nvGrpSpPr>
        <p:grpSpPr bwMode="auto">
          <a:xfrm>
            <a:off x="7223125" y="2427288"/>
            <a:ext cx="1377950" cy="822325"/>
            <a:chOff x="4378" y="1691"/>
            <a:chExt cx="868" cy="518"/>
          </a:xfrm>
        </p:grpSpPr>
        <p:sp>
          <p:nvSpPr>
            <p:cNvPr id="20610" name="Rectangle 96"/>
            <p:cNvSpPr>
              <a:spLocks noChangeArrowheads="1"/>
            </p:cNvSpPr>
            <p:nvPr/>
          </p:nvSpPr>
          <p:spPr bwMode="auto">
            <a:xfrm>
              <a:off x="4378" y="1691"/>
              <a:ext cx="868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1" name="Rectangle 97"/>
            <p:cNvSpPr>
              <a:spLocks noChangeArrowheads="1"/>
            </p:cNvSpPr>
            <p:nvPr/>
          </p:nvSpPr>
          <p:spPr bwMode="auto">
            <a:xfrm>
              <a:off x="4378" y="1692"/>
              <a:ext cx="868" cy="51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63" name="Rectangle 98"/>
          <p:cNvSpPr>
            <a:spLocks noChangeArrowheads="1"/>
          </p:cNvSpPr>
          <p:nvPr/>
        </p:nvSpPr>
        <p:spPr bwMode="auto">
          <a:xfrm>
            <a:off x="7170738" y="2593975"/>
            <a:ext cx="1312862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4" name="Rectangle 99"/>
          <p:cNvSpPr>
            <a:spLocks noChangeArrowheads="1"/>
          </p:cNvSpPr>
          <p:nvPr/>
        </p:nvSpPr>
        <p:spPr bwMode="auto">
          <a:xfrm>
            <a:off x="7261225" y="2641600"/>
            <a:ext cx="1311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  El requerimiento es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enviado a cotizaciones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y es escrito soporte </a:t>
            </a:r>
            <a:endParaRPr lang="en-US" altLang="en-US" sz="1000" b="0">
              <a:solidFill>
                <a:srgbClr val="000000"/>
              </a:solidFill>
            </a:endParaRPr>
          </a:p>
        </p:txBody>
      </p:sp>
      <p:sp>
        <p:nvSpPr>
          <p:cNvPr id="20565" name="Rectangle 100"/>
          <p:cNvSpPr>
            <a:spLocks noChangeArrowheads="1"/>
          </p:cNvSpPr>
          <p:nvPr/>
        </p:nvSpPr>
        <p:spPr bwMode="auto">
          <a:xfrm>
            <a:off x="7280275" y="2730500"/>
            <a:ext cx="127793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6" name="Rectangle 102"/>
          <p:cNvSpPr>
            <a:spLocks noChangeArrowheads="1"/>
          </p:cNvSpPr>
          <p:nvPr/>
        </p:nvSpPr>
        <p:spPr bwMode="auto">
          <a:xfrm>
            <a:off x="7299325" y="2867025"/>
            <a:ext cx="12350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7" name="Line 104"/>
          <p:cNvSpPr>
            <a:spLocks noChangeShapeType="1"/>
          </p:cNvSpPr>
          <p:nvPr/>
        </p:nvSpPr>
        <p:spPr bwMode="auto">
          <a:xfrm>
            <a:off x="8947150" y="2847975"/>
            <a:ext cx="1588" cy="13684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8" name="Freeform 105"/>
          <p:cNvSpPr>
            <a:spLocks/>
          </p:cNvSpPr>
          <p:nvPr/>
        </p:nvSpPr>
        <p:spPr bwMode="auto">
          <a:xfrm>
            <a:off x="8912225" y="4214813"/>
            <a:ext cx="58738" cy="52387"/>
          </a:xfrm>
          <a:custGeom>
            <a:avLst/>
            <a:gdLst>
              <a:gd name="T0" fmla="*/ 0 w 37"/>
              <a:gd name="T1" fmla="*/ 0 h 33"/>
              <a:gd name="T2" fmla="*/ 28575 w 37"/>
              <a:gd name="T3" fmla="*/ 50800 h 33"/>
              <a:gd name="T4" fmla="*/ 57150 w 37"/>
              <a:gd name="T5" fmla="*/ 0 h 33"/>
              <a:gd name="T6" fmla="*/ 0 w 37"/>
              <a:gd name="T7" fmla="*/ 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" h="33">
                <a:moveTo>
                  <a:pt x="0" y="0"/>
                </a:moveTo>
                <a:lnTo>
                  <a:pt x="18" y="32"/>
                </a:lnTo>
                <a:lnTo>
                  <a:pt x="36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9" name="Freeform 106"/>
          <p:cNvSpPr>
            <a:spLocks/>
          </p:cNvSpPr>
          <p:nvPr/>
        </p:nvSpPr>
        <p:spPr bwMode="auto">
          <a:xfrm>
            <a:off x="1306513" y="4278313"/>
            <a:ext cx="7642225" cy="1587"/>
          </a:xfrm>
          <a:custGeom>
            <a:avLst/>
            <a:gdLst>
              <a:gd name="T0" fmla="*/ 7640638 w 4814"/>
              <a:gd name="T1" fmla="*/ 0 h 1"/>
              <a:gd name="T2" fmla="*/ 3789363 w 4814"/>
              <a:gd name="T3" fmla="*/ 0 h 1"/>
              <a:gd name="T4" fmla="*/ 0 w 4814"/>
              <a:gd name="T5" fmla="*/ 0 h 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14" h="1">
                <a:moveTo>
                  <a:pt x="4813" y="0"/>
                </a:moveTo>
                <a:lnTo>
                  <a:pt x="2387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0" name="Freeform 107"/>
          <p:cNvSpPr>
            <a:spLocks/>
          </p:cNvSpPr>
          <p:nvPr/>
        </p:nvSpPr>
        <p:spPr bwMode="auto">
          <a:xfrm>
            <a:off x="1243013" y="4246563"/>
            <a:ext cx="58737" cy="52387"/>
          </a:xfrm>
          <a:custGeom>
            <a:avLst/>
            <a:gdLst>
              <a:gd name="T0" fmla="*/ 57150 w 37"/>
              <a:gd name="T1" fmla="*/ 50800 h 33"/>
              <a:gd name="T2" fmla="*/ 0 w 37"/>
              <a:gd name="T3" fmla="*/ 25400 h 33"/>
              <a:gd name="T4" fmla="*/ 57150 w 37"/>
              <a:gd name="T5" fmla="*/ 0 h 33"/>
              <a:gd name="T6" fmla="*/ 57150 w 37"/>
              <a:gd name="T7" fmla="*/ 5080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" h="33">
                <a:moveTo>
                  <a:pt x="36" y="32"/>
                </a:moveTo>
                <a:lnTo>
                  <a:pt x="0" y="16"/>
                </a:lnTo>
                <a:lnTo>
                  <a:pt x="36" y="0"/>
                </a:lnTo>
                <a:lnTo>
                  <a:pt x="36" y="32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1" name="Line 108"/>
          <p:cNvSpPr>
            <a:spLocks noChangeShapeType="1"/>
          </p:cNvSpPr>
          <p:nvPr/>
        </p:nvSpPr>
        <p:spPr bwMode="auto">
          <a:xfrm>
            <a:off x="1243013" y="4286250"/>
            <a:ext cx="1587" cy="546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2" name="Freeform 109"/>
          <p:cNvSpPr>
            <a:spLocks/>
          </p:cNvSpPr>
          <p:nvPr/>
        </p:nvSpPr>
        <p:spPr bwMode="auto">
          <a:xfrm>
            <a:off x="1208088" y="4830763"/>
            <a:ext cx="58737" cy="52387"/>
          </a:xfrm>
          <a:custGeom>
            <a:avLst/>
            <a:gdLst>
              <a:gd name="T0" fmla="*/ 0 w 37"/>
              <a:gd name="T1" fmla="*/ 0 h 33"/>
              <a:gd name="T2" fmla="*/ 28575 w 37"/>
              <a:gd name="T3" fmla="*/ 50800 h 33"/>
              <a:gd name="T4" fmla="*/ 57150 w 37"/>
              <a:gd name="T5" fmla="*/ 0 h 33"/>
              <a:gd name="T6" fmla="*/ 0 w 37"/>
              <a:gd name="T7" fmla="*/ 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" h="33">
                <a:moveTo>
                  <a:pt x="0" y="0"/>
                </a:moveTo>
                <a:lnTo>
                  <a:pt x="18" y="32"/>
                </a:lnTo>
                <a:lnTo>
                  <a:pt x="36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73" name="Group 110"/>
          <p:cNvGrpSpPr>
            <a:grpSpLocks/>
          </p:cNvGrpSpPr>
          <p:nvPr/>
        </p:nvGrpSpPr>
        <p:grpSpPr bwMode="auto">
          <a:xfrm>
            <a:off x="552450" y="4892675"/>
            <a:ext cx="1381125" cy="822325"/>
            <a:chOff x="176" y="3244"/>
            <a:chExt cx="870" cy="518"/>
          </a:xfrm>
        </p:grpSpPr>
        <p:sp>
          <p:nvSpPr>
            <p:cNvPr id="20608" name="Rectangle 111"/>
            <p:cNvSpPr>
              <a:spLocks noChangeArrowheads="1"/>
            </p:cNvSpPr>
            <p:nvPr/>
          </p:nvSpPr>
          <p:spPr bwMode="auto">
            <a:xfrm>
              <a:off x="176" y="3244"/>
              <a:ext cx="870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9" name="Rectangle 112"/>
            <p:cNvSpPr>
              <a:spLocks noChangeArrowheads="1"/>
            </p:cNvSpPr>
            <p:nvPr/>
          </p:nvSpPr>
          <p:spPr bwMode="auto">
            <a:xfrm>
              <a:off x="176" y="3245"/>
              <a:ext cx="870" cy="51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74" name="Rectangle 113"/>
          <p:cNvSpPr>
            <a:spLocks noChangeArrowheads="1"/>
          </p:cNvSpPr>
          <p:nvPr/>
        </p:nvSpPr>
        <p:spPr bwMode="auto">
          <a:xfrm>
            <a:off x="652463" y="4989513"/>
            <a:ext cx="935037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75" name="Rectangle 114"/>
          <p:cNvSpPr>
            <a:spLocks noChangeArrowheads="1"/>
          </p:cNvSpPr>
          <p:nvPr/>
        </p:nvSpPr>
        <p:spPr bwMode="auto">
          <a:xfrm>
            <a:off x="577850" y="4941888"/>
            <a:ext cx="13144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La cotización se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escribe a máquina por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el especialista de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Cotizaciones y es firmada</a:t>
            </a:r>
            <a:endParaRPr lang="en-US" altLang="en-US" sz="1000" b="0">
              <a:solidFill>
                <a:srgbClr val="000000"/>
              </a:solidFill>
            </a:endParaRPr>
          </a:p>
        </p:txBody>
      </p:sp>
      <p:sp>
        <p:nvSpPr>
          <p:cNvPr id="20576" name="Rectangle 115"/>
          <p:cNvSpPr>
            <a:spLocks noChangeArrowheads="1"/>
          </p:cNvSpPr>
          <p:nvPr/>
        </p:nvSpPr>
        <p:spPr bwMode="auto">
          <a:xfrm>
            <a:off x="563563" y="5127625"/>
            <a:ext cx="1371600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77" name="Rectangle 117"/>
          <p:cNvSpPr>
            <a:spLocks noChangeArrowheads="1"/>
          </p:cNvSpPr>
          <p:nvPr/>
        </p:nvSpPr>
        <p:spPr bwMode="auto">
          <a:xfrm>
            <a:off x="563563" y="5264150"/>
            <a:ext cx="1371600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78" name="Rectangle 119"/>
          <p:cNvSpPr>
            <a:spLocks noChangeArrowheads="1"/>
          </p:cNvSpPr>
          <p:nvPr/>
        </p:nvSpPr>
        <p:spPr bwMode="auto">
          <a:xfrm>
            <a:off x="758825" y="5400675"/>
            <a:ext cx="979488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579" name="Group 121"/>
          <p:cNvGrpSpPr>
            <a:grpSpLocks/>
          </p:cNvGrpSpPr>
          <p:nvPr/>
        </p:nvGrpSpPr>
        <p:grpSpPr bwMode="auto">
          <a:xfrm>
            <a:off x="2852738" y="4892675"/>
            <a:ext cx="1379537" cy="822325"/>
            <a:chOff x="1625" y="3244"/>
            <a:chExt cx="869" cy="518"/>
          </a:xfrm>
        </p:grpSpPr>
        <p:sp>
          <p:nvSpPr>
            <p:cNvPr id="20606" name="Rectangle 122"/>
            <p:cNvSpPr>
              <a:spLocks noChangeArrowheads="1"/>
            </p:cNvSpPr>
            <p:nvPr/>
          </p:nvSpPr>
          <p:spPr bwMode="auto">
            <a:xfrm>
              <a:off x="1625" y="3244"/>
              <a:ext cx="869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7" name="Rectangle 123"/>
            <p:cNvSpPr>
              <a:spLocks noChangeArrowheads="1"/>
            </p:cNvSpPr>
            <p:nvPr/>
          </p:nvSpPr>
          <p:spPr bwMode="auto">
            <a:xfrm>
              <a:off x="1625" y="3245"/>
              <a:ext cx="869" cy="51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80" name="Rectangle 124"/>
          <p:cNvSpPr>
            <a:spLocks noChangeArrowheads="1"/>
          </p:cNvSpPr>
          <p:nvPr/>
        </p:nvSpPr>
        <p:spPr bwMode="auto">
          <a:xfrm>
            <a:off x="2906713" y="4921250"/>
            <a:ext cx="1284287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1" name="Rectangle 126"/>
          <p:cNvSpPr>
            <a:spLocks noChangeArrowheads="1"/>
          </p:cNvSpPr>
          <p:nvPr/>
        </p:nvSpPr>
        <p:spPr bwMode="auto">
          <a:xfrm>
            <a:off x="2900363" y="5229225"/>
            <a:ext cx="1363662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altLang="en-US" sz="1000"/>
              <a:t>Autorizada se </a:t>
            </a:r>
          </a:p>
          <a:p>
            <a:pPr algn="ctr" eaLnBrk="1" hangingPunct="1"/>
            <a:r>
              <a:rPr lang="es-MX" altLang="en-US" sz="1000"/>
              <a:t>presenta </a:t>
            </a:r>
          </a:p>
          <a:p>
            <a:pPr algn="ctr" eaLnBrk="1" hangingPunct="1"/>
            <a:r>
              <a:rPr lang="es-MX" altLang="en-US" sz="1000"/>
              <a:t>al cliente</a:t>
            </a:r>
            <a:endParaRPr lang="en-US" altLang="en-US" sz="1000"/>
          </a:p>
        </p:txBody>
      </p:sp>
      <p:sp>
        <p:nvSpPr>
          <p:cNvPr id="20582" name="Rectangle 128"/>
          <p:cNvSpPr>
            <a:spLocks noChangeArrowheads="1"/>
          </p:cNvSpPr>
          <p:nvPr/>
        </p:nvSpPr>
        <p:spPr bwMode="auto">
          <a:xfrm>
            <a:off x="2924175" y="5195888"/>
            <a:ext cx="1249363" cy="21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3" name="Rectangle 130"/>
          <p:cNvSpPr>
            <a:spLocks noChangeArrowheads="1"/>
          </p:cNvSpPr>
          <p:nvPr/>
        </p:nvSpPr>
        <p:spPr bwMode="auto">
          <a:xfrm>
            <a:off x="3065463" y="5332413"/>
            <a:ext cx="96520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584" name="Group 134"/>
          <p:cNvGrpSpPr>
            <a:grpSpLocks/>
          </p:cNvGrpSpPr>
          <p:nvPr/>
        </p:nvGrpSpPr>
        <p:grpSpPr bwMode="auto">
          <a:xfrm>
            <a:off x="5154613" y="4892675"/>
            <a:ext cx="1377950" cy="822325"/>
            <a:chOff x="3075" y="3244"/>
            <a:chExt cx="868" cy="518"/>
          </a:xfrm>
        </p:grpSpPr>
        <p:sp>
          <p:nvSpPr>
            <p:cNvPr id="20604" name="Rectangle 135"/>
            <p:cNvSpPr>
              <a:spLocks noChangeArrowheads="1"/>
            </p:cNvSpPr>
            <p:nvPr/>
          </p:nvSpPr>
          <p:spPr bwMode="auto">
            <a:xfrm>
              <a:off x="3075" y="3244"/>
              <a:ext cx="868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5" name="Rectangle 136"/>
            <p:cNvSpPr>
              <a:spLocks noChangeArrowheads="1"/>
            </p:cNvSpPr>
            <p:nvPr/>
          </p:nvSpPr>
          <p:spPr bwMode="auto">
            <a:xfrm>
              <a:off x="3075" y="3245"/>
              <a:ext cx="868" cy="51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85" name="Rectangle 137"/>
          <p:cNvSpPr>
            <a:spLocks noChangeArrowheads="1"/>
          </p:cNvSpPr>
          <p:nvPr/>
        </p:nvSpPr>
        <p:spPr bwMode="auto">
          <a:xfrm>
            <a:off x="5218113" y="4989513"/>
            <a:ext cx="1008062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6" name="Rectangle 138"/>
          <p:cNvSpPr>
            <a:spLocks noChangeArrowheads="1"/>
          </p:cNvSpPr>
          <p:nvPr/>
        </p:nvSpPr>
        <p:spPr bwMode="auto">
          <a:xfrm>
            <a:off x="5205413" y="5013325"/>
            <a:ext cx="12652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Autorizada por el cliente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se adicona al sistema 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al BOM </a:t>
            </a:r>
          </a:p>
        </p:txBody>
      </p:sp>
      <p:sp>
        <p:nvSpPr>
          <p:cNvPr id="20587" name="Rectangle 139"/>
          <p:cNvSpPr>
            <a:spLocks noChangeArrowheads="1"/>
          </p:cNvSpPr>
          <p:nvPr/>
        </p:nvSpPr>
        <p:spPr bwMode="auto">
          <a:xfrm>
            <a:off x="5145088" y="5127625"/>
            <a:ext cx="1411287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8" name="Rectangle 143"/>
          <p:cNvSpPr>
            <a:spLocks noChangeArrowheads="1"/>
          </p:cNvSpPr>
          <p:nvPr/>
        </p:nvSpPr>
        <p:spPr bwMode="auto">
          <a:xfrm>
            <a:off x="5211763" y="5400675"/>
            <a:ext cx="1277937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589" name="Group 145"/>
          <p:cNvGrpSpPr>
            <a:grpSpLocks/>
          </p:cNvGrpSpPr>
          <p:nvPr/>
        </p:nvGrpSpPr>
        <p:grpSpPr bwMode="auto">
          <a:xfrm>
            <a:off x="7453313" y="4892675"/>
            <a:ext cx="1377950" cy="822325"/>
            <a:chOff x="4523" y="3244"/>
            <a:chExt cx="868" cy="518"/>
          </a:xfrm>
        </p:grpSpPr>
        <p:sp>
          <p:nvSpPr>
            <p:cNvPr id="20602" name="Rectangle 146"/>
            <p:cNvSpPr>
              <a:spLocks noChangeArrowheads="1"/>
            </p:cNvSpPr>
            <p:nvPr/>
          </p:nvSpPr>
          <p:spPr bwMode="auto">
            <a:xfrm>
              <a:off x="4523" y="3244"/>
              <a:ext cx="868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3" name="Rectangle 147"/>
            <p:cNvSpPr>
              <a:spLocks noChangeArrowheads="1"/>
            </p:cNvSpPr>
            <p:nvPr/>
          </p:nvSpPr>
          <p:spPr bwMode="auto">
            <a:xfrm>
              <a:off x="4523" y="3245"/>
              <a:ext cx="868" cy="51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90" name="Rectangle 148"/>
          <p:cNvSpPr>
            <a:spLocks noChangeArrowheads="1"/>
          </p:cNvSpPr>
          <p:nvPr/>
        </p:nvSpPr>
        <p:spPr bwMode="auto">
          <a:xfrm>
            <a:off x="7439025" y="5127625"/>
            <a:ext cx="1419225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91" name="Rectangle 149"/>
          <p:cNvSpPr>
            <a:spLocks noChangeArrowheads="1"/>
          </p:cNvSpPr>
          <p:nvPr/>
        </p:nvSpPr>
        <p:spPr bwMode="auto">
          <a:xfrm>
            <a:off x="7529513" y="5084763"/>
            <a:ext cx="1233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Código de producto y </a:t>
            </a:r>
          </a:p>
          <a:p>
            <a:pPr algn="ctr"/>
            <a:r>
              <a:rPr lang="en-US" altLang="en-US" sz="1000" b="0">
                <a:solidFill>
                  <a:srgbClr val="000000"/>
                </a:solidFill>
              </a:rPr>
              <a:t>precio es activado en </a:t>
            </a:r>
          </a:p>
          <a:p>
            <a:pPr algn="ctr"/>
            <a:r>
              <a:rPr lang="es-MX" altLang="en-US" sz="1000" b="0">
                <a:solidFill>
                  <a:srgbClr val="000000"/>
                </a:solidFill>
              </a:rPr>
              <a:t>el BOM</a:t>
            </a:r>
            <a:endParaRPr lang="en-US" altLang="en-US" sz="1000" b="0">
              <a:solidFill>
                <a:srgbClr val="000000"/>
              </a:solidFill>
            </a:endParaRPr>
          </a:p>
        </p:txBody>
      </p:sp>
      <p:sp>
        <p:nvSpPr>
          <p:cNvPr id="20592" name="Rectangle 150"/>
          <p:cNvSpPr>
            <a:spLocks noChangeArrowheads="1"/>
          </p:cNvSpPr>
          <p:nvPr/>
        </p:nvSpPr>
        <p:spPr bwMode="auto">
          <a:xfrm>
            <a:off x="7396163" y="5264150"/>
            <a:ext cx="1504950" cy="21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93" name="Freeform 152"/>
          <p:cNvSpPr>
            <a:spLocks/>
          </p:cNvSpPr>
          <p:nvPr/>
        </p:nvSpPr>
        <p:spPr bwMode="auto">
          <a:xfrm>
            <a:off x="1933575" y="5303838"/>
            <a:ext cx="858838" cy="1587"/>
          </a:xfrm>
          <a:custGeom>
            <a:avLst/>
            <a:gdLst>
              <a:gd name="T0" fmla="*/ 0 w 541"/>
              <a:gd name="T1" fmla="*/ 0 h 1"/>
              <a:gd name="T2" fmla="*/ 458788 w 541"/>
              <a:gd name="T3" fmla="*/ 0 h 1"/>
              <a:gd name="T4" fmla="*/ 857250 w 541"/>
              <a:gd name="T5" fmla="*/ 0 h 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1" h="1">
                <a:moveTo>
                  <a:pt x="0" y="0"/>
                </a:moveTo>
                <a:lnTo>
                  <a:pt x="289" y="0"/>
                </a:lnTo>
                <a:lnTo>
                  <a:pt x="540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4" name="Freeform 153"/>
          <p:cNvSpPr>
            <a:spLocks/>
          </p:cNvSpPr>
          <p:nvPr/>
        </p:nvSpPr>
        <p:spPr bwMode="auto">
          <a:xfrm>
            <a:off x="2781300" y="5272088"/>
            <a:ext cx="60325" cy="53975"/>
          </a:xfrm>
          <a:custGeom>
            <a:avLst/>
            <a:gdLst>
              <a:gd name="T0" fmla="*/ 0 w 38"/>
              <a:gd name="T1" fmla="*/ 0 h 34"/>
              <a:gd name="T2" fmla="*/ 58738 w 38"/>
              <a:gd name="T3" fmla="*/ 25400 h 34"/>
              <a:gd name="T4" fmla="*/ 0 w 38"/>
              <a:gd name="T5" fmla="*/ 52388 h 34"/>
              <a:gd name="T6" fmla="*/ 0 w 38"/>
              <a:gd name="T7" fmla="*/ 0 h 3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" h="34">
                <a:moveTo>
                  <a:pt x="0" y="0"/>
                </a:moveTo>
                <a:lnTo>
                  <a:pt x="37" y="16"/>
                </a:lnTo>
                <a:lnTo>
                  <a:pt x="0" y="33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5" name="Freeform 154"/>
          <p:cNvSpPr>
            <a:spLocks/>
          </p:cNvSpPr>
          <p:nvPr/>
        </p:nvSpPr>
        <p:spPr bwMode="auto">
          <a:xfrm>
            <a:off x="4232275" y="5303838"/>
            <a:ext cx="860425" cy="1587"/>
          </a:xfrm>
          <a:custGeom>
            <a:avLst/>
            <a:gdLst>
              <a:gd name="T0" fmla="*/ 0 w 542"/>
              <a:gd name="T1" fmla="*/ 0 h 1"/>
              <a:gd name="T2" fmla="*/ 458788 w 542"/>
              <a:gd name="T3" fmla="*/ 0 h 1"/>
              <a:gd name="T4" fmla="*/ 858838 w 542"/>
              <a:gd name="T5" fmla="*/ 0 h 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2" h="1">
                <a:moveTo>
                  <a:pt x="0" y="0"/>
                </a:moveTo>
                <a:lnTo>
                  <a:pt x="289" y="0"/>
                </a:lnTo>
                <a:lnTo>
                  <a:pt x="541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6" name="Freeform 155"/>
          <p:cNvSpPr>
            <a:spLocks/>
          </p:cNvSpPr>
          <p:nvPr/>
        </p:nvSpPr>
        <p:spPr bwMode="auto">
          <a:xfrm>
            <a:off x="5083175" y="5272088"/>
            <a:ext cx="58738" cy="53975"/>
          </a:xfrm>
          <a:custGeom>
            <a:avLst/>
            <a:gdLst>
              <a:gd name="T0" fmla="*/ 0 w 37"/>
              <a:gd name="T1" fmla="*/ 0 h 34"/>
              <a:gd name="T2" fmla="*/ 57150 w 37"/>
              <a:gd name="T3" fmla="*/ 25400 h 34"/>
              <a:gd name="T4" fmla="*/ 0 w 37"/>
              <a:gd name="T5" fmla="*/ 52388 h 34"/>
              <a:gd name="T6" fmla="*/ 0 w 37"/>
              <a:gd name="T7" fmla="*/ 0 h 3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" h="34">
                <a:moveTo>
                  <a:pt x="0" y="0"/>
                </a:moveTo>
                <a:lnTo>
                  <a:pt x="36" y="16"/>
                </a:lnTo>
                <a:lnTo>
                  <a:pt x="0" y="33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7" name="Freeform 156"/>
          <p:cNvSpPr>
            <a:spLocks/>
          </p:cNvSpPr>
          <p:nvPr/>
        </p:nvSpPr>
        <p:spPr bwMode="auto">
          <a:xfrm>
            <a:off x="6532563" y="5303838"/>
            <a:ext cx="858837" cy="1587"/>
          </a:xfrm>
          <a:custGeom>
            <a:avLst/>
            <a:gdLst>
              <a:gd name="T0" fmla="*/ 0 w 541"/>
              <a:gd name="T1" fmla="*/ 0 h 1"/>
              <a:gd name="T2" fmla="*/ 458787 w 541"/>
              <a:gd name="T3" fmla="*/ 0 h 1"/>
              <a:gd name="T4" fmla="*/ 857250 w 541"/>
              <a:gd name="T5" fmla="*/ 0 h 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1" h="1">
                <a:moveTo>
                  <a:pt x="0" y="0"/>
                </a:moveTo>
                <a:lnTo>
                  <a:pt x="289" y="0"/>
                </a:lnTo>
                <a:lnTo>
                  <a:pt x="540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8" name="Freeform 157"/>
          <p:cNvSpPr>
            <a:spLocks/>
          </p:cNvSpPr>
          <p:nvPr/>
        </p:nvSpPr>
        <p:spPr bwMode="auto">
          <a:xfrm>
            <a:off x="7381875" y="5272088"/>
            <a:ext cx="60325" cy="53975"/>
          </a:xfrm>
          <a:custGeom>
            <a:avLst/>
            <a:gdLst>
              <a:gd name="T0" fmla="*/ 0 w 38"/>
              <a:gd name="T1" fmla="*/ 0 h 34"/>
              <a:gd name="T2" fmla="*/ 58738 w 38"/>
              <a:gd name="T3" fmla="*/ 25400 h 34"/>
              <a:gd name="T4" fmla="*/ 0 w 38"/>
              <a:gd name="T5" fmla="*/ 52388 h 34"/>
              <a:gd name="T6" fmla="*/ 0 w 38"/>
              <a:gd name="T7" fmla="*/ 0 h 3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" h="34">
                <a:moveTo>
                  <a:pt x="0" y="0"/>
                </a:moveTo>
                <a:lnTo>
                  <a:pt x="37" y="16"/>
                </a:lnTo>
                <a:lnTo>
                  <a:pt x="0" y="33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9" name="Freeform 158"/>
          <p:cNvSpPr>
            <a:spLocks/>
          </p:cNvSpPr>
          <p:nvPr/>
        </p:nvSpPr>
        <p:spPr bwMode="auto">
          <a:xfrm>
            <a:off x="8601075" y="2838450"/>
            <a:ext cx="285750" cy="1588"/>
          </a:xfrm>
          <a:custGeom>
            <a:avLst/>
            <a:gdLst>
              <a:gd name="T0" fmla="*/ 0 w 180"/>
              <a:gd name="T1" fmla="*/ 0 h 1"/>
              <a:gd name="T2" fmla="*/ 173038 w 180"/>
              <a:gd name="T3" fmla="*/ 0 h 1"/>
              <a:gd name="T4" fmla="*/ 284163 w 180"/>
              <a:gd name="T5" fmla="*/ 0 h 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0" h="1">
                <a:moveTo>
                  <a:pt x="0" y="0"/>
                </a:moveTo>
                <a:lnTo>
                  <a:pt x="109" y="0"/>
                </a:lnTo>
                <a:lnTo>
                  <a:pt x="179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0" name="Freeform 159"/>
          <p:cNvSpPr>
            <a:spLocks/>
          </p:cNvSpPr>
          <p:nvPr/>
        </p:nvSpPr>
        <p:spPr bwMode="auto">
          <a:xfrm>
            <a:off x="8875713" y="2808288"/>
            <a:ext cx="60325" cy="52387"/>
          </a:xfrm>
          <a:custGeom>
            <a:avLst/>
            <a:gdLst>
              <a:gd name="T0" fmla="*/ 0 w 38"/>
              <a:gd name="T1" fmla="*/ 0 h 33"/>
              <a:gd name="T2" fmla="*/ 58738 w 38"/>
              <a:gd name="T3" fmla="*/ 25400 h 33"/>
              <a:gd name="T4" fmla="*/ 0 w 38"/>
              <a:gd name="T5" fmla="*/ 50800 h 33"/>
              <a:gd name="T6" fmla="*/ 0 w 38"/>
              <a:gd name="T7" fmla="*/ 0 h 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" h="33">
                <a:moveTo>
                  <a:pt x="0" y="0"/>
                </a:moveTo>
                <a:lnTo>
                  <a:pt x="37" y="16"/>
                </a:lnTo>
                <a:lnTo>
                  <a:pt x="0" y="32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1" name="Rectangle 16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1.2. </a:t>
            </a:r>
            <a:r>
              <a:rPr lang="es-MX" dirty="0"/>
              <a:t>Eliminar por </a:t>
            </a:r>
            <a:r>
              <a:rPr lang="es-ES_tradnl" dirty="0" smtClean="0"/>
              <a:t>desperdicio.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1.2. Eliminar por desperdicio.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Actividad </a:t>
            </a:r>
            <a:r>
              <a:rPr lang="es-MX" dirty="0"/>
              <a:t>innecesaria que consume recursos y no añade valor en su ejecución. </a:t>
            </a:r>
            <a:r>
              <a:rPr lang="es-MX" dirty="0" smtClean="0"/>
              <a:t>Existen 9 tipos.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1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Tipología de Desperdicios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160132"/>
              </p:ext>
            </p:extLst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3312368"/>
                <a:gridCol w="303468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Desperdicio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Explicación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Ejemplo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Espera.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Actividades que implican un tiempo de demora.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Esperar la firma de aprobación de un documento</a:t>
                      </a:r>
                      <a:r>
                        <a:rPr lang="es-MX" dirty="0" smtClean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Acumulación de documentos. 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s-ES" dirty="0" smtClean="0"/>
                        <a:t>Actividades que provocan colas de expedientes. El exceso de inventario quita espacio . Convierte  la documentación en obsoleta si las peticiones de trabajo cambian.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Acumulación de documentos pendientes de tramitar; exceso de folletos informativos.</a:t>
                      </a:r>
                    </a:p>
                    <a:p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Defectos.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Actividades que tengan errores en su ejecución. 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Corregir errores en documentos; archivar documentos en el sitio equivocado;</a:t>
                      </a:r>
                      <a:r>
                        <a:rPr lang="es-ES" dirty="0" smtClean="0"/>
                        <a:t> gestionar reclamaciones; comprobar errores provocados por causas diversas.</a:t>
                      </a:r>
                      <a:endParaRPr lang="es-MX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27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Tipología de Desperdicios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dirty="0"/>
              <a:t>Repetición de actividades o Sobreproceso. Actividades que se duplican, Burocracia excesiva. P. ej. </a:t>
            </a:r>
            <a:r>
              <a:rPr lang="es-ES" dirty="0"/>
              <a:t>Introducción de la misma información en diversos sistemas de información; Solicitud de documentos innecesarios, redundantes: Múltiples cambios de ubicación de un elemento; Solicitar la aprobaci6n de muchos niveles jerárquicos en un mismo documento.</a:t>
            </a:r>
          </a:p>
          <a:p>
            <a:pPr marL="514350" indent="-514350">
              <a:buFont typeface="+mj-lt"/>
              <a:buAutoNum type="arabicPeriod"/>
            </a:pPr>
            <a:endParaRPr lang="es-MX" dirty="0"/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9551531"/>
              </p:ext>
            </p:extLst>
          </p:nvPr>
        </p:nvGraphicFramePr>
        <p:xfrm>
          <a:off x="457200" y="1600200"/>
          <a:ext cx="8229600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3312368"/>
                <a:gridCol w="303468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Desperdicio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Explicación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Ejemplo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Costumbres.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Actividades asociadas a la cultura organizativa de cada unidad que se ejecutan sin ser necesarias</a:t>
                      </a:r>
                      <a:r>
                        <a:rPr lang="es-MX" dirty="0" smtClean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Revisión del formato y el estilo de las resoluciones, hacer fotocopias para tramitar a los ciudadanos, etc.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Transporte. 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ES" dirty="0" smtClean="0"/>
                        <a:t>Actividades que implican un traslado de la documentación entre las diferentes unidades</a:t>
                      </a:r>
                      <a:r>
                        <a:rPr lang="es-MX" dirty="0" smtClean="0"/>
                        <a:t>. 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Traslado de expedientes físicos de una oficina a otra.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Repetición de actividades o Sobreproceso. 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Actividades que se duplican, Burocracia excesiva.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Introducción de la misma información en diversos sistemas de información; Solicitud de documentos innecesarios, redundantes: Múltiples cambios de ubicación de un elemento; Solicitar la aprobaci6n de muchos niveles jerárquicos en un mismo documento.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6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Estrategia transversal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dirty="0" smtClean="0"/>
              <a:t>Gobierno </a:t>
            </a:r>
            <a:r>
              <a:rPr lang="es-ES_tradnl" dirty="0"/>
              <a:t>Cercano y </a:t>
            </a:r>
            <a:r>
              <a:rPr lang="es-ES_tradnl" dirty="0" smtClean="0"/>
              <a:t>Moderno… busca que programas </a:t>
            </a:r>
            <a:r>
              <a:rPr lang="es-ES_tradnl" dirty="0"/>
              <a:t>derivados del </a:t>
            </a:r>
            <a:r>
              <a:rPr lang="es-ES_tradnl" dirty="0" smtClean="0"/>
              <a:t>PND 13-18 se orienten…</a:t>
            </a:r>
          </a:p>
          <a:p>
            <a:pPr lvl="1"/>
            <a:r>
              <a:rPr lang="es-ES_tradnl" dirty="0" smtClean="0"/>
              <a:t>Al </a:t>
            </a:r>
            <a:r>
              <a:rPr lang="es-ES_tradnl" dirty="0"/>
              <a:t>logro de resultados, </a:t>
            </a:r>
            <a:endParaRPr lang="es-ES_tradnl" dirty="0" smtClean="0"/>
          </a:p>
          <a:p>
            <a:pPr lvl="1"/>
            <a:r>
              <a:rPr lang="es-ES_tradnl" dirty="0" smtClean="0"/>
              <a:t>a </a:t>
            </a:r>
            <a:r>
              <a:rPr lang="es-ES_tradnl" dirty="0"/>
              <a:t>la optimización en el uso de los recursos públicos, </a:t>
            </a:r>
            <a:endParaRPr lang="es-ES_tradnl" dirty="0" smtClean="0"/>
          </a:p>
          <a:p>
            <a:pPr lvl="1"/>
            <a:r>
              <a:rPr lang="es-ES_tradnl" dirty="0" smtClean="0"/>
              <a:t>al </a:t>
            </a:r>
            <a:r>
              <a:rPr lang="es-ES_tradnl" dirty="0"/>
              <a:t>uso de nuevas </a:t>
            </a:r>
            <a:r>
              <a:rPr lang="es-ES_tradnl" dirty="0" smtClean="0"/>
              <a:t>TIC </a:t>
            </a:r>
            <a:r>
              <a:rPr lang="es-ES_tradnl" dirty="0"/>
              <a:t>y </a:t>
            </a:r>
            <a:endParaRPr lang="es-ES_tradnl" dirty="0" smtClean="0"/>
          </a:p>
          <a:p>
            <a:pPr lvl="1"/>
            <a:r>
              <a:rPr lang="es-ES_tradnl" dirty="0" smtClean="0"/>
              <a:t>al </a:t>
            </a:r>
            <a:r>
              <a:rPr lang="es-ES_tradnl" dirty="0"/>
              <a:t>impulso de la transparencia y la rendición de cuentas</a:t>
            </a:r>
            <a:r>
              <a:rPr lang="es-ES_tradnl" dirty="0" smtClean="0"/>
              <a:t>.</a:t>
            </a:r>
          </a:p>
          <a:p>
            <a:r>
              <a:rPr lang="es-ES_tradnl" dirty="0"/>
              <a:t>LPRH, </a:t>
            </a:r>
            <a:r>
              <a:rPr lang="es-ES_tradnl" dirty="0" smtClean="0"/>
              <a:t>Art. 61</a:t>
            </a:r>
            <a:r>
              <a:rPr lang="es-ES_tradnl" dirty="0"/>
              <a:t>… expedir PMP… eficiencia y eficacia en la gestión pública APF</a:t>
            </a:r>
            <a:r>
              <a:rPr lang="es-ES_tradn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2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Tipología de Desperdicios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dirty="0"/>
              <a:t>Habilidades mal aprovechadas. </a:t>
            </a:r>
            <a:r>
              <a:rPr lang="es-ES" dirty="0"/>
              <a:t>Actividades de poco valor realizadas por un perfil superior</a:t>
            </a:r>
            <a:r>
              <a:rPr lang="es-MX" dirty="0"/>
              <a:t>. P. ej. </a:t>
            </a:r>
            <a:r>
              <a:rPr lang="es-ES" dirty="0"/>
              <a:t>Desarrollo de actividades propias de los operativos por parte de los directivos.</a:t>
            </a:r>
          </a:p>
          <a:p>
            <a:pPr marL="514350" indent="-514350">
              <a:buFont typeface="+mj-lt"/>
              <a:buAutoNum type="arabicPeriod"/>
            </a:pPr>
            <a:endParaRPr lang="es-MX" dirty="0"/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790845"/>
              </p:ext>
            </p:extLst>
          </p:nvPr>
        </p:nvGraphicFramePr>
        <p:xfrm>
          <a:off x="457200" y="160020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3312368"/>
                <a:gridCol w="303468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Desperdicio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Explicación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Ejemplo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Movimiento.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Envío de expedientes en físico internamente; Desplazarse del escritorio a la fotocopiadora; Buscar un documento en el escritorio de un compañero; Tomar documentos que tendrían que estar al alcance de la mano.</a:t>
                      </a:r>
                      <a:endParaRPr lang="es-MX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Envío de expedientes en físico internamente; Desplazarse del escritorio a la fotocopiadora; Buscar un documento en el escritorio de un compañero; Tomar documentos que tendrían que estar al alcance de la mano.</a:t>
                      </a:r>
                      <a:endParaRPr lang="es-MX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Habilidades mal aprovechadas. 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ES" dirty="0" smtClean="0"/>
                        <a:t>Actividades de poco valor realizadas por un perfil superior</a:t>
                      </a:r>
                      <a:r>
                        <a:rPr lang="es-MX" dirty="0" smtClean="0"/>
                        <a:t>. 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Desarrollo de actividades propias de los operativos por parte de los directivos.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Sobreproducción. 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Trabajar grandes cantidades de documentos para distribuir a personas que no los requieren.</a:t>
                      </a:r>
                      <a:endParaRPr lang="es-E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Enviar copias de documentos a una relación de personas que no las solicitaron ni las requieren y que jamás las van a leer.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13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2. Duración por paralelo.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78" t="45795" r="14743" b="24051"/>
          <a:stretch/>
        </p:blipFill>
        <p:spPr bwMode="auto">
          <a:xfrm>
            <a:off x="539552" y="1844824"/>
            <a:ext cx="8068562" cy="453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4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2. Duración por </a:t>
            </a:r>
            <a:r>
              <a:rPr lang="es-MX" dirty="0" smtClean="0"/>
              <a:t>cuello de botella.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Meta.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0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Mejora de Procesos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AMDG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14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PGCM</a:t>
            </a:r>
            <a:endParaRPr lang="en-US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864876"/>
              </p:ext>
            </p:extLst>
          </p:nvPr>
        </p:nvGraphicFramePr>
        <p:xfrm>
          <a:off x="518864" y="1340768"/>
          <a:ext cx="8229600" cy="5230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4917232"/>
              </a:tblGrid>
              <a:tr h="360680">
                <a:tc gridSpan="2">
                  <a:txBody>
                    <a:bodyPr/>
                    <a:lstStyle/>
                    <a:p>
                      <a:r>
                        <a:rPr lang="es-MX" dirty="0" smtClean="0"/>
                        <a:t>3ª Estrategia Transversal + Art. 61 = PGCM. </a:t>
                      </a:r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UPMGP, SFP.</a:t>
                      </a:r>
                      <a:endParaRPr lang="es-MX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0680">
                <a:tc gridSpan="2">
                  <a:txBody>
                    <a:bodyPr/>
                    <a:lstStyle/>
                    <a:p>
                      <a:r>
                        <a:rPr lang="es-ES_tradnl" dirty="0" smtClean="0"/>
                        <a:t>OBJETIVO 4.</a:t>
                      </a:r>
                      <a:r>
                        <a:rPr lang="es-ES_tradnl" baseline="0" dirty="0" smtClean="0"/>
                        <a:t> </a:t>
                      </a:r>
                      <a:r>
                        <a:rPr lang="es-ES_tradnl" dirty="0" smtClean="0"/>
                        <a:t>Mejorar la gestión pública gubernamental en la APF.</a:t>
                      </a:r>
                      <a:endParaRPr lang="es-MX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s-MX" dirty="0" smtClean="0"/>
                        <a:t>ESTRATEGIA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LINEAS</a:t>
                      </a:r>
                      <a:r>
                        <a:rPr lang="es-MX" baseline="0" dirty="0" smtClean="0"/>
                        <a:t> DE ACCIÓN</a:t>
                      </a:r>
                      <a:endParaRPr lang="en-US" dirty="0"/>
                    </a:p>
                  </a:txBody>
                  <a:tcPr/>
                </a:tc>
              </a:tr>
              <a:tr h="622544">
                <a:tc>
                  <a:txBody>
                    <a:bodyPr/>
                    <a:lstStyle/>
                    <a:p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4.1. Transformar los procesos de las dependencias y entidades.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30237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4.5. Simplificar la regulación que rige a las dependencias y entidades para garantizar la eficiente operación del gobierno. (El seguimiento es de manera conjunta con la Comisión Federal de Mejora Regulatoria (COFEMER)).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4.1.1 Alinear los procesos de las dependencias y entidades a la planeación estratégica, v a los objetivos v Metas Nacionales e institucionales.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4.1.2 </a:t>
                      </a:r>
                      <a:r>
                        <a:rPr lang="es-ES_tradnl" sz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Implementar mecanismos para que las dependencias y entidades generen los mapas de los procesos para facilitar su análisis y mejora.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4.1.3 Estandarizar procesos con fines similares para homologar su operación v garantizar la calidad de sus resultados.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4.1.4 Desarrollar e implementar proyectos de mejora institucional e interinstitucional para hacer más eficientes los procesos del gobierno.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4.1.5 Redistribuir las actividades asignadas a los recursos humanos alineándolas a los procesos mejorados.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4.1.6 Evaluar los resultados de los procesos a través de indicadores, para promover la mejora continua de su operación.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4.1.7 Promover un modelo de cultura organizacional y de servicio público para incentivar el logro de resultados.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4.1.8 Promover procesos de innovación, la transferencia del conocimiento y mejores prácticas entre instituciones, para incrementar la eficiencia y eficacia gubernamental.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/>
                </a:tc>
              </a:tr>
              <a:tr h="384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Indicador: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400" b="1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 Satisfacción de los usuarios respecto a los servicios.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PPPO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dirty="0" smtClean="0"/>
              <a:t>Decreto  de Austeridad, Art. 6… </a:t>
            </a:r>
            <a:r>
              <a:rPr lang="es-ES_tradnl" dirty="0"/>
              <a:t>bases de </a:t>
            </a:r>
            <a:r>
              <a:rPr lang="es-ES_tradnl" dirty="0" smtClean="0"/>
              <a:t>colaboración… compromisos relativos… respectivos </a:t>
            </a:r>
            <a:r>
              <a:rPr lang="es-ES_tradnl" dirty="0"/>
              <a:t>indicadores de desempeño</a:t>
            </a:r>
            <a:r>
              <a:rPr lang="es-ES_tradnl" dirty="0" smtClean="0"/>
              <a:t>.</a:t>
            </a:r>
          </a:p>
          <a:p>
            <a:pPr lvl="1"/>
            <a:r>
              <a:rPr lang="es-ES_tradnl" b="1" dirty="0" smtClean="0"/>
              <a:t>Optimizar </a:t>
            </a:r>
            <a:r>
              <a:rPr lang="es-ES_tradnl" b="1" dirty="0"/>
              <a:t>los procesos</a:t>
            </a:r>
            <a:r>
              <a:rPr lang="es-ES_tradnl" dirty="0"/>
              <a:t>, previa alineación y mapeo, implementando mejoras y redistribuyendo las actividades asignadas al recurso humano, a través de proyectos en los que participen una o más dependencias y </a:t>
            </a:r>
            <a:r>
              <a:rPr lang="es-ES_tradnl" dirty="0" smtClean="0"/>
              <a:t>entidades… </a:t>
            </a:r>
            <a:r>
              <a:rPr lang="es-ES_tradnl" b="1" dirty="0">
                <a:solidFill>
                  <a:srgbClr val="FF0000"/>
                </a:solidFill>
              </a:rPr>
              <a:t>Porcentaje de procesos prioritarios optimizados</a:t>
            </a:r>
            <a:r>
              <a:rPr lang="es-ES_tradnl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s-ES_tradnl" b="1" dirty="0" smtClean="0"/>
              <a:t>Estandarizar </a:t>
            </a:r>
            <a:r>
              <a:rPr lang="es-ES_tradnl" b="1" dirty="0"/>
              <a:t>procesos </a:t>
            </a:r>
            <a:r>
              <a:rPr lang="es-ES_tradnl" dirty="0"/>
              <a:t>con fines similares para homologar su operación y garantizar la calidad de sus resultados, previa alineación y mapeo.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4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POPROPO</a:t>
            </a:r>
            <a:endParaRPr lang="en-US" dirty="0"/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2" r="22222"/>
          <a:stretch>
            <a:fillRect/>
          </a:stretch>
        </p:blipFill>
        <p:spPr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0799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Intencionalidad del PGCM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200424"/>
              </p:ext>
            </p:extLst>
          </p:nvPr>
        </p:nvGraphicFramePr>
        <p:xfrm>
          <a:off x="590872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205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Optimización de Procesos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Alineación y mapeo.</a:t>
            </a:r>
          </a:p>
          <a:p>
            <a:endParaRPr lang="es-ES" dirty="0" smtClean="0"/>
          </a:p>
          <a:p>
            <a:r>
              <a:rPr lang="es-ES" dirty="0" smtClean="0"/>
              <a:t>Reducir/eliminar trabajo que no aporta valor.</a:t>
            </a:r>
          </a:p>
          <a:p>
            <a:r>
              <a:rPr lang="es-ES" dirty="0" smtClean="0"/>
              <a:t>Reducir los tiempos de ejecución.</a:t>
            </a:r>
          </a:p>
          <a:p>
            <a:r>
              <a:rPr lang="es-ES_tradnl" dirty="0" smtClean="0"/>
              <a:t>Uso efectivo y </a:t>
            </a:r>
            <a:r>
              <a:rPr lang="es-ES_tradnl" dirty="0"/>
              <a:t>transparente </a:t>
            </a:r>
            <a:r>
              <a:rPr lang="es-ES_tradnl" dirty="0" smtClean="0"/>
              <a:t>de recursos.</a:t>
            </a:r>
          </a:p>
          <a:p>
            <a:endParaRPr lang="es-ES_tradnl" dirty="0" smtClean="0"/>
          </a:p>
          <a:p>
            <a:r>
              <a:rPr lang="es-ES_tradnl" dirty="0" smtClean="0"/>
              <a:t>Implementando mejoras.</a:t>
            </a:r>
          </a:p>
        </p:txBody>
      </p:sp>
    </p:spTree>
    <p:extLst>
      <p:ext uri="{BB962C8B-B14F-4D97-AF65-F5344CB8AC3E}">
        <p14:creationId xmlns:p14="http://schemas.microsoft.com/office/powerpoint/2010/main" val="36973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2176</Words>
  <Application>Microsoft Office PowerPoint</Application>
  <PresentationFormat>Presentación en pantalla (4:3)</PresentationFormat>
  <Paragraphs>446</Paragraphs>
  <Slides>43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4" baseType="lpstr">
      <vt:lpstr>Tema de Office</vt:lpstr>
      <vt:lpstr>Mejora de Procesos</vt:lpstr>
      <vt:lpstr>MARCO REFERENCIAL</vt:lpstr>
      <vt:lpstr>PND</vt:lpstr>
      <vt:lpstr>Estrategia transversal</vt:lpstr>
      <vt:lpstr>PGCM</vt:lpstr>
      <vt:lpstr>PPPO</vt:lpstr>
      <vt:lpstr>POPROPO</vt:lpstr>
      <vt:lpstr>Intencionalidad del PGCM</vt:lpstr>
      <vt:lpstr>Optimización de Procesos</vt:lpstr>
      <vt:lpstr>Propuesta</vt:lpstr>
      <vt:lpstr>ID DE PROCESOS PRIORITARIOS</vt:lpstr>
      <vt:lpstr>Conceptos</vt:lpstr>
      <vt:lpstr>Conceptos</vt:lpstr>
      <vt:lpstr>Conceptos</vt:lpstr>
      <vt:lpstr>Conceptos</vt:lpstr>
      <vt:lpstr>Conceptos</vt:lpstr>
      <vt:lpstr>Conceptos</vt:lpstr>
      <vt:lpstr>PEPSU</vt:lpstr>
      <vt:lpstr>Clasificación SFP</vt:lpstr>
      <vt:lpstr>Tabla de clasificación de procesos</vt:lpstr>
      <vt:lpstr>Procesos relacionados con T/S</vt:lpstr>
      <vt:lpstr>Procesos no relacionados con T/S</vt:lpstr>
      <vt:lpstr>Matriz para ID de procesos prioritarios</vt:lpstr>
      <vt:lpstr>Ejercicio por Área</vt:lpstr>
      <vt:lpstr>MAPEO DE PROCESOS</vt:lpstr>
      <vt:lpstr>Niveles del mapeo</vt:lpstr>
      <vt:lpstr>Mapeo de P Sustantivos</vt:lpstr>
      <vt:lpstr>Flujogramas </vt:lpstr>
      <vt:lpstr>Flujogramas</vt:lpstr>
      <vt:lpstr>OPTIMIZACIÓN DE PROCESOS</vt:lpstr>
      <vt:lpstr>Bases de la Optimización</vt:lpstr>
      <vt:lpstr>1. Eliminar Actividades.</vt:lpstr>
      <vt:lpstr>1. Eliminar Actividades.</vt:lpstr>
      <vt:lpstr>1.1. Eliminar por valor.</vt:lpstr>
      <vt:lpstr>1.1. Eliminar por valor.</vt:lpstr>
      <vt:lpstr>1.2. Eliminar por desperdicio.</vt:lpstr>
      <vt:lpstr>1.2. Eliminar por desperdicio.</vt:lpstr>
      <vt:lpstr>Tipología de Desperdicios</vt:lpstr>
      <vt:lpstr>Tipología de Desperdicios</vt:lpstr>
      <vt:lpstr>Tipología de Desperdicios</vt:lpstr>
      <vt:lpstr>2. Duración por paralelo.</vt:lpstr>
      <vt:lpstr>2. Duración por cuello de botella.</vt:lpstr>
      <vt:lpstr>Mejora de Procesos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Optimización de Procesos</dc:title>
  <dc:creator>Vicente</dc:creator>
  <cp:lastModifiedBy>Vicente</cp:lastModifiedBy>
  <cp:revision>97</cp:revision>
  <dcterms:created xsi:type="dcterms:W3CDTF">2014-10-13T21:28:28Z</dcterms:created>
  <dcterms:modified xsi:type="dcterms:W3CDTF">2015-09-24T22:33:09Z</dcterms:modified>
</cp:coreProperties>
</file>