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sldIdLst>
    <p:sldId id="256" r:id="rId2"/>
    <p:sldId id="299" r:id="rId3"/>
    <p:sldId id="436" r:id="rId4"/>
    <p:sldId id="438" r:id="rId5"/>
    <p:sldId id="442" r:id="rId6"/>
    <p:sldId id="443" r:id="rId7"/>
    <p:sldId id="446" r:id="rId8"/>
    <p:sldId id="447" r:id="rId9"/>
    <p:sldId id="448" r:id="rId10"/>
    <p:sldId id="449" r:id="rId11"/>
    <p:sldId id="450" r:id="rId12"/>
    <p:sldId id="451" r:id="rId13"/>
    <p:sldId id="452" r:id="rId14"/>
    <p:sldId id="453" r:id="rId15"/>
    <p:sldId id="464" r:id="rId16"/>
    <p:sldId id="463" r:id="rId17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80" autoAdjust="0"/>
    <p:restoredTop sz="94660"/>
  </p:normalViewPr>
  <p:slideViewPr>
    <p:cSldViewPr>
      <p:cViewPr varScale="1">
        <p:scale>
          <a:sx n="54" d="100"/>
          <a:sy n="54" d="100"/>
        </p:scale>
        <p:origin x="-76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090305-B363-4875-8AD0-A8A689CB9AA7}" type="doc">
      <dgm:prSet loTypeId="urn:microsoft.com/office/officeart/2005/8/layout/radial6" loCatId="cycle" qsTypeId="urn:microsoft.com/office/officeart/2005/8/quickstyle/3d9" qsCatId="3D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A98F89EC-4B51-4B01-B000-D639B9135C9C}">
      <dgm:prSet phldrT="[Texto]" custT="1"/>
      <dgm:spPr/>
      <dgm:t>
        <a:bodyPr/>
        <a:lstStyle/>
        <a:p>
          <a:r>
            <a:rPr lang="es-MX" sz="1800" dirty="0" smtClean="0"/>
            <a:t>Excelencia</a:t>
          </a:r>
          <a:endParaRPr lang="es-MX" sz="1800" dirty="0"/>
        </a:p>
      </dgm:t>
    </dgm:pt>
    <dgm:pt modelId="{B17CD458-394B-4144-AE30-7315A11EBA7A}">
      <dgm:prSet phldrT="[Texto]"/>
      <dgm:spPr/>
      <dgm:t>
        <a:bodyPr/>
        <a:lstStyle/>
        <a:p>
          <a:r>
            <a:rPr lang="es-MX" dirty="0" smtClean="0"/>
            <a:t>Visión</a:t>
          </a:r>
          <a:endParaRPr lang="es-MX" dirty="0"/>
        </a:p>
      </dgm:t>
    </dgm:pt>
    <dgm:pt modelId="{BEB30636-0722-401B-B20D-ADF554A89404}">
      <dgm:prSet phldrT="[Texto]" custT="1"/>
      <dgm:spPr/>
      <dgm:t>
        <a:bodyPr/>
        <a:lstStyle/>
        <a:p>
          <a:r>
            <a:rPr lang="es-MX" sz="3200" dirty="0" smtClean="0">
              <a:solidFill>
                <a:schemeClr val="accent2">
                  <a:lumMod val="75000"/>
                </a:schemeClr>
              </a:solidFill>
            </a:rPr>
            <a:t>MEC</a:t>
          </a:r>
          <a:endParaRPr lang="es-MX" sz="3200" dirty="0">
            <a:solidFill>
              <a:schemeClr val="accent2">
                <a:lumMod val="75000"/>
              </a:schemeClr>
            </a:solidFill>
          </a:endParaRPr>
        </a:p>
      </dgm:t>
    </dgm:pt>
    <dgm:pt modelId="{B02B153C-4DE3-4FB6-B2AB-A30E4F729877}">
      <dgm:prSet phldrT="[Texto]" custT="1"/>
      <dgm:spPr>
        <a:sp3d extrusionH="152250" prstMaterial="matte">
          <a:bevelT w="190500" prst="coolSlant"/>
        </a:sp3d>
      </dgm:spPr>
      <dgm:t>
        <a:bodyPr/>
        <a:lstStyle/>
        <a:p>
          <a:r>
            <a:rPr lang="es-MX" sz="1600" dirty="0" smtClean="0">
              <a:ln>
                <a:noFill/>
              </a:ln>
              <a:solidFill>
                <a:srgbClr val="FF0000"/>
              </a:solidFill>
            </a:rPr>
            <a:t>Planeación</a:t>
          </a:r>
          <a:endParaRPr lang="es-MX" sz="1400" dirty="0">
            <a:ln>
              <a:noFill/>
            </a:ln>
            <a:solidFill>
              <a:srgbClr val="FF0000"/>
            </a:solidFill>
          </a:endParaRPr>
        </a:p>
      </dgm:t>
    </dgm:pt>
    <dgm:pt modelId="{E391A1C1-141F-4D8D-8B0D-53B503AB16C5}">
      <dgm:prSet phldrT="[Texto]"/>
      <dgm:spPr/>
      <dgm:t>
        <a:bodyPr/>
        <a:lstStyle/>
        <a:p>
          <a:r>
            <a:rPr lang="es-MX" dirty="0" smtClean="0"/>
            <a:t>OOII</a:t>
          </a:r>
          <a:endParaRPr lang="es-MX" dirty="0"/>
        </a:p>
      </dgm:t>
    </dgm:pt>
    <dgm:pt modelId="{5297BCF7-961B-4A2C-BE5C-3D1444B838EB}" type="sibTrans" cxnId="{60C962FF-1EC1-4AA8-9FD3-B2359B824EB0}">
      <dgm:prSet/>
      <dgm:spPr/>
      <dgm:t>
        <a:bodyPr/>
        <a:lstStyle/>
        <a:p>
          <a:endParaRPr lang="es-MX"/>
        </a:p>
      </dgm:t>
    </dgm:pt>
    <dgm:pt modelId="{9AF6F270-1416-4E70-B3B6-6C1203DDFA44}" type="parTrans" cxnId="{60C962FF-1EC1-4AA8-9FD3-B2359B824EB0}">
      <dgm:prSet/>
      <dgm:spPr/>
      <dgm:t>
        <a:bodyPr/>
        <a:lstStyle/>
        <a:p>
          <a:endParaRPr lang="es-MX"/>
        </a:p>
      </dgm:t>
    </dgm:pt>
    <dgm:pt modelId="{99DF6B8C-D01F-4EA8-BDFC-04606E43AD7D}" type="sibTrans" cxnId="{63914EA2-E23B-43E6-8ED6-BD5C3DE6ADEB}">
      <dgm:prSet/>
      <dgm:spPr/>
      <dgm:t>
        <a:bodyPr/>
        <a:lstStyle/>
        <a:p>
          <a:endParaRPr lang="es-MX"/>
        </a:p>
      </dgm:t>
    </dgm:pt>
    <dgm:pt modelId="{8A995465-7596-4155-A5E0-FFC57CEC1349}" type="parTrans" cxnId="{63914EA2-E23B-43E6-8ED6-BD5C3DE6ADEB}">
      <dgm:prSet/>
      <dgm:spPr/>
      <dgm:t>
        <a:bodyPr/>
        <a:lstStyle/>
        <a:p>
          <a:endParaRPr lang="es-MX"/>
        </a:p>
      </dgm:t>
    </dgm:pt>
    <dgm:pt modelId="{2A3CCDA9-6734-47CD-9B10-C62C02068FEA}" type="sibTrans" cxnId="{00580E24-D1C0-4E88-8B42-8DD8DD9CC2CD}">
      <dgm:prSet/>
      <dgm:spPr/>
      <dgm:t>
        <a:bodyPr/>
        <a:lstStyle/>
        <a:p>
          <a:endParaRPr lang="es-MX"/>
        </a:p>
      </dgm:t>
    </dgm:pt>
    <dgm:pt modelId="{CC936F49-429B-4BDD-9E3A-72A52362B4AD}" type="parTrans" cxnId="{00580E24-D1C0-4E88-8B42-8DD8DD9CC2CD}">
      <dgm:prSet/>
      <dgm:spPr/>
      <dgm:t>
        <a:bodyPr/>
        <a:lstStyle/>
        <a:p>
          <a:endParaRPr lang="es-MX"/>
        </a:p>
      </dgm:t>
    </dgm:pt>
    <dgm:pt modelId="{1D2E9B2D-BA34-4926-A875-0E28ECAD5062}" type="sibTrans" cxnId="{ABE68339-DA08-42F0-9A6B-92E8F96337D3}">
      <dgm:prSet/>
      <dgm:spPr/>
      <dgm:t>
        <a:bodyPr/>
        <a:lstStyle/>
        <a:p>
          <a:endParaRPr lang="es-MX"/>
        </a:p>
      </dgm:t>
    </dgm:pt>
    <dgm:pt modelId="{03B15707-D151-4B7B-8683-83042010F50B}" type="parTrans" cxnId="{ABE68339-DA08-42F0-9A6B-92E8F96337D3}">
      <dgm:prSet/>
      <dgm:spPr/>
      <dgm:t>
        <a:bodyPr/>
        <a:lstStyle/>
        <a:p>
          <a:endParaRPr lang="es-MX"/>
        </a:p>
      </dgm:t>
    </dgm:pt>
    <dgm:pt modelId="{388781D5-8185-45F4-9077-975C8C447FDC}" type="sibTrans" cxnId="{24E7C8E4-23A0-4F3B-AC0F-2A45A0BCD80F}">
      <dgm:prSet/>
      <dgm:spPr>
        <a:solidFill>
          <a:srgbClr val="FFC000"/>
        </a:solidFill>
      </dgm:spPr>
      <dgm:t>
        <a:bodyPr/>
        <a:lstStyle/>
        <a:p>
          <a:endParaRPr lang="es-MX"/>
        </a:p>
      </dgm:t>
    </dgm:pt>
    <dgm:pt modelId="{CED0D3B3-5007-4B32-ACFA-F482E191A44C}" type="parTrans" cxnId="{24E7C8E4-23A0-4F3B-AC0F-2A45A0BCD80F}">
      <dgm:prSet/>
      <dgm:spPr/>
      <dgm:t>
        <a:bodyPr/>
        <a:lstStyle/>
        <a:p>
          <a:endParaRPr lang="es-MX"/>
        </a:p>
      </dgm:t>
    </dgm:pt>
    <dgm:pt modelId="{1F9DC19E-981F-48A4-AD9E-9DE67F7EB664}" type="pres">
      <dgm:prSet presAssocID="{5E090305-B363-4875-8AD0-A8A689CB9AA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E0B8993-3C0D-4E8B-B47E-4647DA02267B}" type="pres">
      <dgm:prSet presAssocID="{E391A1C1-141F-4D8D-8B0D-53B503AB16C5}" presName="centerShape" presStyleLbl="node0" presStyleIdx="0" presStyleCnt="1" custLinFactNeighborX="-1184" custLinFactNeighborY="-1184"/>
      <dgm:spPr/>
      <dgm:t>
        <a:bodyPr/>
        <a:lstStyle/>
        <a:p>
          <a:endParaRPr lang="es-MX"/>
        </a:p>
      </dgm:t>
    </dgm:pt>
    <dgm:pt modelId="{7A0FB355-E179-4909-926B-F9DC84E74F13}" type="pres">
      <dgm:prSet presAssocID="{B02B153C-4DE3-4FB6-B2AB-A30E4F729877}" presName="node" presStyleLbl="node1" presStyleIdx="0" presStyleCnt="4" custRadScaleRad="100119" custRadScaleInc="-256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19B5A3-C006-46B8-BD79-50329492B47E}" type="pres">
      <dgm:prSet presAssocID="{B02B153C-4DE3-4FB6-B2AB-A30E4F729877}" presName="dummy" presStyleCnt="0"/>
      <dgm:spPr/>
    </dgm:pt>
    <dgm:pt modelId="{ACCF5B27-9883-4C90-8DCD-BC0701BBB52B}" type="pres">
      <dgm:prSet presAssocID="{388781D5-8185-45F4-9077-975C8C447FDC}" presName="sibTrans" presStyleLbl="sibTrans2D1" presStyleIdx="0" presStyleCnt="4"/>
      <dgm:spPr/>
      <dgm:t>
        <a:bodyPr/>
        <a:lstStyle/>
        <a:p>
          <a:endParaRPr lang="es-MX"/>
        </a:p>
      </dgm:t>
    </dgm:pt>
    <dgm:pt modelId="{B98C4B3C-7BBB-439B-9B65-E7E68703CBF6}" type="pres">
      <dgm:prSet presAssocID="{BEB30636-0722-401B-B20D-ADF554A8940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B6AE6EA-EA30-4089-B73F-83E6C1D6F5B2}" type="pres">
      <dgm:prSet presAssocID="{BEB30636-0722-401B-B20D-ADF554A89404}" presName="dummy" presStyleCnt="0"/>
      <dgm:spPr/>
    </dgm:pt>
    <dgm:pt modelId="{D211F2EB-2BB0-4E46-918D-68CB35BD8E20}" type="pres">
      <dgm:prSet presAssocID="{1D2E9B2D-BA34-4926-A875-0E28ECAD5062}" presName="sibTrans" presStyleLbl="sibTrans2D1" presStyleIdx="1" presStyleCnt="4"/>
      <dgm:spPr/>
      <dgm:t>
        <a:bodyPr/>
        <a:lstStyle/>
        <a:p>
          <a:endParaRPr lang="es-MX"/>
        </a:p>
      </dgm:t>
    </dgm:pt>
    <dgm:pt modelId="{51C7D2EE-A5DB-40BE-81DC-B7F7E373027B}" type="pres">
      <dgm:prSet presAssocID="{B17CD458-394B-4144-AE30-7315A11EBA7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42DBAA-0DE4-4899-BC3E-937AB0914963}" type="pres">
      <dgm:prSet presAssocID="{B17CD458-394B-4144-AE30-7315A11EBA7A}" presName="dummy" presStyleCnt="0"/>
      <dgm:spPr/>
    </dgm:pt>
    <dgm:pt modelId="{AA0101F7-FF64-4D9A-A4FC-D371D4982A1D}" type="pres">
      <dgm:prSet presAssocID="{2A3CCDA9-6734-47CD-9B10-C62C02068FEA}" presName="sibTrans" presStyleLbl="sibTrans2D1" presStyleIdx="2" presStyleCnt="4"/>
      <dgm:spPr/>
      <dgm:t>
        <a:bodyPr/>
        <a:lstStyle/>
        <a:p>
          <a:endParaRPr lang="es-MX"/>
        </a:p>
      </dgm:t>
    </dgm:pt>
    <dgm:pt modelId="{1F73670A-5AFC-4E63-B294-9F6C738BCF88}" type="pres">
      <dgm:prSet presAssocID="{A98F89EC-4B51-4B01-B000-D639B9135C9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F26A1E6-BF68-4A76-859E-0749C4C5F6FE}" type="pres">
      <dgm:prSet presAssocID="{A98F89EC-4B51-4B01-B000-D639B9135C9C}" presName="dummy" presStyleCnt="0"/>
      <dgm:spPr/>
    </dgm:pt>
    <dgm:pt modelId="{A08115D7-2FB7-4060-ACA5-B175AB2F1A07}" type="pres">
      <dgm:prSet presAssocID="{99DF6B8C-D01F-4EA8-BDFC-04606E43AD7D}" presName="sibTrans" presStyleLbl="sibTrans2D1" presStyleIdx="3" presStyleCnt="4" custLinFactNeighborX="142" custLinFactNeighborY="-1369"/>
      <dgm:spPr/>
      <dgm:t>
        <a:bodyPr/>
        <a:lstStyle/>
        <a:p>
          <a:endParaRPr lang="es-MX"/>
        </a:p>
      </dgm:t>
    </dgm:pt>
  </dgm:ptLst>
  <dgm:cxnLst>
    <dgm:cxn modelId="{A131A78B-31DB-4624-A129-737FD7F6B000}" type="presOf" srcId="{388781D5-8185-45F4-9077-975C8C447FDC}" destId="{ACCF5B27-9883-4C90-8DCD-BC0701BBB52B}" srcOrd="0" destOrd="0" presId="urn:microsoft.com/office/officeart/2005/8/layout/radial6"/>
    <dgm:cxn modelId="{60C962FF-1EC1-4AA8-9FD3-B2359B824EB0}" srcId="{5E090305-B363-4875-8AD0-A8A689CB9AA7}" destId="{E391A1C1-141F-4D8D-8B0D-53B503AB16C5}" srcOrd="0" destOrd="0" parTransId="{9AF6F270-1416-4E70-B3B6-6C1203DDFA44}" sibTransId="{5297BCF7-961B-4A2C-BE5C-3D1444B838EB}"/>
    <dgm:cxn modelId="{B94A7202-156D-4EC0-B2F1-396F1ADA8856}" type="presOf" srcId="{99DF6B8C-D01F-4EA8-BDFC-04606E43AD7D}" destId="{A08115D7-2FB7-4060-ACA5-B175AB2F1A07}" srcOrd="0" destOrd="0" presId="urn:microsoft.com/office/officeart/2005/8/layout/radial6"/>
    <dgm:cxn modelId="{63914EA2-E23B-43E6-8ED6-BD5C3DE6ADEB}" srcId="{E391A1C1-141F-4D8D-8B0D-53B503AB16C5}" destId="{A98F89EC-4B51-4B01-B000-D639B9135C9C}" srcOrd="3" destOrd="0" parTransId="{8A995465-7596-4155-A5E0-FFC57CEC1349}" sibTransId="{99DF6B8C-D01F-4EA8-BDFC-04606E43AD7D}"/>
    <dgm:cxn modelId="{BA00A71E-EC17-4731-8164-B692838B64C3}" type="presOf" srcId="{2A3CCDA9-6734-47CD-9B10-C62C02068FEA}" destId="{AA0101F7-FF64-4D9A-A4FC-D371D4982A1D}" srcOrd="0" destOrd="0" presId="urn:microsoft.com/office/officeart/2005/8/layout/radial6"/>
    <dgm:cxn modelId="{C33F5116-062D-4D84-826B-312193BCDE7F}" type="presOf" srcId="{A98F89EC-4B51-4B01-B000-D639B9135C9C}" destId="{1F73670A-5AFC-4E63-B294-9F6C738BCF88}" srcOrd="0" destOrd="0" presId="urn:microsoft.com/office/officeart/2005/8/layout/radial6"/>
    <dgm:cxn modelId="{6F80F515-C12B-4A9C-89FD-6B343976E313}" type="presOf" srcId="{5E090305-B363-4875-8AD0-A8A689CB9AA7}" destId="{1F9DC19E-981F-48A4-AD9E-9DE67F7EB664}" srcOrd="0" destOrd="0" presId="urn:microsoft.com/office/officeart/2005/8/layout/radial6"/>
    <dgm:cxn modelId="{00580E24-D1C0-4E88-8B42-8DD8DD9CC2CD}" srcId="{E391A1C1-141F-4D8D-8B0D-53B503AB16C5}" destId="{B17CD458-394B-4144-AE30-7315A11EBA7A}" srcOrd="2" destOrd="0" parTransId="{CC936F49-429B-4BDD-9E3A-72A52362B4AD}" sibTransId="{2A3CCDA9-6734-47CD-9B10-C62C02068FEA}"/>
    <dgm:cxn modelId="{0D6FFCB6-AC90-4A8C-AC3D-03CFD635D56E}" type="presOf" srcId="{BEB30636-0722-401B-B20D-ADF554A89404}" destId="{B98C4B3C-7BBB-439B-9B65-E7E68703CBF6}" srcOrd="0" destOrd="0" presId="urn:microsoft.com/office/officeart/2005/8/layout/radial6"/>
    <dgm:cxn modelId="{9A0F017C-FE70-479F-A933-D803D3834715}" type="presOf" srcId="{1D2E9B2D-BA34-4926-A875-0E28ECAD5062}" destId="{D211F2EB-2BB0-4E46-918D-68CB35BD8E20}" srcOrd="0" destOrd="0" presId="urn:microsoft.com/office/officeart/2005/8/layout/radial6"/>
    <dgm:cxn modelId="{A1FFC129-0B9E-4779-A273-DCD052C59371}" type="presOf" srcId="{B17CD458-394B-4144-AE30-7315A11EBA7A}" destId="{51C7D2EE-A5DB-40BE-81DC-B7F7E373027B}" srcOrd="0" destOrd="0" presId="urn:microsoft.com/office/officeart/2005/8/layout/radial6"/>
    <dgm:cxn modelId="{24E7C8E4-23A0-4F3B-AC0F-2A45A0BCD80F}" srcId="{E391A1C1-141F-4D8D-8B0D-53B503AB16C5}" destId="{B02B153C-4DE3-4FB6-B2AB-A30E4F729877}" srcOrd="0" destOrd="0" parTransId="{CED0D3B3-5007-4B32-ACFA-F482E191A44C}" sibTransId="{388781D5-8185-45F4-9077-975C8C447FDC}"/>
    <dgm:cxn modelId="{ABE68339-DA08-42F0-9A6B-92E8F96337D3}" srcId="{E391A1C1-141F-4D8D-8B0D-53B503AB16C5}" destId="{BEB30636-0722-401B-B20D-ADF554A89404}" srcOrd="1" destOrd="0" parTransId="{03B15707-D151-4B7B-8683-83042010F50B}" sibTransId="{1D2E9B2D-BA34-4926-A875-0E28ECAD5062}"/>
    <dgm:cxn modelId="{AAD778B1-ABE0-47C3-833D-101C7C36D2E4}" type="presOf" srcId="{E391A1C1-141F-4D8D-8B0D-53B503AB16C5}" destId="{9E0B8993-3C0D-4E8B-B47E-4647DA02267B}" srcOrd="0" destOrd="0" presId="urn:microsoft.com/office/officeart/2005/8/layout/radial6"/>
    <dgm:cxn modelId="{AEF6EEC1-205E-41C9-A5C1-2935D8EB09C5}" type="presOf" srcId="{B02B153C-4DE3-4FB6-B2AB-A30E4F729877}" destId="{7A0FB355-E179-4909-926B-F9DC84E74F13}" srcOrd="0" destOrd="0" presId="urn:microsoft.com/office/officeart/2005/8/layout/radial6"/>
    <dgm:cxn modelId="{28A148A2-DBBA-47EA-BC77-8B82809B66C6}" type="presParOf" srcId="{1F9DC19E-981F-48A4-AD9E-9DE67F7EB664}" destId="{9E0B8993-3C0D-4E8B-B47E-4647DA02267B}" srcOrd="0" destOrd="0" presId="urn:microsoft.com/office/officeart/2005/8/layout/radial6"/>
    <dgm:cxn modelId="{DC786154-A672-41DB-A131-A2A6DCD74562}" type="presParOf" srcId="{1F9DC19E-981F-48A4-AD9E-9DE67F7EB664}" destId="{7A0FB355-E179-4909-926B-F9DC84E74F13}" srcOrd="1" destOrd="0" presId="urn:microsoft.com/office/officeart/2005/8/layout/radial6"/>
    <dgm:cxn modelId="{7EA81FE8-FC5F-4FE1-AB21-95D88468E160}" type="presParOf" srcId="{1F9DC19E-981F-48A4-AD9E-9DE67F7EB664}" destId="{1119B5A3-C006-46B8-BD79-50329492B47E}" srcOrd="2" destOrd="0" presId="urn:microsoft.com/office/officeart/2005/8/layout/radial6"/>
    <dgm:cxn modelId="{7C72D08F-B2C1-42F9-9FA6-C58487DDE4E2}" type="presParOf" srcId="{1F9DC19E-981F-48A4-AD9E-9DE67F7EB664}" destId="{ACCF5B27-9883-4C90-8DCD-BC0701BBB52B}" srcOrd="3" destOrd="0" presId="urn:microsoft.com/office/officeart/2005/8/layout/radial6"/>
    <dgm:cxn modelId="{3EDAF17F-E435-494F-B5D2-01DC5335586C}" type="presParOf" srcId="{1F9DC19E-981F-48A4-AD9E-9DE67F7EB664}" destId="{B98C4B3C-7BBB-439B-9B65-E7E68703CBF6}" srcOrd="4" destOrd="0" presId="urn:microsoft.com/office/officeart/2005/8/layout/radial6"/>
    <dgm:cxn modelId="{9CBE8259-087D-4E47-BAEA-D74DB9A82B16}" type="presParOf" srcId="{1F9DC19E-981F-48A4-AD9E-9DE67F7EB664}" destId="{0B6AE6EA-EA30-4089-B73F-83E6C1D6F5B2}" srcOrd="5" destOrd="0" presId="urn:microsoft.com/office/officeart/2005/8/layout/radial6"/>
    <dgm:cxn modelId="{F4B72DC3-D319-4831-821C-57DA1E286356}" type="presParOf" srcId="{1F9DC19E-981F-48A4-AD9E-9DE67F7EB664}" destId="{D211F2EB-2BB0-4E46-918D-68CB35BD8E20}" srcOrd="6" destOrd="0" presId="urn:microsoft.com/office/officeart/2005/8/layout/radial6"/>
    <dgm:cxn modelId="{CC2B3B47-4E75-4F15-9F71-B0855A1484C4}" type="presParOf" srcId="{1F9DC19E-981F-48A4-AD9E-9DE67F7EB664}" destId="{51C7D2EE-A5DB-40BE-81DC-B7F7E373027B}" srcOrd="7" destOrd="0" presId="urn:microsoft.com/office/officeart/2005/8/layout/radial6"/>
    <dgm:cxn modelId="{9EC1D041-BB22-4122-B733-DA813F03123A}" type="presParOf" srcId="{1F9DC19E-981F-48A4-AD9E-9DE67F7EB664}" destId="{8A42DBAA-0DE4-4899-BC3E-937AB0914963}" srcOrd="8" destOrd="0" presId="urn:microsoft.com/office/officeart/2005/8/layout/radial6"/>
    <dgm:cxn modelId="{D8C1A653-9DB5-4E00-A09B-7AF817F53A7E}" type="presParOf" srcId="{1F9DC19E-981F-48A4-AD9E-9DE67F7EB664}" destId="{AA0101F7-FF64-4D9A-A4FC-D371D4982A1D}" srcOrd="9" destOrd="0" presId="urn:microsoft.com/office/officeart/2005/8/layout/radial6"/>
    <dgm:cxn modelId="{FEB70BC0-520D-46F5-BED2-348DD7871C48}" type="presParOf" srcId="{1F9DC19E-981F-48A4-AD9E-9DE67F7EB664}" destId="{1F73670A-5AFC-4E63-B294-9F6C738BCF88}" srcOrd="10" destOrd="0" presId="urn:microsoft.com/office/officeart/2005/8/layout/radial6"/>
    <dgm:cxn modelId="{1F3C94E4-A9C5-461E-BB6C-23042844C015}" type="presParOf" srcId="{1F9DC19E-981F-48A4-AD9E-9DE67F7EB664}" destId="{7F26A1E6-BF68-4A76-859E-0749C4C5F6FE}" srcOrd="11" destOrd="0" presId="urn:microsoft.com/office/officeart/2005/8/layout/radial6"/>
    <dgm:cxn modelId="{9D1115C1-366D-4D9C-994A-B025BB73E393}" type="presParOf" srcId="{1F9DC19E-981F-48A4-AD9E-9DE67F7EB664}" destId="{A08115D7-2FB7-4060-ACA5-B175AB2F1A07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8115D7-2FB7-4060-ACA5-B175AB2F1A07}">
      <dsp:nvSpPr>
        <dsp:cNvPr id="0" name=""/>
        <dsp:cNvSpPr/>
      </dsp:nvSpPr>
      <dsp:spPr>
        <a:xfrm>
          <a:off x="1957320" y="711145"/>
          <a:ext cx="5245271" cy="5245271"/>
        </a:xfrm>
        <a:prstGeom prst="blockArc">
          <a:avLst>
            <a:gd name="adj1" fmla="val 10798526"/>
            <a:gd name="adj2" fmla="val 16153793"/>
            <a:gd name="adj3" fmla="val 4634"/>
          </a:avLst>
        </a:prstGeom>
        <a:solidFill>
          <a:schemeClr val="accent3">
            <a:hueOff val="-9679462"/>
            <a:satOff val="3238"/>
            <a:lumOff val="-14118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0101F7-FF64-4D9A-A4FC-D371D4982A1D}">
      <dsp:nvSpPr>
        <dsp:cNvPr id="0" name=""/>
        <dsp:cNvSpPr/>
      </dsp:nvSpPr>
      <dsp:spPr>
        <a:xfrm>
          <a:off x="1949872" y="784052"/>
          <a:ext cx="5245271" cy="5245271"/>
        </a:xfrm>
        <a:prstGeom prst="blockArc">
          <a:avLst>
            <a:gd name="adj1" fmla="val 5400000"/>
            <a:gd name="adj2" fmla="val 10800000"/>
            <a:gd name="adj3" fmla="val 4634"/>
          </a:avLst>
        </a:prstGeom>
        <a:solidFill>
          <a:schemeClr val="accent3">
            <a:hueOff val="-6452975"/>
            <a:satOff val="2159"/>
            <a:lumOff val="-9412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11F2EB-2BB0-4E46-918D-68CB35BD8E20}">
      <dsp:nvSpPr>
        <dsp:cNvPr id="0" name=""/>
        <dsp:cNvSpPr/>
      </dsp:nvSpPr>
      <dsp:spPr>
        <a:xfrm>
          <a:off x="1949872" y="784052"/>
          <a:ext cx="5245271" cy="5245271"/>
        </a:xfrm>
        <a:prstGeom prst="blockArc">
          <a:avLst>
            <a:gd name="adj1" fmla="val 0"/>
            <a:gd name="adj2" fmla="val 5400000"/>
            <a:gd name="adj3" fmla="val 4634"/>
          </a:avLst>
        </a:prstGeom>
        <a:solidFill>
          <a:schemeClr val="accent3">
            <a:hueOff val="-3226488"/>
            <a:satOff val="1079"/>
            <a:lumOff val="-4706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CF5B27-9883-4C90-8DCD-BC0701BBB52B}">
      <dsp:nvSpPr>
        <dsp:cNvPr id="0" name=""/>
        <dsp:cNvSpPr/>
      </dsp:nvSpPr>
      <dsp:spPr>
        <a:xfrm>
          <a:off x="1949872" y="782953"/>
          <a:ext cx="5245271" cy="5245271"/>
        </a:xfrm>
        <a:prstGeom prst="blockArc">
          <a:avLst>
            <a:gd name="adj1" fmla="val 16153793"/>
            <a:gd name="adj2" fmla="val 1474"/>
            <a:gd name="adj3" fmla="val 4634"/>
          </a:avLst>
        </a:prstGeom>
        <a:solidFill>
          <a:srgbClr val="FFC000"/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0B8993-3C0D-4E8B-B47E-4647DA02267B}">
      <dsp:nvSpPr>
        <dsp:cNvPr id="0" name=""/>
        <dsp:cNvSpPr/>
      </dsp:nvSpPr>
      <dsp:spPr>
        <a:xfrm>
          <a:off x="3306201" y="2140381"/>
          <a:ext cx="2411283" cy="241128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glow rad="70000">
            <a:schemeClr val="accent2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  <a:sp3d extrusionH="28000" prstMaterial="matte"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800" kern="1200" dirty="0" smtClean="0"/>
            <a:t>OOII</a:t>
          </a:r>
          <a:endParaRPr lang="es-MX" sz="5800" kern="1200" dirty="0"/>
        </a:p>
      </dsp:txBody>
      <dsp:txXfrm>
        <a:off x="3659325" y="2493505"/>
        <a:ext cx="1705035" cy="1705035"/>
      </dsp:txXfrm>
    </dsp:sp>
    <dsp:sp modelId="{7A0FB355-E179-4909-926B-F9DC84E74F13}">
      <dsp:nvSpPr>
        <dsp:cNvPr id="0" name=""/>
        <dsp:cNvSpPr/>
      </dsp:nvSpPr>
      <dsp:spPr>
        <a:xfrm>
          <a:off x="3694125" y="0"/>
          <a:ext cx="1687898" cy="16878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p3d extrusionH="152250" prstMaterial="matte">
          <a:bevelT w="1905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  <a:sp3d extrusionH="28000" prstMaterial="matte"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ln>
                <a:noFill/>
              </a:ln>
              <a:solidFill>
                <a:srgbClr val="FF0000"/>
              </a:solidFill>
            </a:rPr>
            <a:t>Planeación</a:t>
          </a:r>
          <a:endParaRPr lang="es-MX" sz="1400" kern="1200" dirty="0">
            <a:ln>
              <a:noFill/>
            </a:ln>
            <a:solidFill>
              <a:srgbClr val="FF0000"/>
            </a:solidFill>
          </a:endParaRPr>
        </a:p>
      </dsp:txBody>
      <dsp:txXfrm>
        <a:off x="3941312" y="247187"/>
        <a:ext cx="1193524" cy="1193524"/>
      </dsp:txXfrm>
    </dsp:sp>
    <dsp:sp modelId="{B98C4B3C-7BBB-439B-9B65-E7E68703CBF6}">
      <dsp:nvSpPr>
        <dsp:cNvPr id="0" name=""/>
        <dsp:cNvSpPr/>
      </dsp:nvSpPr>
      <dsp:spPr>
        <a:xfrm>
          <a:off x="6290430" y="2562738"/>
          <a:ext cx="1687898" cy="1687898"/>
        </a:xfrm>
        <a:prstGeom prst="ellipse">
          <a:avLst/>
        </a:prstGeom>
        <a:solidFill>
          <a:schemeClr val="accent3">
            <a:hueOff val="-3226488"/>
            <a:satOff val="1079"/>
            <a:lumOff val="-4706"/>
            <a:alphaOff val="0"/>
          </a:schemeClr>
        </a:solidFill>
        <a:ln>
          <a:noFill/>
        </a:ln>
        <a:effectLst>
          <a:glow rad="70000">
            <a:schemeClr val="accent3">
              <a:hueOff val="-3226488"/>
              <a:satOff val="1079"/>
              <a:lumOff val="-4706"/>
              <a:alphaOff val="0"/>
              <a:tint val="30000"/>
              <a:shade val="95000"/>
              <a:satMod val="300000"/>
              <a:alpha val="50000"/>
            </a:schemeClr>
          </a:glo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  <a:sp3d extrusionH="28000" prstMaterial="matte"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>
              <a:solidFill>
                <a:schemeClr val="accent2">
                  <a:lumMod val="75000"/>
                </a:schemeClr>
              </a:solidFill>
            </a:rPr>
            <a:t>MEC</a:t>
          </a:r>
          <a:endParaRPr lang="es-MX" sz="32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6537617" y="2809925"/>
        <a:ext cx="1193524" cy="1193524"/>
      </dsp:txXfrm>
    </dsp:sp>
    <dsp:sp modelId="{51C7D2EE-A5DB-40BE-81DC-B7F7E373027B}">
      <dsp:nvSpPr>
        <dsp:cNvPr id="0" name=""/>
        <dsp:cNvSpPr/>
      </dsp:nvSpPr>
      <dsp:spPr>
        <a:xfrm>
          <a:off x="3728558" y="5124610"/>
          <a:ext cx="1687898" cy="1687898"/>
        </a:xfrm>
        <a:prstGeom prst="ellipse">
          <a:avLst/>
        </a:prstGeom>
        <a:solidFill>
          <a:schemeClr val="accent3">
            <a:hueOff val="-6452975"/>
            <a:satOff val="2159"/>
            <a:lumOff val="-9412"/>
            <a:alphaOff val="0"/>
          </a:schemeClr>
        </a:solidFill>
        <a:ln>
          <a:noFill/>
        </a:ln>
        <a:effectLst>
          <a:glow rad="70000">
            <a:schemeClr val="accent3">
              <a:hueOff val="-6452975"/>
              <a:satOff val="2159"/>
              <a:lumOff val="-9412"/>
              <a:alphaOff val="0"/>
              <a:tint val="30000"/>
              <a:shade val="95000"/>
              <a:satMod val="300000"/>
              <a:alpha val="50000"/>
            </a:schemeClr>
          </a:glo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  <a:sp3d extrusionH="28000" prstMaterial="matte"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Visión</a:t>
          </a:r>
          <a:endParaRPr lang="es-MX" sz="3200" kern="1200" dirty="0"/>
        </a:p>
      </dsp:txBody>
      <dsp:txXfrm>
        <a:off x="3975745" y="5371797"/>
        <a:ext cx="1193524" cy="1193524"/>
      </dsp:txXfrm>
    </dsp:sp>
    <dsp:sp modelId="{1F73670A-5AFC-4E63-B294-9F6C738BCF88}">
      <dsp:nvSpPr>
        <dsp:cNvPr id="0" name=""/>
        <dsp:cNvSpPr/>
      </dsp:nvSpPr>
      <dsp:spPr>
        <a:xfrm>
          <a:off x="1166687" y="2562738"/>
          <a:ext cx="1687898" cy="1687898"/>
        </a:xfrm>
        <a:prstGeom prst="ellipse">
          <a:avLst/>
        </a:prstGeom>
        <a:solidFill>
          <a:schemeClr val="accent3">
            <a:hueOff val="-9679462"/>
            <a:satOff val="3238"/>
            <a:lumOff val="-14118"/>
            <a:alphaOff val="0"/>
          </a:schemeClr>
        </a:solidFill>
        <a:ln>
          <a:noFill/>
        </a:ln>
        <a:effectLst>
          <a:glow rad="70000">
            <a:schemeClr val="accent3">
              <a:hueOff val="-9679462"/>
              <a:satOff val="3238"/>
              <a:lumOff val="-14118"/>
              <a:alphaOff val="0"/>
              <a:tint val="30000"/>
              <a:shade val="95000"/>
              <a:satMod val="300000"/>
              <a:alpha val="50000"/>
            </a:schemeClr>
          </a:glo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Excelencia</a:t>
          </a:r>
          <a:endParaRPr lang="es-MX" sz="1800" kern="1200" dirty="0"/>
        </a:p>
      </dsp:txBody>
      <dsp:txXfrm>
        <a:off x="1413874" y="2809925"/>
        <a:ext cx="1193524" cy="1193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2BE5048-81F3-4D9E-AD5F-CCD34035AD9F}" type="datetimeFigureOut">
              <a:rPr lang="es-MX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F4F006C-0C3D-41C6-A42B-E2579B01FB21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078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51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B4E5ED-58D3-4E7E-B488-C244F7E77143}" type="slidenum">
              <a:rPr lang="es-MX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smtClean="0"/>
          </a:p>
        </p:txBody>
      </p:sp>
      <p:sp>
        <p:nvSpPr>
          <p:cNvPr id="51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B4E5ED-58D3-4E7E-B488-C244F7E77143}" type="slidenum">
              <a:rPr lang="es-MX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26D850-372D-486E-81F0-F5938F4250CB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82CC85-8084-4A18-9C5B-30622F45991A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8BA0E0-5F9C-40AF-90FD-B2281B96CE35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B8349-0E4B-4490-9CB3-FDAA7390380A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DDDEAB-43C4-4DA2-B64F-5D33808E401E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FBA359-3070-469D-A675-7BD60671B085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73E789-E7E3-4D10-B4BB-8062B0EFE1EC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64C4CE-219F-42BF-BF09-C1B7C627FBD8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23C904-A6D5-4499-B3C2-1E76ED9433D7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DD8E73-29CF-429A-BE93-3A869B1CD76B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043589-C47C-4810-B36D-F733DD8C7AAE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D3B85D-DA14-49CF-836A-6D02B55438E1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9D74D6-3F21-4A6D-B77B-47BCC6B5A62D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E2093-9E1C-4B1F-9EF7-3AEDE77A49F6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1972D-183D-4E13-91F1-384FBE91BD85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339579-7E20-4C09-A531-09169D2CAA0C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372D27-6E0C-496A-863D-6E1538E4C4FC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FC793-B483-469E-BA6B-C012E502F62B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91A0AB-C2DB-4FD0-B1B0-1953743DA824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5998C0EF-C092-4647-9EFD-BB799A4546C9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>
              <a:defRPr/>
            </a:pPr>
            <a:fld id="{FF0E23D1-3F06-4C52-87A3-48FD9BAC1C3D}" type="datetime1">
              <a:rPr lang="es-MX" smtClean="0"/>
              <a:pPr>
                <a:defRPr/>
              </a:pPr>
              <a:t>29/04/2014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F41335-F1EE-4354-BCD5-6CC9CA8E1C4C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4/29/2014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2AA957AF-53C0-420B-9C2D-77DB1416566C}" type="slidenum">
              <a:rPr kumimoji="0" lang="en-US" smtClean="0"/>
              <a:pPr eaLnBrk="1" latinLnBrk="0" hangingPunct="1"/>
              <a:t>‹Nº›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omplejidad.org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diagramLayout" Target="../diagrams/layout1.xml"/><Relationship Id="rId7" Type="http://schemas.openxmlformats.org/officeDocument/2006/relationships/image" Target="../media/image10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7.gif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2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spect="1" noChangeArrowheads="1"/>
          </p:cNvSpPr>
          <p:nvPr/>
        </p:nvSpPr>
        <p:spPr bwMode="auto">
          <a:xfrm>
            <a:off x="1765300" y="1493838"/>
            <a:ext cx="5613400" cy="3870325"/>
          </a:xfrm>
          <a:prstGeom prst="rect">
            <a:avLst/>
          </a:prstGeom>
          <a:noFill/>
        </p:spPr>
        <p:txBody>
          <a:bodyPr/>
          <a:lstStyle/>
          <a:p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sz="4000" dirty="0" smtClean="0"/>
              <a:t>Planeación </a:t>
            </a:r>
            <a:r>
              <a:rPr lang="es-MX" sz="4000" dirty="0" smtClean="0"/>
              <a:t>de Contingencias.</a:t>
            </a:r>
            <a:endParaRPr lang="es-MX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/>
          <a:lstStyle/>
          <a:p>
            <a:r>
              <a:rPr lang="es-MX" dirty="0" smtClean="0"/>
              <a:t>Implementando </a:t>
            </a:r>
            <a:r>
              <a:rPr lang="es-MX" dirty="0" smtClean="0"/>
              <a:t>el </a:t>
            </a:r>
            <a:r>
              <a:rPr lang="es-MX" dirty="0" smtClean="0"/>
              <a:t>Ciclo MEC</a:t>
            </a:r>
            <a:endParaRPr lang="es-MX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869160"/>
            <a:ext cx="6347048" cy="987606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Concepción: </a:t>
            </a:r>
            <a:r>
              <a:rPr lang="es-ES_tradnl" dirty="0" smtClean="0"/>
              <a:t>Retro prospectiva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smtClean="0"/>
              <a:t>Filosofía de la Complejidad.</a:t>
            </a:r>
          </a:p>
          <a:p>
            <a:pPr lvl="1"/>
            <a:r>
              <a:rPr lang="es-ES" smtClean="0"/>
              <a:t>Edgar Morin.</a:t>
            </a:r>
          </a:p>
          <a:p>
            <a:pPr lvl="1"/>
            <a:r>
              <a:rPr lang="es-ES" smtClean="0"/>
              <a:t>Raúl Domingo Motta.</a:t>
            </a:r>
          </a:p>
          <a:p>
            <a:pPr lvl="1"/>
            <a:endParaRPr lang="es-ES" smtClean="0"/>
          </a:p>
          <a:p>
            <a:pPr lvl="1"/>
            <a:r>
              <a:rPr lang="es-ES" smtClean="0">
                <a:hlinkClick r:id="rId3"/>
              </a:rPr>
              <a:t>http://complejidad.org</a:t>
            </a:r>
            <a:endParaRPr lang="es-ES" smtClean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dirty="0" smtClean="0"/>
              <a:t>Corrientes</a:t>
            </a:r>
            <a:endParaRPr lang="es-ES" dirty="0" smtClean="0"/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Planeación </a:t>
            </a:r>
            <a:r>
              <a:rPr lang="es-MX" dirty="0"/>
              <a:t>de Contingencias</a:t>
            </a:r>
            <a:r>
              <a:rPr lang="es-MX" dirty="0" smtClean="0"/>
              <a:t>.</a:t>
            </a:r>
            <a:endParaRPr lang="es-MX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Administrativa</a:t>
            </a:r>
          </a:p>
        </p:txBody>
      </p:sp>
      <p:pic>
        <p:nvPicPr>
          <p:cNvPr id="17411" name="Picture 68" descr="boxers_fight_lg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1628775"/>
            <a:ext cx="1255712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50"/>
          <p:cNvGrpSpPr>
            <a:grpSpLocks/>
          </p:cNvGrpSpPr>
          <p:nvPr/>
        </p:nvGrpSpPr>
        <p:grpSpPr bwMode="auto">
          <a:xfrm>
            <a:off x="774700" y="2587625"/>
            <a:ext cx="5715000" cy="312738"/>
            <a:chOff x="1296" y="3598"/>
            <a:chExt cx="3600" cy="197"/>
          </a:xfrm>
        </p:grpSpPr>
        <p:sp>
          <p:nvSpPr>
            <p:cNvPr id="17424" name="AutoShape 51"/>
            <p:cNvSpPr>
              <a:spLocks noChangeArrowheads="1"/>
            </p:cNvSpPr>
            <p:nvPr/>
          </p:nvSpPr>
          <p:spPr bwMode="auto">
            <a:xfrm rot="-5400000">
              <a:off x="4725" y="3625"/>
              <a:ext cx="197" cy="144"/>
            </a:xfrm>
            <a:prstGeom prst="downArrow">
              <a:avLst>
                <a:gd name="adj1" fmla="val 100000"/>
                <a:gd name="adj2" fmla="val 100000"/>
              </a:avLst>
            </a:prstGeom>
            <a:gradFill rotWithShape="0">
              <a:gsLst>
                <a:gs pos="0">
                  <a:srgbClr val="5E0000"/>
                </a:gs>
                <a:gs pos="50000">
                  <a:srgbClr val="CC0000"/>
                </a:gs>
                <a:gs pos="100000">
                  <a:srgbClr val="5E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s-MX" sz="2000"/>
            </a:p>
          </p:txBody>
        </p:sp>
        <p:sp>
          <p:nvSpPr>
            <p:cNvPr id="17425" name="Rectangle 52"/>
            <p:cNvSpPr>
              <a:spLocks noChangeArrowheads="1"/>
            </p:cNvSpPr>
            <p:nvPr/>
          </p:nvSpPr>
          <p:spPr bwMode="auto">
            <a:xfrm>
              <a:off x="1296" y="3648"/>
              <a:ext cx="3456" cy="96"/>
            </a:xfrm>
            <a:prstGeom prst="rect">
              <a:avLst/>
            </a:prstGeom>
            <a:gradFill rotWithShape="0">
              <a:gsLst>
                <a:gs pos="0">
                  <a:srgbClr val="5E0000"/>
                </a:gs>
                <a:gs pos="50000">
                  <a:srgbClr val="CC0000"/>
                </a:gs>
                <a:gs pos="100000">
                  <a:srgbClr val="5E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s-MX" sz="2000"/>
            </a:p>
          </p:txBody>
        </p:sp>
      </p:grpSp>
      <p:sp>
        <p:nvSpPr>
          <p:cNvPr id="17413" name="Rectangle 46"/>
          <p:cNvSpPr>
            <a:spLocks noChangeArrowheads="1"/>
          </p:cNvSpPr>
          <p:nvPr/>
        </p:nvSpPr>
        <p:spPr bwMode="auto">
          <a:xfrm>
            <a:off x="1905000" y="2895600"/>
            <a:ext cx="152400" cy="2514600"/>
          </a:xfrm>
          <a:prstGeom prst="rect">
            <a:avLst/>
          </a:prstGeom>
          <a:gradFill rotWithShape="0">
            <a:gsLst>
              <a:gs pos="0">
                <a:srgbClr val="5E0000"/>
              </a:gs>
              <a:gs pos="50000">
                <a:srgbClr val="CC0000"/>
              </a:gs>
              <a:gs pos="100000">
                <a:srgbClr val="5E0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s-MX" sz="2000"/>
          </a:p>
        </p:txBody>
      </p:sp>
      <p:grpSp>
        <p:nvGrpSpPr>
          <p:cNvPr id="17414" name="Group 49"/>
          <p:cNvGrpSpPr>
            <a:grpSpLocks/>
          </p:cNvGrpSpPr>
          <p:nvPr/>
        </p:nvGrpSpPr>
        <p:grpSpPr bwMode="auto">
          <a:xfrm>
            <a:off x="2057400" y="5330825"/>
            <a:ext cx="5715000" cy="312738"/>
            <a:chOff x="1296" y="3598"/>
            <a:chExt cx="3600" cy="197"/>
          </a:xfrm>
        </p:grpSpPr>
        <p:sp>
          <p:nvSpPr>
            <p:cNvPr id="17422" name="AutoShape 48"/>
            <p:cNvSpPr>
              <a:spLocks noChangeArrowheads="1"/>
            </p:cNvSpPr>
            <p:nvPr/>
          </p:nvSpPr>
          <p:spPr bwMode="auto">
            <a:xfrm rot="-5400000">
              <a:off x="4725" y="3625"/>
              <a:ext cx="197" cy="144"/>
            </a:xfrm>
            <a:prstGeom prst="downArrow">
              <a:avLst>
                <a:gd name="adj1" fmla="val 100000"/>
                <a:gd name="adj2" fmla="val 100000"/>
              </a:avLst>
            </a:prstGeom>
            <a:gradFill rotWithShape="0">
              <a:gsLst>
                <a:gs pos="0">
                  <a:srgbClr val="5E0000"/>
                </a:gs>
                <a:gs pos="50000">
                  <a:srgbClr val="CC0000"/>
                </a:gs>
                <a:gs pos="100000">
                  <a:srgbClr val="5E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s-MX" sz="2000"/>
            </a:p>
          </p:txBody>
        </p:sp>
        <p:sp>
          <p:nvSpPr>
            <p:cNvPr id="17423" name="Rectangle 45"/>
            <p:cNvSpPr>
              <a:spLocks noChangeArrowheads="1"/>
            </p:cNvSpPr>
            <p:nvPr/>
          </p:nvSpPr>
          <p:spPr bwMode="auto">
            <a:xfrm>
              <a:off x="1296" y="3648"/>
              <a:ext cx="3456" cy="96"/>
            </a:xfrm>
            <a:prstGeom prst="rect">
              <a:avLst/>
            </a:prstGeom>
            <a:gradFill rotWithShape="0">
              <a:gsLst>
                <a:gs pos="0">
                  <a:srgbClr val="5E0000"/>
                </a:gs>
                <a:gs pos="50000">
                  <a:srgbClr val="CC0000"/>
                </a:gs>
                <a:gs pos="100000">
                  <a:srgbClr val="5E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s-MX" sz="2000"/>
            </a:p>
          </p:txBody>
        </p:sp>
      </p:grpSp>
      <p:sp>
        <p:nvSpPr>
          <p:cNvPr id="24" name="Oval 43"/>
          <p:cNvSpPr>
            <a:spLocks noChangeArrowheads="1"/>
          </p:cNvSpPr>
          <p:nvPr/>
        </p:nvSpPr>
        <p:spPr bwMode="auto">
          <a:xfrm>
            <a:off x="6553200" y="1981200"/>
            <a:ext cx="1752600" cy="1752600"/>
          </a:xfrm>
          <a:prstGeom prst="ellipse">
            <a:avLst/>
          </a:prstGeom>
          <a:gradFill rotWithShape="0">
            <a:gsLst>
              <a:gs pos="0">
                <a:srgbClr val="0099FF"/>
              </a:gs>
              <a:gs pos="100000">
                <a:srgbClr val="0099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 cap="sq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Ejecución</a:t>
            </a:r>
          </a:p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Moderna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25" name="Oval 39"/>
          <p:cNvSpPr>
            <a:spLocks noChangeArrowheads="1"/>
          </p:cNvSpPr>
          <p:nvPr/>
        </p:nvSpPr>
        <p:spPr bwMode="auto">
          <a:xfrm>
            <a:off x="609600" y="1524000"/>
            <a:ext cx="2057400" cy="182880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 cap="sq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Administración</a:t>
            </a:r>
          </a:p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Positivista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26" name="Oval 41"/>
          <p:cNvSpPr>
            <a:spLocks noChangeArrowheads="1"/>
          </p:cNvSpPr>
          <p:nvPr/>
        </p:nvSpPr>
        <p:spPr bwMode="auto">
          <a:xfrm>
            <a:off x="1619250" y="2636838"/>
            <a:ext cx="1752600" cy="1600200"/>
          </a:xfrm>
          <a:prstGeom prst="ellipse">
            <a:avLst/>
          </a:prstGeom>
          <a:gradFill rotWithShape="0">
            <a:gsLst>
              <a:gs pos="0">
                <a:srgbClr val="0099FF"/>
              </a:gs>
              <a:gs pos="100000">
                <a:srgbClr val="0099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 cap="sq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Planeación</a:t>
            </a:r>
          </a:p>
          <a:p>
            <a:pPr>
              <a:defRPr/>
            </a:pPr>
            <a:r>
              <a:rPr lang="es-MX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Tayloriana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pic>
        <p:nvPicPr>
          <p:cNvPr id="17418" name="Picture 54" descr="books_fly_off_shelf_md_cl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4787900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58" descr="baby_crawl_lg_cl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963" y="5003800"/>
            <a:ext cx="1371600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62" descr="playingguitar_lg_clr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925" y="3810000"/>
            <a:ext cx="11080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Oval 46"/>
          <p:cNvSpPr>
            <a:spLocks noChangeArrowheads="1"/>
          </p:cNvSpPr>
          <p:nvPr/>
        </p:nvSpPr>
        <p:spPr bwMode="auto">
          <a:xfrm>
            <a:off x="6934200" y="4267200"/>
            <a:ext cx="1752600" cy="1676400"/>
          </a:xfrm>
          <a:prstGeom prst="ellipse">
            <a:avLst/>
          </a:prstGeom>
          <a:gradFill rotWithShape="0">
            <a:gsLst>
              <a:gs pos="0">
                <a:srgbClr val="0099FF"/>
              </a:gs>
              <a:gs pos="100000">
                <a:srgbClr val="0099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 cap="sq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Control de </a:t>
            </a:r>
          </a:p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calidad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Sistémica</a:t>
            </a:r>
          </a:p>
        </p:txBody>
      </p:sp>
      <p:grpSp>
        <p:nvGrpSpPr>
          <p:cNvPr id="18435" name="Group 39"/>
          <p:cNvGrpSpPr>
            <a:grpSpLocks/>
          </p:cNvGrpSpPr>
          <p:nvPr/>
        </p:nvGrpSpPr>
        <p:grpSpPr bwMode="auto">
          <a:xfrm>
            <a:off x="774700" y="2663825"/>
            <a:ext cx="5715000" cy="312738"/>
            <a:chOff x="1296" y="3598"/>
            <a:chExt cx="3600" cy="197"/>
          </a:xfrm>
        </p:grpSpPr>
        <p:sp>
          <p:nvSpPr>
            <p:cNvPr id="18449" name="AutoShape 40"/>
            <p:cNvSpPr>
              <a:spLocks noChangeArrowheads="1"/>
            </p:cNvSpPr>
            <p:nvPr/>
          </p:nvSpPr>
          <p:spPr bwMode="auto">
            <a:xfrm rot="-5400000">
              <a:off x="4725" y="3625"/>
              <a:ext cx="197" cy="144"/>
            </a:xfrm>
            <a:prstGeom prst="downArrow">
              <a:avLst>
                <a:gd name="adj1" fmla="val 100000"/>
                <a:gd name="adj2" fmla="val 100000"/>
              </a:avLst>
            </a:prstGeom>
            <a:gradFill rotWithShape="0">
              <a:gsLst>
                <a:gs pos="0">
                  <a:srgbClr val="5E0000"/>
                </a:gs>
                <a:gs pos="50000">
                  <a:srgbClr val="CC0000"/>
                </a:gs>
                <a:gs pos="100000">
                  <a:srgbClr val="5E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s-MX" sz="2000"/>
            </a:p>
          </p:txBody>
        </p:sp>
        <p:sp>
          <p:nvSpPr>
            <p:cNvPr id="18450" name="Rectangle 41"/>
            <p:cNvSpPr>
              <a:spLocks noChangeArrowheads="1"/>
            </p:cNvSpPr>
            <p:nvPr/>
          </p:nvSpPr>
          <p:spPr bwMode="auto">
            <a:xfrm>
              <a:off x="1296" y="3648"/>
              <a:ext cx="3456" cy="96"/>
            </a:xfrm>
            <a:prstGeom prst="rect">
              <a:avLst/>
            </a:prstGeom>
            <a:gradFill rotWithShape="0">
              <a:gsLst>
                <a:gs pos="0">
                  <a:srgbClr val="5E0000"/>
                </a:gs>
                <a:gs pos="50000">
                  <a:srgbClr val="CC0000"/>
                </a:gs>
                <a:gs pos="100000">
                  <a:srgbClr val="5E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s-MX" sz="2000"/>
            </a:p>
          </p:txBody>
        </p:sp>
      </p:grpSp>
      <p:sp>
        <p:nvSpPr>
          <p:cNvPr id="18436" name="Rectangle 42"/>
          <p:cNvSpPr>
            <a:spLocks noChangeArrowheads="1"/>
          </p:cNvSpPr>
          <p:nvPr/>
        </p:nvSpPr>
        <p:spPr bwMode="auto">
          <a:xfrm>
            <a:off x="1905000" y="2971800"/>
            <a:ext cx="152400" cy="2514600"/>
          </a:xfrm>
          <a:prstGeom prst="rect">
            <a:avLst/>
          </a:prstGeom>
          <a:gradFill rotWithShape="0">
            <a:gsLst>
              <a:gs pos="0">
                <a:srgbClr val="5E0000"/>
              </a:gs>
              <a:gs pos="50000">
                <a:srgbClr val="CC0000"/>
              </a:gs>
              <a:gs pos="100000">
                <a:srgbClr val="5E0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s-MX" sz="2000"/>
          </a:p>
        </p:txBody>
      </p:sp>
      <p:grpSp>
        <p:nvGrpSpPr>
          <p:cNvPr id="18437" name="Group 43"/>
          <p:cNvGrpSpPr>
            <a:grpSpLocks/>
          </p:cNvGrpSpPr>
          <p:nvPr/>
        </p:nvGrpSpPr>
        <p:grpSpPr bwMode="auto">
          <a:xfrm>
            <a:off x="2057400" y="5407025"/>
            <a:ext cx="5715000" cy="312738"/>
            <a:chOff x="1296" y="3598"/>
            <a:chExt cx="3600" cy="197"/>
          </a:xfrm>
        </p:grpSpPr>
        <p:sp>
          <p:nvSpPr>
            <p:cNvPr id="18447" name="AutoShape 44"/>
            <p:cNvSpPr>
              <a:spLocks noChangeArrowheads="1"/>
            </p:cNvSpPr>
            <p:nvPr/>
          </p:nvSpPr>
          <p:spPr bwMode="auto">
            <a:xfrm rot="-5400000">
              <a:off x="4725" y="3625"/>
              <a:ext cx="197" cy="144"/>
            </a:xfrm>
            <a:prstGeom prst="downArrow">
              <a:avLst>
                <a:gd name="adj1" fmla="val 100000"/>
                <a:gd name="adj2" fmla="val 100000"/>
              </a:avLst>
            </a:prstGeom>
            <a:gradFill rotWithShape="0">
              <a:gsLst>
                <a:gs pos="0">
                  <a:srgbClr val="5E0000"/>
                </a:gs>
                <a:gs pos="50000">
                  <a:srgbClr val="CC0000"/>
                </a:gs>
                <a:gs pos="100000">
                  <a:srgbClr val="5E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s-MX" sz="2000"/>
            </a:p>
          </p:txBody>
        </p:sp>
        <p:sp>
          <p:nvSpPr>
            <p:cNvPr id="18448" name="Rectangle 45"/>
            <p:cNvSpPr>
              <a:spLocks noChangeArrowheads="1"/>
            </p:cNvSpPr>
            <p:nvPr/>
          </p:nvSpPr>
          <p:spPr bwMode="auto">
            <a:xfrm>
              <a:off x="1296" y="3648"/>
              <a:ext cx="3456" cy="96"/>
            </a:xfrm>
            <a:prstGeom prst="rect">
              <a:avLst/>
            </a:prstGeom>
            <a:gradFill rotWithShape="0">
              <a:gsLst>
                <a:gs pos="0">
                  <a:srgbClr val="5E0000"/>
                </a:gs>
                <a:gs pos="50000">
                  <a:srgbClr val="CC0000"/>
                </a:gs>
                <a:gs pos="100000">
                  <a:srgbClr val="5E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s-MX" sz="2000"/>
            </a:p>
          </p:txBody>
        </p:sp>
      </p:grpSp>
      <p:sp>
        <p:nvSpPr>
          <p:cNvPr id="25" name="Oval 46"/>
          <p:cNvSpPr>
            <a:spLocks noChangeArrowheads="1"/>
          </p:cNvSpPr>
          <p:nvPr/>
        </p:nvSpPr>
        <p:spPr bwMode="auto">
          <a:xfrm>
            <a:off x="6553200" y="2057400"/>
            <a:ext cx="1752600" cy="1676400"/>
          </a:xfrm>
          <a:prstGeom prst="ellipse">
            <a:avLst/>
          </a:prstGeom>
          <a:gradFill rotWithShape="0">
            <a:gsLst>
              <a:gs pos="0">
                <a:srgbClr val="0099FF"/>
              </a:gs>
              <a:gs pos="100000">
                <a:srgbClr val="0099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 cap="sq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Ejecución</a:t>
            </a:r>
          </a:p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Inteligente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26" name="Oval 47"/>
          <p:cNvSpPr>
            <a:spLocks noChangeArrowheads="1"/>
          </p:cNvSpPr>
          <p:nvPr/>
        </p:nvSpPr>
        <p:spPr bwMode="auto">
          <a:xfrm>
            <a:off x="609600" y="1600200"/>
            <a:ext cx="2057400" cy="182880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 cap="sq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es-MX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TGS</a:t>
            </a:r>
            <a:endParaRPr lang="es-ES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27" name="Oval 48"/>
          <p:cNvSpPr>
            <a:spLocks noChangeArrowheads="1"/>
          </p:cNvSpPr>
          <p:nvPr/>
        </p:nvSpPr>
        <p:spPr bwMode="auto">
          <a:xfrm>
            <a:off x="1600200" y="2133600"/>
            <a:ext cx="1981200" cy="1752600"/>
          </a:xfrm>
          <a:prstGeom prst="ellipse">
            <a:avLst/>
          </a:prstGeom>
          <a:gradFill rotWithShape="0">
            <a:gsLst>
              <a:gs pos="0">
                <a:srgbClr val="0099FF"/>
              </a:gs>
              <a:gs pos="100000">
                <a:srgbClr val="0099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 cap="sq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Planeación</a:t>
            </a:r>
          </a:p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Postmoderna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pic>
        <p:nvPicPr>
          <p:cNvPr id="18441" name="Picture 38" descr="business_workers_shaking_hands_lg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816100"/>
            <a:ext cx="1931988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55" descr="conference_room_meeting_hg_cl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4454525"/>
            <a:ext cx="2816225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Oval 46"/>
          <p:cNvSpPr>
            <a:spLocks noChangeArrowheads="1"/>
          </p:cNvSpPr>
          <p:nvPr/>
        </p:nvSpPr>
        <p:spPr bwMode="auto">
          <a:xfrm>
            <a:off x="7086600" y="4343400"/>
            <a:ext cx="1752600" cy="1676400"/>
          </a:xfrm>
          <a:prstGeom prst="ellipse">
            <a:avLst/>
          </a:prstGeom>
          <a:gradFill rotWithShape="0">
            <a:gsLst>
              <a:gs pos="0">
                <a:srgbClr val="0099FF"/>
              </a:gs>
              <a:gs pos="100000">
                <a:srgbClr val="0099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 cap="sq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Sistema</a:t>
            </a:r>
          </a:p>
          <a:p>
            <a:pPr>
              <a:defRPr/>
            </a:pPr>
            <a:r>
              <a:rPr lang="es-MX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MEC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pic>
        <p:nvPicPr>
          <p:cNvPr id="18444" name="Picture 58" descr="baby_crawl_lg_cl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963" y="5080000"/>
            <a:ext cx="1371600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5" name="Picture 62" descr="playingguitar_lg_clr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925" y="3886200"/>
            <a:ext cx="11080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6" name="Picture 58" descr="lawyer_searching_for_clients_lg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657600"/>
            <a:ext cx="1931988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De cambio</a:t>
            </a:r>
          </a:p>
        </p:txBody>
      </p:sp>
      <p:graphicFrame>
        <p:nvGraphicFramePr>
          <p:cNvPr id="26" name="25 Diagrama"/>
          <p:cNvGraphicFramePr/>
          <p:nvPr/>
        </p:nvGraphicFramePr>
        <p:xfrm>
          <a:off x="-252536" y="216024"/>
          <a:ext cx="9145016" cy="6813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0" name="Rectangle 63"/>
          <p:cNvSpPr>
            <a:spLocks noChangeArrowheads="1"/>
          </p:cNvSpPr>
          <p:nvPr/>
        </p:nvSpPr>
        <p:spPr bwMode="auto">
          <a:xfrm>
            <a:off x="0" y="2549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s-MX"/>
          </a:p>
        </p:txBody>
      </p:sp>
      <p:pic>
        <p:nvPicPr>
          <p:cNvPr id="19461" name="Picture 69" descr="red_baron_angle_lg_clr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292600"/>
            <a:ext cx="1412875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Rectangle 72"/>
          <p:cNvSpPr>
            <a:spLocks noChangeArrowheads="1"/>
          </p:cNvSpPr>
          <p:nvPr/>
        </p:nvSpPr>
        <p:spPr bwMode="auto">
          <a:xfrm>
            <a:off x="1588" y="26638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s-MX"/>
          </a:p>
        </p:txBody>
      </p:sp>
      <p:pic>
        <p:nvPicPr>
          <p:cNvPr id="19463" name="Picture 78" descr="shuttle_cruising_hg_clr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005263"/>
            <a:ext cx="2030412" cy="203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80" descr="server_flashing_hg_clr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797425"/>
            <a:ext cx="2303462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38" descr="business_workers_shaking_hands_lg_clr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84313"/>
            <a:ext cx="1787525" cy="178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314" y="980728"/>
            <a:ext cx="6921078" cy="531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347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spect="1" noChangeArrowheads="1"/>
          </p:cNvSpPr>
          <p:nvPr/>
        </p:nvSpPr>
        <p:spPr bwMode="auto">
          <a:xfrm>
            <a:off x="1765300" y="1493838"/>
            <a:ext cx="5613400" cy="3870325"/>
          </a:xfrm>
          <a:prstGeom prst="rect">
            <a:avLst/>
          </a:prstGeom>
          <a:noFill/>
        </p:spPr>
        <p:txBody>
          <a:bodyPr/>
          <a:lstStyle/>
          <a:p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sz="4000" dirty="0" smtClean="0"/>
              <a:t>Planeación </a:t>
            </a:r>
            <a:r>
              <a:rPr lang="es-MX" sz="4000" dirty="0" smtClean="0"/>
              <a:t>de Contingencias.</a:t>
            </a:r>
            <a:endParaRPr lang="es-MX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/>
          <a:lstStyle/>
          <a:p>
            <a:r>
              <a:rPr lang="es-MX" dirty="0" smtClean="0"/>
              <a:t>AMDG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279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>
          <a:xfrm>
            <a:off x="251520" y="1196752"/>
            <a:ext cx="7853362" cy="533400"/>
          </a:xfrm>
        </p:spPr>
        <p:txBody>
          <a:bodyPr>
            <a:normAutofit fontScale="90000"/>
          </a:bodyPr>
          <a:lstStyle/>
          <a:p>
            <a:pPr algn="l"/>
            <a:r>
              <a:rPr lang="es-MX" sz="3200" dirty="0" smtClean="0"/>
              <a:t>Herramientas </a:t>
            </a:r>
            <a:br>
              <a:rPr lang="es-MX" sz="3200" dirty="0" smtClean="0"/>
            </a:br>
            <a:r>
              <a:rPr lang="es-MX" sz="3200" dirty="0" smtClean="0"/>
              <a:t>complementarias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052513"/>
            <a:ext cx="7488237" cy="5112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314" y="980728"/>
            <a:ext cx="6921078" cy="531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734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dirty="0" smtClean="0"/>
              <a:t>Planeación: Plataforma.</a:t>
            </a:r>
            <a:endParaRPr lang="es-ES" dirty="0" smtClean="0"/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Planeación </a:t>
            </a:r>
            <a:r>
              <a:rPr lang="es-MX" dirty="0"/>
              <a:t>de Contingencias.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Ejercicio…</a:t>
            </a:r>
          </a:p>
        </p:txBody>
      </p:sp>
      <p:sp>
        <p:nvSpPr>
          <p:cNvPr id="8195" name="Rectangle 3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_tradnl" smtClean="0"/>
              <a:t>¿Cómo es el modelo organizacional del siglo XXI?</a:t>
            </a:r>
          </a:p>
          <a:p>
            <a:endParaRPr lang="es-ES_tradnl" smtClean="0"/>
          </a:p>
          <a:p>
            <a:r>
              <a:rPr lang="es-ES_tradnl" smtClean="0"/>
              <a:t>¿Qué es Planeación?</a:t>
            </a:r>
          </a:p>
          <a:p>
            <a:r>
              <a:rPr lang="es-ES_tradnl" smtClean="0"/>
              <a:t>¿Qué factores tomar en cuenta para planear?</a:t>
            </a:r>
          </a:p>
          <a:p>
            <a:r>
              <a:rPr lang="es-ES_tradnl" smtClean="0"/>
              <a:t>¿Por qué falla la Planeación en la AP Mexicana?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Conceptos… planeación</a:t>
            </a:r>
          </a:p>
        </p:txBody>
      </p:sp>
      <p:sp>
        <p:nvSpPr>
          <p:cNvPr id="9219" name="Rectangle 2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_tradnl" smtClean="0"/>
              <a:t>Objetivos, metas.</a:t>
            </a:r>
          </a:p>
          <a:p>
            <a:pPr lvl="1"/>
            <a:r>
              <a:rPr lang="es-ES_tradnl" smtClean="0"/>
              <a:t>Recursos.</a:t>
            </a:r>
          </a:p>
          <a:p>
            <a:pPr lvl="1"/>
            <a:r>
              <a:rPr lang="es-ES_tradnl" smtClean="0">
                <a:solidFill>
                  <a:srgbClr val="FF0000"/>
                </a:solidFill>
              </a:rPr>
              <a:t>Futuro</a:t>
            </a:r>
            <a:r>
              <a:rPr lang="es-ES_tradnl" smtClean="0"/>
              <a:t>.</a:t>
            </a:r>
          </a:p>
          <a:p>
            <a:pPr lvl="1"/>
            <a:r>
              <a:rPr lang="es-ES_tradnl" smtClean="0"/>
              <a:t>Metodología.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Concepción: Circunspectiva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smtClean="0"/>
              <a:t>Se circunscribe a situaciones o problemas particulares del presente. </a:t>
            </a:r>
          </a:p>
          <a:p>
            <a:pPr lvl="1"/>
            <a:r>
              <a:rPr lang="es-ES" smtClean="0"/>
              <a:t>Atiende a problemas del momento, tiene limitada su libertad de elección entre diferentes alternativas.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Concepción: </a:t>
            </a:r>
            <a:r>
              <a:rPr lang="es-ES_tradnl" dirty="0" smtClean="0"/>
              <a:t>Retrospectiva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smtClean="0"/>
              <a:t>Constituye la práctica más generalizada en planeación.</a:t>
            </a:r>
          </a:p>
          <a:p>
            <a:pPr lvl="1"/>
            <a:r>
              <a:rPr lang="es-ES_tradnl" smtClean="0"/>
              <a:t>Exploración</a:t>
            </a:r>
            <a:r>
              <a:rPr lang="es-ES" smtClean="0"/>
              <a:t> del pasado para conocer el futuro.</a:t>
            </a:r>
          </a:p>
          <a:p>
            <a:pPr lvl="1"/>
            <a:r>
              <a:rPr lang="es-ES" smtClean="0"/>
              <a:t>Planeación determinista.</a:t>
            </a:r>
          </a:p>
          <a:p>
            <a:pPr lvl="1"/>
            <a:r>
              <a:rPr lang="es-ES" smtClean="0"/>
              <a:t>Planeación probabilística.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Concepción: </a:t>
            </a:r>
            <a:r>
              <a:rPr lang="es-ES_tradnl" dirty="0" smtClean="0"/>
              <a:t>Prospectiva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smtClean="0"/>
              <a:t>Diseño de un futuro deseado ideal, libre de las restricciones.</a:t>
            </a:r>
          </a:p>
          <a:p>
            <a:pPr lvl="1"/>
            <a:r>
              <a:rPr lang="es-ES" smtClean="0"/>
              <a:t>Toma en cuenta los medios existentes.</a:t>
            </a:r>
          </a:p>
          <a:p>
            <a:pPr lvl="1"/>
            <a:r>
              <a:rPr lang="es-ES" smtClean="0"/>
              <a:t>Considera la creación  o modificación de los medios.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OPTIONS" val="Fast 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OPTIONS" val="Fast 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OPTIONS" val="Fast 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OPTIONS" val="Fast 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OPTIONS" val="Fast 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OPTIONS" val="Fast 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OPTIONS" val="Fast 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OPTIONS" val="Fast "/>
</p:tagLst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310</TotalTime>
  <Words>208</Words>
  <Application>Microsoft Office PowerPoint</Application>
  <PresentationFormat>Presentación en pantalla (4:3)</PresentationFormat>
  <Paragraphs>63</Paragraphs>
  <Slides>16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Técnico</vt:lpstr>
      <vt:lpstr>Planeación de Contingencias.</vt:lpstr>
      <vt:lpstr>Herramientas  complementarias</vt:lpstr>
      <vt:lpstr>Presentación de PowerPoint</vt:lpstr>
      <vt:lpstr>Planeación: Plataforma.</vt:lpstr>
      <vt:lpstr>Ejercicio…</vt:lpstr>
      <vt:lpstr>Conceptos… planeación</vt:lpstr>
      <vt:lpstr>Concepción: Circunspectiva</vt:lpstr>
      <vt:lpstr>Concepción: Retrospectiva</vt:lpstr>
      <vt:lpstr>Concepción: Prospectiva</vt:lpstr>
      <vt:lpstr>Concepción: Retro prospectiva</vt:lpstr>
      <vt:lpstr>Corrientes</vt:lpstr>
      <vt:lpstr>Administrativa</vt:lpstr>
      <vt:lpstr>Sistémica</vt:lpstr>
      <vt:lpstr>De cambio</vt:lpstr>
      <vt:lpstr>Presentación de PowerPoint</vt:lpstr>
      <vt:lpstr>Planeación de Contingencias.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Vicente Suarez</dc:creator>
  <cp:lastModifiedBy>Vicente</cp:lastModifiedBy>
  <cp:revision>40</cp:revision>
  <dcterms:created xsi:type="dcterms:W3CDTF">2012-05-22T14:38:36Z</dcterms:created>
  <dcterms:modified xsi:type="dcterms:W3CDTF">2014-04-29T13:18:19Z</dcterms:modified>
</cp:coreProperties>
</file>