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58" r:id="rId3"/>
    <p:sldId id="259" r:id="rId4"/>
    <p:sldId id="320" r:id="rId5"/>
    <p:sldId id="394" r:id="rId6"/>
    <p:sldId id="328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8" r:id="rId16"/>
    <p:sldId id="379" r:id="rId17"/>
    <p:sldId id="380" r:id="rId18"/>
    <p:sldId id="381" r:id="rId19"/>
    <p:sldId id="40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34" r:id="rId30"/>
    <p:sldId id="404" r:id="rId3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4660"/>
  </p:normalViewPr>
  <p:slideViewPr>
    <p:cSldViewPr>
      <p:cViewPr varScale="1">
        <p:scale>
          <a:sx n="42" d="100"/>
          <a:sy n="42" d="100"/>
        </p:scale>
        <p:origin x="-97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BE5A-CFA4-4FDC-B4E4-D2D79890DA9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92562-969A-41C8-AAB8-9BBA5CFD42C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BD4E4-3E0B-45FE-A489-53E479374621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BDD99-0D66-44EE-8C8A-45B02707FC4F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C35E5-A025-4B57-951F-34F4B1C731EB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6DAF2-1D0E-4101-8BCA-F2615ED2CF5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C3A0-6730-471A-B585-39E9FE3A256C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54826"/>
              </p:ext>
            </p:extLst>
          </p:nvPr>
        </p:nvGraphicFramePr>
        <p:xfrm>
          <a:off x="611560" y="1556792"/>
          <a:ext cx="8064896" cy="47560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959694"/>
                <a:gridCol w="2284988"/>
                <a:gridCol w="3594096"/>
                <a:gridCol w="226118"/>
              </a:tblGrid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NOMBRE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Estado de las instalaciones (EDOINS)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GENERACIÓN 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I/III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TIPO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Proceso, Índice.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VARIABLES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smtClean="0">
                          <a:effectLst/>
                        </a:rPr>
                        <a:t>De ingreso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a = Medios de acceso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b = Imagen exterior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c= </a:t>
                      </a:r>
                      <a:r>
                        <a:rPr lang="es-MX" sz="1800" u="none" strike="noStrike" dirty="0" smtClean="0">
                          <a:effectLst/>
                        </a:rPr>
                        <a:t>Accesibilidad </a:t>
                      </a:r>
                      <a:r>
                        <a:rPr lang="es-MX" sz="1800" u="none" strike="noStrike" dirty="0">
                          <a:effectLst/>
                        </a:rPr>
                        <a:t>para minusválidos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d= Horario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estancia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e= Iluminación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f= Distribución (Lay-out)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g= Climatización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h= Tamaño de la tienda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i= Carritos/canastillas de servicio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salida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j= Línea de cajas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Seguridad 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&amp;</a:t>
                      </a:r>
                      <a:r>
                        <a:rPr lang="es-MX" sz="1800" u="none" strike="noStrike" dirty="0" smtClean="0">
                          <a:effectLst/>
                        </a:rPr>
                        <a:t> Higiene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k= Seguridad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85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l= Limpieza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MÉTODO DE CÁLCULO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EDOINS = ∑(</a:t>
                      </a:r>
                      <a:r>
                        <a:rPr lang="es-MX" sz="1800" u="none" strike="noStrike" dirty="0" err="1" smtClean="0">
                          <a:effectLst/>
                        </a:rPr>
                        <a:t>a:l</a:t>
                      </a:r>
                      <a:r>
                        <a:rPr lang="es-MX" sz="1800" u="none" strike="noStrike" dirty="0" smtClean="0">
                          <a:effectLst/>
                        </a:rPr>
                        <a:t>) </a:t>
                      </a:r>
                      <a:r>
                        <a:rPr lang="es-MX" sz="1800" u="none" strike="noStrike" dirty="0">
                          <a:effectLst/>
                        </a:rPr>
                        <a:t>/ 12 x 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Medición de Constructos (Variables).</a:t>
            </a:r>
          </a:p>
          <a:p>
            <a:r>
              <a:rPr lang="es-MX" dirty="0" smtClean="0"/>
              <a:t>Transferencia de “cualidades” a números.</a:t>
            </a:r>
          </a:p>
          <a:p>
            <a:r>
              <a:rPr lang="es-MX" dirty="0" smtClean="0"/>
              <a:t>Instrumentos:</a:t>
            </a:r>
          </a:p>
          <a:p>
            <a:pPr lvl="1"/>
            <a:r>
              <a:rPr lang="es-MX" dirty="0" smtClean="0"/>
              <a:t>Escala Likert.</a:t>
            </a:r>
          </a:p>
          <a:p>
            <a:pPr lvl="1"/>
            <a:r>
              <a:rPr lang="es-MX" dirty="0" smtClean="0"/>
              <a:t>Escala de </a:t>
            </a:r>
            <a:r>
              <a:rPr lang="es-MX" dirty="0" err="1" smtClean="0"/>
              <a:t>Guttman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Diferencial Semántico.</a:t>
            </a:r>
          </a:p>
        </p:txBody>
      </p:sp>
    </p:spTree>
    <p:extLst>
      <p:ext uri="{BB962C8B-B14F-4D97-AF65-F5344CB8AC3E}">
        <p14:creationId xmlns:p14="http://schemas.microsoft.com/office/powerpoint/2010/main" val="2570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24294"/>
              </p:ext>
            </p:extLst>
          </p:nvPr>
        </p:nvGraphicFramePr>
        <p:xfrm>
          <a:off x="611560" y="1664851"/>
          <a:ext cx="7992888" cy="41110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2713"/>
                <a:gridCol w="1332148"/>
                <a:gridCol w="4978027"/>
              </a:tblGrid>
              <a:tr h="3340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Bienes que el cliente busca y adquiere y que SL le oferta para satisfacer sus necesidades y expectativas.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Precio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A1 Los precios en SL son accesibles.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A2 Los precios de la competencia mejoran los de SL.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Presentación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A3 La presentación de los productos me motiva a comprarlo.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A4 El material del empaque daña al ambiente.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Diversidad</a:t>
                      </a:r>
                      <a:r>
                        <a:rPr lang="es-MX" sz="15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ctr"/>
                      <a:r>
                        <a:rPr lang="es-MX" sz="1500" u="none" strike="noStrike" dirty="0" smtClean="0">
                          <a:effectLst/>
                        </a:rPr>
                        <a:t>exclusividad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A5 En mi visita encontré todos los productos que necesitaba.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A6 Falta diversidad en los productos.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Espacio físico destinado para proporcionar el servicio al cliente.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Condiciones ambientales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B1 En SL la música ambiental </a:t>
                      </a:r>
                      <a:r>
                        <a:rPr lang="es-MX" sz="1500" u="none" strike="noStrike" dirty="0" smtClean="0">
                          <a:effectLst/>
                        </a:rPr>
                        <a:t>es </a:t>
                      </a:r>
                      <a:r>
                        <a:rPr lang="es-MX" sz="1500" u="none" strike="noStrike" dirty="0">
                          <a:effectLst/>
                        </a:rPr>
                        <a:t>agradable mientras compro.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B2 Encuentro poca limpieza en </a:t>
                      </a:r>
                      <a:r>
                        <a:rPr lang="es-MX" sz="1500" u="none" strike="noStrike" dirty="0" err="1" smtClean="0">
                          <a:effectLst/>
                        </a:rPr>
                        <a:t>en</a:t>
                      </a:r>
                      <a:r>
                        <a:rPr lang="es-MX" sz="1500" u="none" strike="noStrike" dirty="0" smtClean="0">
                          <a:effectLst/>
                        </a:rPr>
                        <a:t> </a:t>
                      </a:r>
                      <a:r>
                        <a:rPr lang="es-MX" sz="1500" u="none" strike="noStrike" dirty="0">
                          <a:effectLst/>
                        </a:rPr>
                        <a:t>general en SL..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Distribución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B3 Siempre están a mi alcance los productos que busco.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B4 Tengo que </a:t>
                      </a:r>
                      <a:r>
                        <a:rPr lang="es-MX" sz="1500" u="none" strike="noStrike" dirty="0" smtClean="0">
                          <a:effectLst/>
                        </a:rPr>
                        <a:t>recorrer </a:t>
                      </a:r>
                      <a:r>
                        <a:rPr lang="es-MX" sz="1500" u="none" strike="noStrike" dirty="0">
                          <a:effectLst/>
                        </a:rPr>
                        <a:t>toda la tienda para encontrar un producto.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Accesibilidad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B5 He notado que es difícil para los discapacitados y adultos mayores desplazarse en SL.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B6 Percibo que en SL se preocupan por los discapacitados.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Digital </a:t>
            </a:r>
            <a:r>
              <a:rPr lang="es-MX" dirty="0" err="1"/>
              <a:t>Opportunity</a:t>
            </a:r>
            <a:r>
              <a:rPr lang="es-MX" dirty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(DOI).</a:t>
            </a:r>
            <a:endParaRPr lang="es-MX" dirty="0"/>
          </a:p>
          <a:p>
            <a:r>
              <a:rPr lang="es-MX" dirty="0" smtClean="0"/>
              <a:t>Índice compuesto por 11 indicadores agrupados en tres categorías: oportunidad, infraestructura y utilización.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8972"/>
            <a:ext cx="8496944" cy="514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3ª </a:t>
            </a:r>
            <a:r>
              <a:rPr lang="es-MX" dirty="0"/>
              <a:t>generación</a:t>
            </a:r>
          </a:p>
        </p:txBody>
      </p:sp>
      <p:pic>
        <p:nvPicPr>
          <p:cNvPr id="1026" name="Picture 2" descr="HDI_EN_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513"/>
            <a:ext cx="8149588" cy="5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4191" r="28733" b="16688"/>
          <a:stretch/>
        </p:blipFill>
        <p:spPr bwMode="auto">
          <a:xfrm>
            <a:off x="611560" y="1844824"/>
            <a:ext cx="8064896" cy="461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" y="4783288"/>
            <a:ext cx="8079141" cy="15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  <a:endParaRPr lang="es-MX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  <p:cxnSp>
        <p:nvCxnSpPr>
          <p:cNvPr id="13" name="12 Conector angular"/>
          <p:cNvCxnSpPr/>
          <p:nvPr/>
        </p:nvCxnSpPr>
        <p:spPr bwMode="auto">
          <a:xfrm rot="5400000">
            <a:off x="5911678" y="2909486"/>
            <a:ext cx="3691731" cy="1476523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objetivos, metas e indicadores a través del Dimensionamiento de las variables explícitas.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Tipología SHCP</a:t>
            </a:r>
            <a:endParaRPr lang="es-MX" dirty="0" smtClean="0"/>
          </a:p>
        </p:txBody>
      </p:sp>
      <p:sp>
        <p:nvSpPr>
          <p:cNvPr id="24579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¿Cuál es la cobertura de la población o universo objetivo al cuál se le proporcionan los productos o servicios?</a:t>
            </a:r>
          </a:p>
          <a:p>
            <a:r>
              <a:rPr lang="es-ES_tradnl" dirty="0" smtClean="0"/>
              <a:t>¿Cuál es el nivel de calidad de los productos o servicios?</a:t>
            </a:r>
            <a:br>
              <a:rPr lang="es-ES_tradnl" dirty="0" smtClean="0"/>
            </a:br>
            <a:r>
              <a:rPr lang="es-ES_tradnl" dirty="0" smtClean="0"/>
              <a:t>¿Cuál es el nivel de eficiencia o aprovechamiento de los recursos?</a:t>
            </a:r>
          </a:p>
          <a:p>
            <a:r>
              <a:rPr lang="es-ES_tradnl" dirty="0" smtClean="0"/>
              <a:t>¿Qué tan alineados están los recursos con los requerimientos del ejercicio presupuestal? y ¿Qué tan equitativa es la distribución de recursos?</a:t>
            </a:r>
          </a:p>
          <a:p>
            <a:r>
              <a:rPr lang="es-ES_tradnl" dirty="0" smtClean="0"/>
              <a:t>¿Cuál es el impacto o resultado esperado al cumplir con los objetivos estratégicos?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288" y="1700213"/>
            <a:ext cx="8353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87325" indent="-187325">
              <a:spcBef>
                <a:spcPts val="100"/>
              </a:spcBef>
              <a:tabLst>
                <a:tab pos="765175" algn="l"/>
                <a:tab pos="4000500" algn="l"/>
                <a:tab pos="4338638" algn="l"/>
              </a:tabLst>
            </a:pPr>
            <a:r>
              <a:rPr lang="es-ES_tradnl" sz="2800" dirty="0">
                <a:latin typeface="Calibri" pitchFamily="34" charset="0"/>
              </a:rPr>
              <a:t>	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Factores Críticos de Éxito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Cada objetivo estratégico debe conectar un </a:t>
            </a:r>
            <a:r>
              <a:rPr lang="es-ES_tradnl" dirty="0" smtClean="0">
                <a:solidFill>
                  <a:srgbClr val="FF0000"/>
                </a:solidFill>
              </a:rPr>
              <a:t>Árbol de Factores Críticos de Éxito</a:t>
            </a:r>
            <a:r>
              <a:rPr lang="es-ES_tradnl" dirty="0" smtClean="0"/>
              <a:t>, a partir de los cuales se generen los indicadores.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¿Qué acciones vitales debe realizarse para lograr el objetivo?</a:t>
            </a:r>
          </a:p>
          <a:p>
            <a:pPr lvl="1"/>
            <a:r>
              <a:rPr lang="es-ES_tradnl" dirty="0" smtClean="0"/>
              <a:t>¿Qué es lo que debe ocurrir como resultado, para considerar que se ha tenido éxito en el logro del objetivo?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Factores Críticos de Éxito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340769"/>
            <a:ext cx="3744218" cy="51362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sz="2000" dirty="0"/>
              <a:t>Procedimiento:</a:t>
            </a:r>
          </a:p>
          <a:p>
            <a:r>
              <a:rPr lang="es-MX" sz="2000" dirty="0" smtClean="0"/>
              <a:t>Establecer el Objetivo y sus Dimensiones con base en un Marco Referencial.</a:t>
            </a:r>
          </a:p>
          <a:p>
            <a:r>
              <a:rPr lang="es-MX" sz="2000" dirty="0" smtClean="0"/>
              <a:t>Obtener la lista </a:t>
            </a:r>
            <a:r>
              <a:rPr lang="es-MX" sz="2000" dirty="0"/>
              <a:t>de factores de </a:t>
            </a:r>
            <a:r>
              <a:rPr lang="es-MX" sz="2000" dirty="0" smtClean="0"/>
              <a:t>éxito dando respuesta </a:t>
            </a:r>
            <a:r>
              <a:rPr lang="es-MX" sz="2000" dirty="0"/>
              <a:t>a: </a:t>
            </a:r>
            <a:endParaRPr lang="es-MX" sz="2000" dirty="0" smtClean="0"/>
          </a:p>
          <a:p>
            <a:pPr lvl="1"/>
            <a:r>
              <a:rPr lang="es-ES_tradnl" sz="2000" dirty="0" smtClean="0"/>
              <a:t>¿</a:t>
            </a:r>
            <a:r>
              <a:rPr lang="es-ES_tradnl" sz="2000" dirty="0"/>
              <a:t>Qué acciones vitales debe realizarse para lograr el objetivo?</a:t>
            </a:r>
          </a:p>
          <a:p>
            <a:pPr lvl="1"/>
            <a:r>
              <a:rPr lang="es-ES_tradnl" sz="2000" dirty="0"/>
              <a:t>¿Qué es lo que debe ocurrir como resultado, para considerar que se ha tenido éxito en el logro del objetivo</a:t>
            </a:r>
            <a:r>
              <a:rPr lang="es-ES_tradnl" sz="2000" dirty="0" smtClean="0"/>
              <a:t>?</a:t>
            </a:r>
            <a:endParaRPr lang="es-ES_tradn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3600400" cy="5136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000" dirty="0" smtClean="0"/>
              <a:t>Plantear </a:t>
            </a:r>
            <a:r>
              <a:rPr lang="es-MX" sz="2000" dirty="0"/>
              <a:t>en todo momento el cuestionamiento del para qué se debe cumplir un factor de éxito, </a:t>
            </a:r>
            <a:r>
              <a:rPr lang="es-MX" sz="2000" dirty="0" smtClean="0"/>
              <a:t> hasta llegar </a:t>
            </a:r>
            <a:r>
              <a:rPr lang="es-MX" sz="2000" dirty="0"/>
              <a:t>a </a:t>
            </a:r>
            <a:r>
              <a:rPr lang="es-MX" sz="2000" dirty="0" smtClean="0"/>
              <a:t>resultados </a:t>
            </a:r>
            <a:r>
              <a:rPr lang="es-MX" sz="2000" dirty="0"/>
              <a:t>finales.</a:t>
            </a:r>
          </a:p>
          <a:p>
            <a:r>
              <a:rPr lang="es-MX" sz="2000" dirty="0"/>
              <a:t>Eliminar factores de éxito no relevantes.</a:t>
            </a:r>
          </a:p>
          <a:p>
            <a:r>
              <a:rPr lang="es-MX" sz="2000" dirty="0" smtClean="0"/>
              <a:t>Conjugación de Factores Críticos, Población Objeto, etc. con una taxonomía de indicadores para establecer los idóneos.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31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0" y="1590787"/>
            <a:ext cx="7679010" cy="486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1573" cy="5271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" y="1534869"/>
            <a:ext cx="7850013" cy="49184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9390"/>
            <a:ext cx="7652022" cy="485394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Validación de indicadores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Los indicadores a ser utilizados deben ser objeto de una validación técnica que permita seleccionar los mejores. CREMA realiza este filtro a partir de cinco criterios:</a:t>
            </a:r>
          </a:p>
          <a:p>
            <a:endParaRPr lang="es-MX" sz="2000" dirty="0" smtClean="0"/>
          </a:p>
          <a:p>
            <a:pPr lvl="1"/>
            <a:r>
              <a:rPr lang="es-MX" sz="2000" dirty="0" smtClean="0"/>
              <a:t>Claro: Preciso e inequívoco.</a:t>
            </a:r>
          </a:p>
          <a:p>
            <a:pPr lvl="1"/>
            <a:r>
              <a:rPr lang="es-MX" sz="2000" dirty="0" smtClean="0"/>
              <a:t>Relevante: Apropiado al tema en cuestión.</a:t>
            </a:r>
          </a:p>
          <a:p>
            <a:pPr lvl="1"/>
            <a:r>
              <a:rPr lang="es-MX" sz="2000" dirty="0" smtClean="0"/>
              <a:t>Económico: Disponible a un costo razonable.</a:t>
            </a:r>
          </a:p>
          <a:p>
            <a:pPr lvl="1"/>
            <a:r>
              <a:rPr lang="es-MX" sz="2000" dirty="0" smtClean="0"/>
              <a:t>Medible: Abierto a validación independiente.</a:t>
            </a:r>
          </a:p>
          <a:p>
            <a:pPr lvl="1"/>
            <a:r>
              <a:rPr lang="es-MX" sz="2000" dirty="0" smtClean="0"/>
              <a:t>Adecuado: Ofrece una base suficiente para estimar el desempeño.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24F64A65-C88D-49AC-9041-1DB491A390A2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Validación de indicadores</a:t>
            </a:r>
            <a:endParaRPr lang="es-MX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3799581"/>
            <a:ext cx="5976664" cy="2869779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C ¿Está el indicador claramente formulado?</a:t>
            </a:r>
          </a:p>
          <a:p>
            <a:r>
              <a:rPr lang="es-ES" sz="1800" dirty="0" smtClean="0"/>
              <a:t>R ¿Es el indicador suficientemente representativo?</a:t>
            </a:r>
          </a:p>
          <a:p>
            <a:r>
              <a:rPr lang="es-ES" sz="1800" dirty="0" smtClean="0"/>
              <a:t>E ¿El indicador se puede medir de manera práctica y económica?</a:t>
            </a:r>
          </a:p>
          <a:p>
            <a:r>
              <a:rPr lang="es-ES" sz="1800" dirty="0" smtClean="0"/>
              <a:t>M ¿Están las variables del indicador suficientemente definidas para asegurar que lo que se mide hoy es lo mismo que se medirá en cualquier tiempo?</a:t>
            </a:r>
          </a:p>
          <a:p>
            <a:r>
              <a:rPr lang="es-ES" sz="1800" dirty="0" smtClean="0"/>
              <a:t>A ¿Es el indicador tan directo como para garantizar que la determinación de su desempeño no sea complicada ni problemática?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DF1205D5-8F1E-4B23-B2EB-217C76D0AC62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68760"/>
            <a:ext cx="782161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Teoría sobre Indicadores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35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82552" y="4437112"/>
            <a:ext cx="5231866" cy="1872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III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1) Nombre – Cálculo –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Tipo – Generación </a:t>
            </a:r>
            <a:endParaRPr lang="es-MX" sz="2400" b="1" dirty="0"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2)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Línea Base – Estatus 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– Meta – Umbral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3) Fuente – Período – Responsable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87352" y="1396350"/>
            <a:ext cx="237648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indent="-103188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I Objetivos y </a:t>
            </a:r>
            <a:r>
              <a:rPr lang="es-MX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Riesgos</a:t>
            </a:r>
            <a:endParaRPr lang="es-MX" b="1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lvl="1" algn="ctr" eaLnBrk="1" hangingPunct="1"/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cuantificables</a:t>
            </a:r>
          </a:p>
        </p:txBody>
      </p:sp>
      <p:cxnSp>
        <p:nvCxnSpPr>
          <p:cNvPr id="15" name="AutoShape 8"/>
          <p:cNvCxnSpPr>
            <a:cxnSpLocks noChangeShapeType="1"/>
            <a:stCxn id="13" idx="3"/>
            <a:endCxn id="16" idx="1"/>
          </p:cNvCxnSpPr>
          <p:nvPr/>
        </p:nvCxnSpPr>
        <p:spPr bwMode="auto">
          <a:xfrm>
            <a:off x="4563840" y="1704127"/>
            <a:ext cx="1320848" cy="67345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884688" y="2023640"/>
            <a:ext cx="293578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/>
                <a:latin typeface="Arial Narrow" pitchFamily="34" charset="0"/>
              </a:rPr>
              <a:t>II </a:t>
            </a:r>
            <a:r>
              <a:rPr lang="es-MX" sz="2000" b="1" dirty="0" smtClean="0">
                <a:effectLst/>
                <a:latin typeface="Arial Narrow" pitchFamily="34" charset="0"/>
              </a:rPr>
              <a:t>Establecer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</a:rPr>
              <a:t>Indicadores</a:t>
            </a:r>
            <a:r>
              <a:rPr lang="es-MX" sz="2000" b="1" dirty="0">
                <a:effectLst/>
                <a:latin typeface="Arial Narrow" pitchFamily="34" charset="0"/>
              </a:rPr>
              <a:t> </a:t>
            </a:r>
            <a:r>
              <a:rPr lang="es-MX" sz="2000" b="1" dirty="0" smtClean="0">
                <a:effectLst/>
                <a:latin typeface="Arial Narrow" pitchFamily="34" charset="0"/>
              </a:rPr>
              <a:t>vía VDI + AFC + </a:t>
            </a:r>
            <a:r>
              <a:rPr lang="es-MX" sz="2000" b="1" dirty="0" err="1" smtClean="0">
                <a:effectLst/>
                <a:latin typeface="Arial Narrow" pitchFamily="34" charset="0"/>
              </a:rPr>
              <a:t>KPIs</a:t>
            </a:r>
            <a:endParaRPr lang="es-ES" sz="2000" b="1" dirty="0">
              <a:effectLst/>
              <a:latin typeface="Arial Narrow" pitchFamily="34" charset="0"/>
            </a:endParaRPr>
          </a:p>
        </p:txBody>
      </p:sp>
      <p:cxnSp>
        <p:nvCxnSpPr>
          <p:cNvPr id="17" name="10 Forma"/>
          <p:cNvCxnSpPr>
            <a:cxnSpLocks noChangeShapeType="1"/>
            <a:stCxn id="16" idx="2"/>
            <a:endCxn id="12" idx="3"/>
          </p:cNvCxnSpPr>
          <p:nvPr/>
        </p:nvCxnSpPr>
        <p:spPr bwMode="auto">
          <a:xfrm rot="5400000">
            <a:off x="5912654" y="3933290"/>
            <a:ext cx="2641690" cy="238162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Documento"/>
          <p:cNvSpPr/>
          <p:nvPr/>
        </p:nvSpPr>
        <p:spPr>
          <a:xfrm>
            <a:off x="467544" y="2420174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 Tablero de Comando</a:t>
            </a:r>
            <a:endParaRPr lang="es-MX" b="1" dirty="0"/>
          </a:p>
        </p:txBody>
      </p:sp>
      <p:sp>
        <p:nvSpPr>
          <p:cNvPr id="19" name="18 Documento"/>
          <p:cNvSpPr/>
          <p:nvPr/>
        </p:nvSpPr>
        <p:spPr>
          <a:xfrm>
            <a:off x="702506" y="3068960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IV Catálogo de indicadores</a:t>
            </a:r>
            <a:endParaRPr lang="es-MX" b="1" dirty="0"/>
          </a:p>
        </p:txBody>
      </p:sp>
      <p:cxnSp>
        <p:nvCxnSpPr>
          <p:cNvPr id="20" name="19 Conector angular"/>
          <p:cNvCxnSpPr>
            <a:stCxn id="12" idx="1"/>
            <a:endCxn id="19" idx="2"/>
          </p:cNvCxnSpPr>
          <p:nvPr/>
        </p:nvCxnSpPr>
        <p:spPr>
          <a:xfrm rot="10800000">
            <a:off x="1521130" y="3808682"/>
            <a:ext cx="361423" cy="1564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3779912" y="188640"/>
            <a:ext cx="4176464" cy="547260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Indicadores: generaciones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Indicador 1ª generación</a:t>
            </a:r>
            <a:endParaRPr lang="es-MX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En general es un cociente donde el denominador nos sirva como referencia para comparación.</a:t>
            </a:r>
            <a:endParaRPr lang="en-US" smtClean="0"/>
          </a:p>
          <a:p>
            <a:endParaRPr lang="es-MX" dirty="0"/>
          </a:p>
        </p:txBody>
      </p:sp>
      <p:sp>
        <p:nvSpPr>
          <p:cNvPr id="2560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3729EA-8BDB-4609-B40F-B8B58E3F71AE}" type="slidenum">
              <a:rPr lang="es-MX"/>
              <a:pPr>
                <a:defRPr/>
              </a:pPr>
              <a:t>8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971600" y="5128045"/>
            <a:ext cx="5249269" cy="1160463"/>
            <a:chOff x="2124075" y="4073525"/>
            <a:chExt cx="5249269" cy="1160463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124075" y="4073525"/>
              <a:ext cx="2540000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Numerador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Denominador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340099" y="4678736"/>
              <a:ext cx="2089150" cy="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MX">
                <a:solidFill>
                  <a:srgbClr val="FFFF00"/>
                </a:solidFill>
              </a:endParaRP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4572000" y="4437063"/>
              <a:ext cx="28013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800" dirty="0" smtClean="0">
                  <a:solidFill>
                    <a:srgbClr val="FFFF00"/>
                  </a:solidFill>
                  <a:latin typeface="Calibri" pitchFamily="34" charset="0"/>
                </a:rPr>
                <a:t>x </a:t>
              </a: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Factor de escala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7704658" cy="4560887"/>
          </a:xfrm>
        </p:spPr>
        <p:txBody>
          <a:bodyPr>
            <a:normAutofit/>
          </a:bodyPr>
          <a:lstStyle/>
          <a:p>
            <a:r>
              <a:rPr lang="es-MX" dirty="0"/>
              <a:t>Noción o Relación </a:t>
            </a:r>
            <a:r>
              <a:rPr lang="es-MX" dirty="0" smtClean="0"/>
              <a:t>Aritmética:</a:t>
            </a:r>
            <a:endParaRPr lang="es-MX" dirty="0"/>
          </a:p>
          <a:p>
            <a:pPr lvl="1"/>
            <a:r>
              <a:rPr lang="es-MX" dirty="0" smtClean="0"/>
              <a:t>Aritmético. Número de Clientes atendidos.</a:t>
            </a:r>
          </a:p>
          <a:p>
            <a:pPr lvl="1"/>
            <a:r>
              <a:rPr lang="es-MX" dirty="0" smtClean="0"/>
              <a:t>Porcentaje. Porcentaje de sectores atendidos.</a:t>
            </a:r>
            <a:endParaRPr lang="es-MX" dirty="0"/>
          </a:p>
          <a:p>
            <a:pPr lvl="1"/>
            <a:r>
              <a:rPr lang="es-MX" dirty="0" smtClean="0"/>
              <a:t>Promedio. Promedio de hectáreas siniestradas.</a:t>
            </a:r>
            <a:endParaRPr lang="es-MX" dirty="0"/>
          </a:p>
          <a:p>
            <a:pPr lvl="1"/>
            <a:r>
              <a:rPr lang="es-MX" dirty="0" smtClean="0"/>
              <a:t>Tasa. Tasa de ahorro </a:t>
            </a:r>
            <a:r>
              <a:rPr lang="es-MX" dirty="0"/>
              <a:t>de canasta </a:t>
            </a:r>
            <a:r>
              <a:rPr lang="es-MX" dirty="0" smtClean="0"/>
              <a:t>básica.</a:t>
            </a:r>
          </a:p>
          <a:p>
            <a:pPr lvl="1"/>
            <a:r>
              <a:rPr lang="es-MX" b="0" dirty="0" smtClean="0">
                <a:solidFill>
                  <a:srgbClr val="FFFF00"/>
                </a:solidFill>
              </a:rPr>
              <a:t>Índice. Human </a:t>
            </a:r>
            <a:r>
              <a:rPr lang="es-MX" b="0" dirty="0" err="1" smtClean="0">
                <a:solidFill>
                  <a:srgbClr val="FFFF00"/>
                </a:solidFill>
              </a:rPr>
              <a:t>Development</a:t>
            </a:r>
            <a:r>
              <a:rPr lang="es-MX" b="0" dirty="0" smtClean="0">
                <a:solidFill>
                  <a:srgbClr val="FFFF00"/>
                </a:solidFill>
              </a:rPr>
              <a:t> </a:t>
            </a:r>
            <a:r>
              <a:rPr lang="es-MX" b="0" dirty="0" err="1" smtClean="0">
                <a:solidFill>
                  <a:srgbClr val="FFFF00"/>
                </a:solidFill>
              </a:rPr>
              <a:t>Index</a:t>
            </a:r>
            <a:r>
              <a:rPr lang="es-MX" b="0" dirty="0" smtClean="0">
                <a:solidFill>
                  <a:srgbClr val="FFFF00"/>
                </a:solidFill>
              </a:rPr>
              <a:t>. </a:t>
            </a:r>
            <a:endParaRPr lang="es-MX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892</TotalTime>
  <Words>953</Words>
  <Application>Microsoft Office PowerPoint</Application>
  <PresentationFormat>Presentación en pantalla (4:3)</PresentationFormat>
  <Paragraphs>165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Formato INAP para diplomadossp1</vt:lpstr>
      <vt:lpstr>Teoría sobre Indicadores II</vt:lpstr>
      <vt:lpstr>Objetivo</vt:lpstr>
      <vt:lpstr>Repaso</vt:lpstr>
      <vt:lpstr>Ciclo MEc</vt:lpstr>
      <vt:lpstr>MEC e indicadores</vt:lpstr>
      <vt:lpstr>Presentación de PowerPoint</vt:lpstr>
      <vt:lpstr>Indicadores: generaciones</vt:lpstr>
      <vt:lpstr>Indicador 1ª generación</vt:lpstr>
      <vt:lpstr>Indicador 1ª generación</vt:lpstr>
      <vt:lpstr>Indicador 1ª generación</vt:lpstr>
      <vt:lpstr>Indicador 2ª generación</vt:lpstr>
      <vt:lpstr>Indicador 2ª generación</vt:lpstr>
      <vt:lpstr>Indicador 3ª generación</vt:lpstr>
      <vt:lpstr>Indicador 3ª generación</vt:lpstr>
      <vt:lpstr>Indicador 3ª generación</vt:lpstr>
      <vt:lpstr>Indicador 3ª generación</vt:lpstr>
      <vt:lpstr>Indicador 3ª generación</vt:lpstr>
      <vt:lpstr>Construcción de Indicadores</vt:lpstr>
      <vt:lpstr>MEC e indicadores</vt:lpstr>
      <vt:lpstr>Tipología SHCP</vt:lpstr>
      <vt:lpstr>Factores Críticos de Éxito</vt:lpstr>
      <vt:lpstr>Factores Críticos de Éxito</vt:lpstr>
      <vt:lpstr>Ejemplo 1</vt:lpstr>
      <vt:lpstr>Ejemplo 1</vt:lpstr>
      <vt:lpstr>Ejemplo 2</vt:lpstr>
      <vt:lpstr>Ejemplo 2</vt:lpstr>
      <vt:lpstr>Validación de indicadores</vt:lpstr>
      <vt:lpstr>Validación de indicadores</vt:lpstr>
      <vt:lpstr>Presentación de PowerPoint</vt:lpstr>
      <vt:lpstr>Teoría sobre Indicadores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86</cp:revision>
  <dcterms:created xsi:type="dcterms:W3CDTF">2012-05-22T14:38:36Z</dcterms:created>
  <dcterms:modified xsi:type="dcterms:W3CDTF">2014-11-02T23:24:30Z</dcterms:modified>
</cp:coreProperties>
</file>