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89" r:id="rId2"/>
    <p:sldId id="258" r:id="rId3"/>
    <p:sldId id="259" r:id="rId4"/>
    <p:sldId id="393" r:id="rId5"/>
    <p:sldId id="414" r:id="rId6"/>
    <p:sldId id="320" r:id="rId7"/>
    <p:sldId id="317" r:id="rId8"/>
    <p:sldId id="340" r:id="rId9"/>
    <p:sldId id="394" r:id="rId10"/>
    <p:sldId id="402" r:id="rId11"/>
    <p:sldId id="405" r:id="rId12"/>
    <p:sldId id="321" r:id="rId13"/>
    <p:sldId id="322" r:id="rId14"/>
    <p:sldId id="324" r:id="rId15"/>
    <p:sldId id="406" r:id="rId16"/>
    <p:sldId id="323" r:id="rId17"/>
    <p:sldId id="407" r:id="rId18"/>
    <p:sldId id="408" r:id="rId19"/>
    <p:sldId id="409" r:id="rId20"/>
    <p:sldId id="410" r:id="rId21"/>
    <p:sldId id="411" r:id="rId22"/>
    <p:sldId id="413" r:id="rId23"/>
    <p:sldId id="328" r:id="rId24"/>
    <p:sldId id="329" r:id="rId25"/>
    <p:sldId id="330" r:id="rId26"/>
    <p:sldId id="331" r:id="rId27"/>
    <p:sldId id="332" r:id="rId28"/>
    <p:sldId id="367" r:id="rId29"/>
    <p:sldId id="404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37" r:id="rId53"/>
    <p:sldId id="438" r:id="rId54"/>
    <p:sldId id="439" r:id="rId55"/>
    <p:sldId id="440" r:id="rId56"/>
    <p:sldId id="441" r:id="rId57"/>
    <p:sldId id="442" r:id="rId58"/>
    <p:sldId id="443" r:id="rId59"/>
    <p:sldId id="444" r:id="rId60"/>
    <p:sldId id="445" r:id="rId61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8" autoAdjust="0"/>
    <p:restoredTop sz="94660"/>
  </p:normalViewPr>
  <p:slideViewPr>
    <p:cSldViewPr>
      <p:cViewPr varScale="1">
        <p:scale>
          <a:sx n="42" d="100"/>
          <a:sy n="42" d="100"/>
        </p:scale>
        <p:origin x="-106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C828F-E747-45EE-B533-30F485CF0107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09C997-19F7-425B-B8D5-E9DD2CD65D38}">
      <dgm:prSet phldrT="[Texto]" custT="1"/>
      <dgm:spPr/>
      <dgm:t>
        <a:bodyPr/>
        <a:lstStyle/>
        <a:p>
          <a:r>
            <a:rPr lang="es-ES" sz="1800" b="1" dirty="0" smtClean="0"/>
            <a:t>Confiables: </a:t>
          </a:r>
          <a:r>
            <a:rPr lang="es-ES_tradnl" sz="1800" b="1" dirty="0" smtClean="0"/>
            <a:t>Garantizan información objetiva.</a:t>
          </a:r>
          <a:endParaRPr lang="en-US" sz="1800" b="1" dirty="0"/>
        </a:p>
      </dgm:t>
    </dgm:pt>
    <dgm:pt modelId="{3848B969-FB38-42FB-85B0-4DEE01F6CBF4}" type="parTrans" cxnId="{46D539B5-FEA8-4029-974D-0806FCF18016}">
      <dgm:prSet/>
      <dgm:spPr/>
      <dgm:t>
        <a:bodyPr/>
        <a:lstStyle/>
        <a:p>
          <a:endParaRPr lang="en-US" sz="2000" b="1"/>
        </a:p>
      </dgm:t>
    </dgm:pt>
    <dgm:pt modelId="{8D643E2F-EF49-47A5-8332-C4ACC572DC3B}" type="sibTrans" cxnId="{46D539B5-FEA8-4029-974D-0806FCF18016}">
      <dgm:prSet/>
      <dgm:spPr/>
      <dgm:t>
        <a:bodyPr/>
        <a:lstStyle/>
        <a:p>
          <a:endParaRPr lang="en-US" sz="2000" b="1"/>
        </a:p>
      </dgm:t>
    </dgm:pt>
    <dgm:pt modelId="{553AB654-D5D5-4AEB-BB26-71DC4CE9449A}">
      <dgm:prSet custT="1"/>
      <dgm:spPr/>
      <dgm:t>
        <a:bodyPr/>
        <a:lstStyle/>
        <a:p>
          <a:r>
            <a:rPr lang="es-ES_tradnl" sz="1800" b="1" dirty="0" smtClean="0"/>
            <a:t>Direccionales: Determinan el avance de los objetivos.</a:t>
          </a:r>
        </a:p>
      </dgm:t>
    </dgm:pt>
    <dgm:pt modelId="{8BE7170B-0662-4B5F-A8D2-C6CCE21A2351}" type="parTrans" cxnId="{A11AB015-5C9C-4313-B252-B03EB5D9D5E6}">
      <dgm:prSet/>
      <dgm:spPr/>
      <dgm:t>
        <a:bodyPr/>
        <a:lstStyle/>
        <a:p>
          <a:endParaRPr lang="en-US" sz="2000" b="1"/>
        </a:p>
      </dgm:t>
    </dgm:pt>
    <dgm:pt modelId="{96A5FA18-E7B3-4087-82CC-E0CD08DDA813}" type="sibTrans" cxnId="{A11AB015-5C9C-4313-B252-B03EB5D9D5E6}">
      <dgm:prSet/>
      <dgm:spPr/>
      <dgm:t>
        <a:bodyPr/>
        <a:lstStyle/>
        <a:p>
          <a:endParaRPr lang="en-US" sz="2000" b="1"/>
        </a:p>
      </dgm:t>
    </dgm:pt>
    <dgm:pt modelId="{0B44C9AE-D8E7-4272-96EF-2F0EA870D89C}">
      <dgm:prSet custT="1"/>
      <dgm:spPr/>
      <dgm:t>
        <a:bodyPr/>
        <a:lstStyle/>
        <a:p>
          <a:r>
            <a:rPr lang="es-ES_tradnl" sz="1800" b="1" dirty="0" smtClean="0"/>
            <a:t>Vigentes: Se basan en la realidad de la Entidad.</a:t>
          </a:r>
          <a:endParaRPr lang="es-ES_tradnl" sz="1800" b="1" dirty="0"/>
        </a:p>
      </dgm:t>
    </dgm:pt>
    <dgm:pt modelId="{B4C9845B-06DE-4273-A481-5A21E97F97E3}" type="parTrans" cxnId="{219C64B7-20A2-4546-8844-C2EE895B4ED2}">
      <dgm:prSet/>
      <dgm:spPr/>
      <dgm:t>
        <a:bodyPr/>
        <a:lstStyle/>
        <a:p>
          <a:endParaRPr lang="en-US" sz="2000" b="1"/>
        </a:p>
      </dgm:t>
    </dgm:pt>
    <dgm:pt modelId="{0290DCED-4CBB-4DFE-8D24-64477243C87C}" type="sibTrans" cxnId="{219C64B7-20A2-4546-8844-C2EE895B4ED2}">
      <dgm:prSet/>
      <dgm:spPr/>
      <dgm:t>
        <a:bodyPr/>
        <a:lstStyle/>
        <a:p>
          <a:endParaRPr lang="en-US" sz="2000" b="1"/>
        </a:p>
      </dgm:t>
    </dgm:pt>
    <dgm:pt modelId="{BFB5E6A6-5AE9-4330-B968-BFF398AAF97D}">
      <dgm:prSet custT="1"/>
      <dgm:spPr/>
      <dgm:t>
        <a:bodyPr/>
        <a:lstStyle/>
        <a:p>
          <a:r>
            <a:rPr lang="es-ES" sz="1800" b="1" dirty="0" smtClean="0"/>
            <a:t>Replicables: E</a:t>
          </a:r>
          <a:r>
            <a:rPr lang="es-ES_tradnl" sz="1800" b="1" dirty="0" smtClean="0"/>
            <a:t>n diferentes condiciones se dan resultados comparables.</a:t>
          </a:r>
          <a:endParaRPr lang="es-ES_tradnl" sz="1800" b="1" dirty="0"/>
        </a:p>
      </dgm:t>
    </dgm:pt>
    <dgm:pt modelId="{7A70B81D-B75A-4AEE-9358-CCF8CFF107DB}" type="parTrans" cxnId="{6DE94F6A-DA0F-4CC5-86FF-6D4BD06AFB62}">
      <dgm:prSet/>
      <dgm:spPr/>
      <dgm:t>
        <a:bodyPr/>
        <a:lstStyle/>
        <a:p>
          <a:endParaRPr lang="en-US" sz="2000" b="1"/>
        </a:p>
      </dgm:t>
    </dgm:pt>
    <dgm:pt modelId="{F257451F-55A1-4322-93E8-2FE55F82E720}" type="sibTrans" cxnId="{6DE94F6A-DA0F-4CC5-86FF-6D4BD06AFB62}">
      <dgm:prSet/>
      <dgm:spPr/>
      <dgm:t>
        <a:bodyPr/>
        <a:lstStyle/>
        <a:p>
          <a:endParaRPr lang="en-US" sz="2000" b="1"/>
        </a:p>
      </dgm:t>
    </dgm:pt>
    <dgm:pt modelId="{73A17BE2-F3A4-4D8A-8B39-EB54B21DFBFD}">
      <dgm:prSet custT="1"/>
      <dgm:spPr/>
      <dgm:t>
        <a:bodyPr/>
        <a:lstStyle/>
        <a:p>
          <a:r>
            <a:rPr lang="es-ES_tradnl" sz="1800" b="1" smtClean="0"/>
            <a:t>Verificables: Pueden comprobarse por cualquier persona.</a:t>
          </a:r>
          <a:endParaRPr lang="es-ES_tradnl" sz="1800" b="1" dirty="0" smtClean="0"/>
        </a:p>
      </dgm:t>
    </dgm:pt>
    <dgm:pt modelId="{42108F5E-7C27-4858-AFFE-9E780AF4A6EB}" type="parTrans" cxnId="{B492BD43-53E2-40D5-A0F9-28596FCD5124}">
      <dgm:prSet/>
      <dgm:spPr/>
      <dgm:t>
        <a:bodyPr/>
        <a:lstStyle/>
        <a:p>
          <a:endParaRPr lang="en-US" sz="2000" b="1"/>
        </a:p>
      </dgm:t>
    </dgm:pt>
    <dgm:pt modelId="{D1F2B835-E38C-43B9-BC3C-3A438B2510B3}" type="sibTrans" cxnId="{B492BD43-53E2-40D5-A0F9-28596FCD5124}">
      <dgm:prSet/>
      <dgm:spPr/>
      <dgm:t>
        <a:bodyPr/>
        <a:lstStyle/>
        <a:p>
          <a:endParaRPr lang="en-US" sz="2000" b="1"/>
        </a:p>
      </dgm:t>
    </dgm:pt>
    <dgm:pt modelId="{30CB379D-DACB-418A-B90D-703120AE2799}">
      <dgm:prSet custT="1"/>
      <dgm:spPr/>
      <dgm:t>
        <a:bodyPr/>
        <a:lstStyle/>
        <a:p>
          <a:r>
            <a:rPr lang="es-ES_tradnl" sz="1800" b="1" smtClean="0"/>
            <a:t>Innovadores: Inducen al surgimiento de mejores procesos.</a:t>
          </a:r>
          <a:endParaRPr lang="es-MX" sz="1800" b="1" dirty="0" smtClean="0"/>
        </a:p>
      </dgm:t>
    </dgm:pt>
    <dgm:pt modelId="{56DEDD52-2AC9-4820-9CA3-ED82353FACE4}" type="parTrans" cxnId="{B4944108-4209-4B6C-A6A5-9EBF45AFE77A}">
      <dgm:prSet/>
      <dgm:spPr/>
      <dgm:t>
        <a:bodyPr/>
        <a:lstStyle/>
        <a:p>
          <a:endParaRPr lang="en-US" sz="2000" b="1"/>
        </a:p>
      </dgm:t>
    </dgm:pt>
    <dgm:pt modelId="{3650AD44-3B97-46F1-9900-2E75D4FF4614}" type="sibTrans" cxnId="{B4944108-4209-4B6C-A6A5-9EBF45AFE77A}">
      <dgm:prSet/>
      <dgm:spPr/>
      <dgm:t>
        <a:bodyPr/>
        <a:lstStyle/>
        <a:p>
          <a:endParaRPr lang="en-US" sz="2000" b="1"/>
        </a:p>
      </dgm:t>
    </dgm:pt>
    <dgm:pt modelId="{B8FD7685-6A37-4D24-BEB4-FE43419D0695}" type="pres">
      <dgm:prSet presAssocID="{141C828F-E747-45EE-B533-30F485CF01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EE8D9E-AAA3-4FC5-B305-F9B02CA04648}" type="pres">
      <dgm:prSet presAssocID="{141C828F-E747-45EE-B533-30F485CF0107}" presName="Name1" presStyleCnt="0"/>
      <dgm:spPr/>
    </dgm:pt>
    <dgm:pt modelId="{95FA0E8C-E32E-4D2E-B023-D420F8006CD9}" type="pres">
      <dgm:prSet presAssocID="{141C828F-E747-45EE-B533-30F485CF0107}" presName="cycle" presStyleCnt="0"/>
      <dgm:spPr/>
    </dgm:pt>
    <dgm:pt modelId="{6C34095F-3729-4BFE-98AC-30A99B42AF25}" type="pres">
      <dgm:prSet presAssocID="{141C828F-E747-45EE-B533-30F485CF0107}" presName="srcNode" presStyleLbl="node1" presStyleIdx="0" presStyleCnt="6"/>
      <dgm:spPr/>
    </dgm:pt>
    <dgm:pt modelId="{DF5A8DCE-D27E-4CD2-82F6-9821C1630EF4}" type="pres">
      <dgm:prSet presAssocID="{141C828F-E747-45EE-B533-30F485CF0107}" presName="conn" presStyleLbl="parChTrans1D2" presStyleIdx="0" presStyleCnt="1"/>
      <dgm:spPr/>
      <dgm:t>
        <a:bodyPr/>
        <a:lstStyle/>
        <a:p>
          <a:endParaRPr lang="en-US"/>
        </a:p>
      </dgm:t>
    </dgm:pt>
    <dgm:pt modelId="{2D144DE6-64E9-4187-95ED-478789BDFB5E}" type="pres">
      <dgm:prSet presAssocID="{141C828F-E747-45EE-B533-30F485CF0107}" presName="extraNode" presStyleLbl="node1" presStyleIdx="0" presStyleCnt="6"/>
      <dgm:spPr/>
    </dgm:pt>
    <dgm:pt modelId="{3FC0203E-E66B-41AC-AF6E-01789C3D70E3}" type="pres">
      <dgm:prSet presAssocID="{141C828F-E747-45EE-B533-30F485CF0107}" presName="dstNode" presStyleLbl="node1" presStyleIdx="0" presStyleCnt="6"/>
      <dgm:spPr/>
    </dgm:pt>
    <dgm:pt modelId="{62DF3A47-498C-42F1-AE7B-E5962C7D637C}" type="pres">
      <dgm:prSet presAssocID="{B609C997-19F7-425B-B8D5-E9DD2CD65D3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1CDA5-5800-400E-8E21-D7F2802D7E70}" type="pres">
      <dgm:prSet presAssocID="{B609C997-19F7-425B-B8D5-E9DD2CD65D38}" presName="accent_1" presStyleCnt="0"/>
      <dgm:spPr/>
    </dgm:pt>
    <dgm:pt modelId="{CE0A4FEB-0484-459D-B7F6-56EDDF28AD1D}" type="pres">
      <dgm:prSet presAssocID="{B609C997-19F7-425B-B8D5-E9DD2CD65D38}" presName="accentRepeatNode" presStyleLbl="solidFgAcc1" presStyleIdx="0" presStyleCnt="6"/>
      <dgm:spPr/>
    </dgm:pt>
    <dgm:pt modelId="{DE477B29-7633-47D9-B963-F4252F872728}" type="pres">
      <dgm:prSet presAssocID="{553AB654-D5D5-4AEB-BB26-71DC4CE9449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B0580-AD67-48B8-8E04-A5241655462E}" type="pres">
      <dgm:prSet presAssocID="{553AB654-D5D5-4AEB-BB26-71DC4CE9449A}" presName="accent_2" presStyleCnt="0"/>
      <dgm:spPr/>
    </dgm:pt>
    <dgm:pt modelId="{5BD62F46-5187-4E56-968A-1EA51ECF245F}" type="pres">
      <dgm:prSet presAssocID="{553AB654-D5D5-4AEB-BB26-71DC4CE9449A}" presName="accentRepeatNode" presStyleLbl="solidFgAcc1" presStyleIdx="1" presStyleCnt="6"/>
      <dgm:spPr/>
    </dgm:pt>
    <dgm:pt modelId="{F3134EE9-639C-4FA6-9C5C-BE29401FC32C}" type="pres">
      <dgm:prSet presAssocID="{0B44C9AE-D8E7-4272-96EF-2F0EA870D89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9209D-50C5-42E4-B29F-B6D7EDF41EF1}" type="pres">
      <dgm:prSet presAssocID="{0B44C9AE-D8E7-4272-96EF-2F0EA870D89C}" presName="accent_3" presStyleCnt="0"/>
      <dgm:spPr/>
    </dgm:pt>
    <dgm:pt modelId="{8F0D483C-8D67-476D-AC3A-83C1C69FE4F1}" type="pres">
      <dgm:prSet presAssocID="{0B44C9AE-D8E7-4272-96EF-2F0EA870D89C}" presName="accentRepeatNode" presStyleLbl="solidFgAcc1" presStyleIdx="2" presStyleCnt="6"/>
      <dgm:spPr/>
    </dgm:pt>
    <dgm:pt modelId="{C7C67E3B-B976-43D5-83C9-6BE374FC70D2}" type="pres">
      <dgm:prSet presAssocID="{BFB5E6A6-5AE9-4330-B968-BFF398AAF97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599B5-0225-4DA2-A16F-64DB595982F9}" type="pres">
      <dgm:prSet presAssocID="{BFB5E6A6-5AE9-4330-B968-BFF398AAF97D}" presName="accent_4" presStyleCnt="0"/>
      <dgm:spPr/>
    </dgm:pt>
    <dgm:pt modelId="{C75E24AC-BBE7-4FAA-87CF-2281C08721E2}" type="pres">
      <dgm:prSet presAssocID="{BFB5E6A6-5AE9-4330-B968-BFF398AAF97D}" presName="accentRepeatNode" presStyleLbl="solidFgAcc1" presStyleIdx="3" presStyleCnt="6"/>
      <dgm:spPr/>
    </dgm:pt>
    <dgm:pt modelId="{C04B7523-D9AD-40D5-99A1-C88EB9F34850}" type="pres">
      <dgm:prSet presAssocID="{73A17BE2-F3A4-4D8A-8B39-EB54B21DFBF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2CF05-5CCD-4955-9E1F-142E9BDF1144}" type="pres">
      <dgm:prSet presAssocID="{73A17BE2-F3A4-4D8A-8B39-EB54B21DFBFD}" presName="accent_5" presStyleCnt="0"/>
      <dgm:spPr/>
    </dgm:pt>
    <dgm:pt modelId="{C9305298-D8E0-4AC8-9128-2C8E0C7AF0F6}" type="pres">
      <dgm:prSet presAssocID="{73A17BE2-F3A4-4D8A-8B39-EB54B21DFBFD}" presName="accentRepeatNode" presStyleLbl="solidFgAcc1" presStyleIdx="4" presStyleCnt="6"/>
      <dgm:spPr/>
    </dgm:pt>
    <dgm:pt modelId="{884AF5BE-CB82-422D-A81F-0EE7CBD4635E}" type="pres">
      <dgm:prSet presAssocID="{30CB379D-DACB-418A-B90D-703120AE279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730E8-F797-4F12-BA37-B90408DC8C8A}" type="pres">
      <dgm:prSet presAssocID="{30CB379D-DACB-418A-B90D-703120AE2799}" presName="accent_6" presStyleCnt="0"/>
      <dgm:spPr/>
    </dgm:pt>
    <dgm:pt modelId="{1F310A1B-07EC-40A1-87F1-F7A4DD87DE3E}" type="pres">
      <dgm:prSet presAssocID="{30CB379D-DACB-418A-B90D-703120AE2799}" presName="accentRepeatNode" presStyleLbl="solidFgAcc1" presStyleIdx="5" presStyleCnt="6"/>
      <dgm:spPr/>
    </dgm:pt>
  </dgm:ptLst>
  <dgm:cxnLst>
    <dgm:cxn modelId="{EE3B7535-8392-40F5-B21F-DDB2F08ABD99}" type="presOf" srcId="{141C828F-E747-45EE-B533-30F485CF0107}" destId="{B8FD7685-6A37-4D24-BEB4-FE43419D0695}" srcOrd="0" destOrd="0" presId="urn:microsoft.com/office/officeart/2008/layout/VerticalCurvedList"/>
    <dgm:cxn modelId="{11844459-26F0-4168-9F86-6FDCC82F94C1}" type="presOf" srcId="{30CB379D-DACB-418A-B90D-703120AE2799}" destId="{884AF5BE-CB82-422D-A81F-0EE7CBD4635E}" srcOrd="0" destOrd="0" presId="urn:microsoft.com/office/officeart/2008/layout/VerticalCurvedList"/>
    <dgm:cxn modelId="{518F9320-567F-4BB2-AA00-9D92A74918C6}" type="presOf" srcId="{0B44C9AE-D8E7-4272-96EF-2F0EA870D89C}" destId="{F3134EE9-639C-4FA6-9C5C-BE29401FC32C}" srcOrd="0" destOrd="0" presId="urn:microsoft.com/office/officeart/2008/layout/VerticalCurvedList"/>
    <dgm:cxn modelId="{6DE94F6A-DA0F-4CC5-86FF-6D4BD06AFB62}" srcId="{141C828F-E747-45EE-B533-30F485CF0107}" destId="{BFB5E6A6-5AE9-4330-B968-BFF398AAF97D}" srcOrd="3" destOrd="0" parTransId="{7A70B81D-B75A-4AEE-9358-CCF8CFF107DB}" sibTransId="{F257451F-55A1-4322-93E8-2FE55F82E720}"/>
    <dgm:cxn modelId="{E5D8FB12-6B69-4015-9A59-652BFA250750}" type="presOf" srcId="{553AB654-D5D5-4AEB-BB26-71DC4CE9449A}" destId="{DE477B29-7633-47D9-B963-F4252F872728}" srcOrd="0" destOrd="0" presId="urn:microsoft.com/office/officeart/2008/layout/VerticalCurvedList"/>
    <dgm:cxn modelId="{1BA54CEA-3103-4DA6-85B6-BE404240F7F2}" type="presOf" srcId="{B609C997-19F7-425B-B8D5-E9DD2CD65D38}" destId="{62DF3A47-498C-42F1-AE7B-E5962C7D637C}" srcOrd="0" destOrd="0" presId="urn:microsoft.com/office/officeart/2008/layout/VerticalCurvedList"/>
    <dgm:cxn modelId="{00E15A43-3A46-49DD-B731-489270DB9C47}" type="presOf" srcId="{73A17BE2-F3A4-4D8A-8B39-EB54B21DFBFD}" destId="{C04B7523-D9AD-40D5-99A1-C88EB9F34850}" srcOrd="0" destOrd="0" presId="urn:microsoft.com/office/officeart/2008/layout/VerticalCurvedList"/>
    <dgm:cxn modelId="{46D539B5-FEA8-4029-974D-0806FCF18016}" srcId="{141C828F-E747-45EE-B533-30F485CF0107}" destId="{B609C997-19F7-425B-B8D5-E9DD2CD65D38}" srcOrd="0" destOrd="0" parTransId="{3848B969-FB38-42FB-85B0-4DEE01F6CBF4}" sibTransId="{8D643E2F-EF49-47A5-8332-C4ACC572DC3B}"/>
    <dgm:cxn modelId="{B4944108-4209-4B6C-A6A5-9EBF45AFE77A}" srcId="{141C828F-E747-45EE-B533-30F485CF0107}" destId="{30CB379D-DACB-418A-B90D-703120AE2799}" srcOrd="5" destOrd="0" parTransId="{56DEDD52-2AC9-4820-9CA3-ED82353FACE4}" sibTransId="{3650AD44-3B97-46F1-9900-2E75D4FF4614}"/>
    <dgm:cxn modelId="{7691DC6A-8931-4D2E-9BFF-2DAD437FCBE5}" type="presOf" srcId="{8D643E2F-EF49-47A5-8332-C4ACC572DC3B}" destId="{DF5A8DCE-D27E-4CD2-82F6-9821C1630EF4}" srcOrd="0" destOrd="0" presId="urn:microsoft.com/office/officeart/2008/layout/VerticalCurvedList"/>
    <dgm:cxn modelId="{A11AB015-5C9C-4313-B252-B03EB5D9D5E6}" srcId="{141C828F-E747-45EE-B533-30F485CF0107}" destId="{553AB654-D5D5-4AEB-BB26-71DC4CE9449A}" srcOrd="1" destOrd="0" parTransId="{8BE7170B-0662-4B5F-A8D2-C6CCE21A2351}" sibTransId="{96A5FA18-E7B3-4087-82CC-E0CD08DDA813}"/>
    <dgm:cxn modelId="{65677312-55CB-43B8-9BF6-552C14A7E1E5}" type="presOf" srcId="{BFB5E6A6-5AE9-4330-B968-BFF398AAF97D}" destId="{C7C67E3B-B976-43D5-83C9-6BE374FC70D2}" srcOrd="0" destOrd="0" presId="urn:microsoft.com/office/officeart/2008/layout/VerticalCurvedList"/>
    <dgm:cxn modelId="{B492BD43-53E2-40D5-A0F9-28596FCD5124}" srcId="{141C828F-E747-45EE-B533-30F485CF0107}" destId="{73A17BE2-F3A4-4D8A-8B39-EB54B21DFBFD}" srcOrd="4" destOrd="0" parTransId="{42108F5E-7C27-4858-AFFE-9E780AF4A6EB}" sibTransId="{D1F2B835-E38C-43B9-BC3C-3A438B2510B3}"/>
    <dgm:cxn modelId="{219C64B7-20A2-4546-8844-C2EE895B4ED2}" srcId="{141C828F-E747-45EE-B533-30F485CF0107}" destId="{0B44C9AE-D8E7-4272-96EF-2F0EA870D89C}" srcOrd="2" destOrd="0" parTransId="{B4C9845B-06DE-4273-A481-5A21E97F97E3}" sibTransId="{0290DCED-4CBB-4DFE-8D24-64477243C87C}"/>
    <dgm:cxn modelId="{F9751A6F-20A4-4D73-9B21-BDD8BC25533E}" type="presParOf" srcId="{B8FD7685-6A37-4D24-BEB4-FE43419D0695}" destId="{CFEE8D9E-AAA3-4FC5-B305-F9B02CA04648}" srcOrd="0" destOrd="0" presId="urn:microsoft.com/office/officeart/2008/layout/VerticalCurvedList"/>
    <dgm:cxn modelId="{C8066C72-45FA-41E0-9DBC-0218FFA60400}" type="presParOf" srcId="{CFEE8D9E-AAA3-4FC5-B305-F9B02CA04648}" destId="{95FA0E8C-E32E-4D2E-B023-D420F8006CD9}" srcOrd="0" destOrd="0" presId="urn:microsoft.com/office/officeart/2008/layout/VerticalCurvedList"/>
    <dgm:cxn modelId="{57BCC976-CFAD-490E-A42A-E6D52F4943BC}" type="presParOf" srcId="{95FA0E8C-E32E-4D2E-B023-D420F8006CD9}" destId="{6C34095F-3729-4BFE-98AC-30A99B42AF25}" srcOrd="0" destOrd="0" presId="urn:microsoft.com/office/officeart/2008/layout/VerticalCurvedList"/>
    <dgm:cxn modelId="{1B520249-734F-4D7C-9F1B-3FD6C9975368}" type="presParOf" srcId="{95FA0E8C-E32E-4D2E-B023-D420F8006CD9}" destId="{DF5A8DCE-D27E-4CD2-82F6-9821C1630EF4}" srcOrd="1" destOrd="0" presId="urn:microsoft.com/office/officeart/2008/layout/VerticalCurvedList"/>
    <dgm:cxn modelId="{4734E67A-D5E1-4527-A206-E52320DCAFD5}" type="presParOf" srcId="{95FA0E8C-E32E-4D2E-B023-D420F8006CD9}" destId="{2D144DE6-64E9-4187-95ED-478789BDFB5E}" srcOrd="2" destOrd="0" presId="urn:microsoft.com/office/officeart/2008/layout/VerticalCurvedList"/>
    <dgm:cxn modelId="{CD6513C4-4597-4FA6-B463-B488287C105F}" type="presParOf" srcId="{95FA0E8C-E32E-4D2E-B023-D420F8006CD9}" destId="{3FC0203E-E66B-41AC-AF6E-01789C3D70E3}" srcOrd="3" destOrd="0" presId="urn:microsoft.com/office/officeart/2008/layout/VerticalCurvedList"/>
    <dgm:cxn modelId="{5790A5BB-62F5-45A1-995A-428CF6FD1ABE}" type="presParOf" srcId="{CFEE8D9E-AAA3-4FC5-B305-F9B02CA04648}" destId="{62DF3A47-498C-42F1-AE7B-E5962C7D637C}" srcOrd="1" destOrd="0" presId="urn:microsoft.com/office/officeart/2008/layout/VerticalCurvedList"/>
    <dgm:cxn modelId="{3C35144B-8068-4AEF-B2F5-D9C97536C23D}" type="presParOf" srcId="{CFEE8D9E-AAA3-4FC5-B305-F9B02CA04648}" destId="{16C1CDA5-5800-400E-8E21-D7F2802D7E70}" srcOrd="2" destOrd="0" presId="urn:microsoft.com/office/officeart/2008/layout/VerticalCurvedList"/>
    <dgm:cxn modelId="{016C49A6-EA24-40C0-ACC1-261E5ACF557E}" type="presParOf" srcId="{16C1CDA5-5800-400E-8E21-D7F2802D7E70}" destId="{CE0A4FEB-0484-459D-B7F6-56EDDF28AD1D}" srcOrd="0" destOrd="0" presId="urn:microsoft.com/office/officeart/2008/layout/VerticalCurvedList"/>
    <dgm:cxn modelId="{E2750B17-0793-441F-A39D-30BB6F265BC0}" type="presParOf" srcId="{CFEE8D9E-AAA3-4FC5-B305-F9B02CA04648}" destId="{DE477B29-7633-47D9-B963-F4252F872728}" srcOrd="3" destOrd="0" presId="urn:microsoft.com/office/officeart/2008/layout/VerticalCurvedList"/>
    <dgm:cxn modelId="{6F5CEB93-7EC3-4D5B-AD7A-5B2048A7966A}" type="presParOf" srcId="{CFEE8D9E-AAA3-4FC5-B305-F9B02CA04648}" destId="{958B0580-AD67-48B8-8E04-A5241655462E}" srcOrd="4" destOrd="0" presId="urn:microsoft.com/office/officeart/2008/layout/VerticalCurvedList"/>
    <dgm:cxn modelId="{16586F68-FBAB-4B2F-A34C-A2085E6310CD}" type="presParOf" srcId="{958B0580-AD67-48B8-8E04-A5241655462E}" destId="{5BD62F46-5187-4E56-968A-1EA51ECF245F}" srcOrd="0" destOrd="0" presId="urn:microsoft.com/office/officeart/2008/layout/VerticalCurvedList"/>
    <dgm:cxn modelId="{DF3D4AB8-20D4-461F-B842-C024501C581C}" type="presParOf" srcId="{CFEE8D9E-AAA3-4FC5-B305-F9B02CA04648}" destId="{F3134EE9-639C-4FA6-9C5C-BE29401FC32C}" srcOrd="5" destOrd="0" presId="urn:microsoft.com/office/officeart/2008/layout/VerticalCurvedList"/>
    <dgm:cxn modelId="{77A5B16E-DAA2-48DC-878E-536F9E4D3A1F}" type="presParOf" srcId="{CFEE8D9E-AAA3-4FC5-B305-F9B02CA04648}" destId="{9959209D-50C5-42E4-B29F-B6D7EDF41EF1}" srcOrd="6" destOrd="0" presId="urn:microsoft.com/office/officeart/2008/layout/VerticalCurvedList"/>
    <dgm:cxn modelId="{77F2F584-DD97-4295-A931-260663D5331C}" type="presParOf" srcId="{9959209D-50C5-42E4-B29F-B6D7EDF41EF1}" destId="{8F0D483C-8D67-476D-AC3A-83C1C69FE4F1}" srcOrd="0" destOrd="0" presId="urn:microsoft.com/office/officeart/2008/layout/VerticalCurvedList"/>
    <dgm:cxn modelId="{675ADC89-7DC4-4ADA-AC1E-104808EE8412}" type="presParOf" srcId="{CFEE8D9E-AAA3-4FC5-B305-F9B02CA04648}" destId="{C7C67E3B-B976-43D5-83C9-6BE374FC70D2}" srcOrd="7" destOrd="0" presId="urn:microsoft.com/office/officeart/2008/layout/VerticalCurvedList"/>
    <dgm:cxn modelId="{74A69E3A-7F0C-43D0-BEDA-75EFF6B4DA43}" type="presParOf" srcId="{CFEE8D9E-AAA3-4FC5-B305-F9B02CA04648}" destId="{3E2599B5-0225-4DA2-A16F-64DB595982F9}" srcOrd="8" destOrd="0" presId="urn:microsoft.com/office/officeart/2008/layout/VerticalCurvedList"/>
    <dgm:cxn modelId="{2E4F09CC-8470-45C7-9E37-C8D0BE15EB61}" type="presParOf" srcId="{3E2599B5-0225-4DA2-A16F-64DB595982F9}" destId="{C75E24AC-BBE7-4FAA-87CF-2281C08721E2}" srcOrd="0" destOrd="0" presId="urn:microsoft.com/office/officeart/2008/layout/VerticalCurvedList"/>
    <dgm:cxn modelId="{D80AC6A3-7938-422D-B064-7F3CF3FF68CE}" type="presParOf" srcId="{CFEE8D9E-AAA3-4FC5-B305-F9B02CA04648}" destId="{C04B7523-D9AD-40D5-99A1-C88EB9F34850}" srcOrd="9" destOrd="0" presId="urn:microsoft.com/office/officeart/2008/layout/VerticalCurvedList"/>
    <dgm:cxn modelId="{69DE5B71-31A4-40CF-A325-2F8989988B12}" type="presParOf" srcId="{CFEE8D9E-AAA3-4FC5-B305-F9B02CA04648}" destId="{60B2CF05-5CCD-4955-9E1F-142E9BDF1144}" srcOrd="10" destOrd="0" presId="urn:microsoft.com/office/officeart/2008/layout/VerticalCurvedList"/>
    <dgm:cxn modelId="{89E2996F-8D6D-47AA-93BB-BBA1707044AF}" type="presParOf" srcId="{60B2CF05-5CCD-4955-9E1F-142E9BDF1144}" destId="{C9305298-D8E0-4AC8-9128-2C8E0C7AF0F6}" srcOrd="0" destOrd="0" presId="urn:microsoft.com/office/officeart/2008/layout/VerticalCurvedList"/>
    <dgm:cxn modelId="{75552831-808C-4681-B376-B308B310D603}" type="presParOf" srcId="{CFEE8D9E-AAA3-4FC5-B305-F9B02CA04648}" destId="{884AF5BE-CB82-422D-A81F-0EE7CBD4635E}" srcOrd="11" destOrd="0" presId="urn:microsoft.com/office/officeart/2008/layout/VerticalCurvedList"/>
    <dgm:cxn modelId="{FEAB68DF-F525-40C3-BE30-2706BA6321B7}" type="presParOf" srcId="{CFEE8D9E-AAA3-4FC5-B305-F9B02CA04648}" destId="{A69730E8-F797-4F12-BA37-B90408DC8C8A}" srcOrd="12" destOrd="0" presId="urn:microsoft.com/office/officeart/2008/layout/VerticalCurvedList"/>
    <dgm:cxn modelId="{1C120E38-ED1C-4D19-AB06-7FC26EBEB330}" type="presParOf" srcId="{A69730E8-F797-4F12-BA37-B90408DC8C8A}" destId="{1F310A1B-07EC-40A1-87F1-F7A4DD87DE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A8DCE-D27E-4CD2-82F6-9821C1630EF4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F3A47-498C-42F1-AE7B-E5962C7D637C}">
      <dsp:nvSpPr>
        <dsp:cNvPr id="0" name=""/>
        <dsp:cNvSpPr/>
      </dsp:nvSpPr>
      <dsp:spPr>
        <a:xfrm>
          <a:off x="432979" y="284395"/>
          <a:ext cx="8203691" cy="568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Confiables: </a:t>
          </a:r>
          <a:r>
            <a:rPr lang="es-ES_tradnl" sz="1800" b="1" kern="1200" dirty="0" smtClean="0"/>
            <a:t>Garantizan información objetiva.</a:t>
          </a:r>
          <a:endParaRPr lang="en-US" sz="1800" b="1" kern="1200" dirty="0"/>
        </a:p>
      </dsp:txBody>
      <dsp:txXfrm>
        <a:off x="432979" y="284395"/>
        <a:ext cx="8203691" cy="568575"/>
      </dsp:txXfrm>
    </dsp:sp>
    <dsp:sp modelId="{CE0A4FEB-0484-459D-B7F6-56EDDF28AD1D}">
      <dsp:nvSpPr>
        <dsp:cNvPr id="0" name=""/>
        <dsp:cNvSpPr/>
      </dsp:nvSpPr>
      <dsp:spPr>
        <a:xfrm>
          <a:off x="77620" y="21332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477B29-7633-47D9-B963-F4252F872728}">
      <dsp:nvSpPr>
        <dsp:cNvPr id="0" name=""/>
        <dsp:cNvSpPr/>
      </dsp:nvSpPr>
      <dsp:spPr>
        <a:xfrm>
          <a:off x="900671" y="1137150"/>
          <a:ext cx="7735999" cy="5685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Direccionales: Determinan el avance de los objetivos.</a:t>
          </a:r>
        </a:p>
      </dsp:txBody>
      <dsp:txXfrm>
        <a:off x="900671" y="1137150"/>
        <a:ext cx="7735999" cy="568575"/>
      </dsp:txXfrm>
    </dsp:sp>
    <dsp:sp modelId="{5BD62F46-5187-4E56-968A-1EA51ECF245F}">
      <dsp:nvSpPr>
        <dsp:cNvPr id="0" name=""/>
        <dsp:cNvSpPr/>
      </dsp:nvSpPr>
      <dsp:spPr>
        <a:xfrm>
          <a:off x="545312" y="1066078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34EE9-639C-4FA6-9C5C-BE29401FC32C}">
      <dsp:nvSpPr>
        <dsp:cNvPr id="0" name=""/>
        <dsp:cNvSpPr/>
      </dsp:nvSpPr>
      <dsp:spPr>
        <a:xfrm>
          <a:off x="1114535" y="1989905"/>
          <a:ext cx="7522135" cy="5685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Vigentes: Se basan en la realidad de la Entidad.</a:t>
          </a:r>
          <a:endParaRPr lang="es-ES_tradnl" sz="1800" b="1" kern="1200" dirty="0"/>
        </a:p>
      </dsp:txBody>
      <dsp:txXfrm>
        <a:off x="1114535" y="1989905"/>
        <a:ext cx="7522135" cy="568575"/>
      </dsp:txXfrm>
    </dsp:sp>
    <dsp:sp modelId="{8F0D483C-8D67-476D-AC3A-83C1C69FE4F1}">
      <dsp:nvSpPr>
        <dsp:cNvPr id="0" name=""/>
        <dsp:cNvSpPr/>
      </dsp:nvSpPr>
      <dsp:spPr>
        <a:xfrm>
          <a:off x="759176" y="191883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C67E3B-B976-43D5-83C9-6BE374FC70D2}">
      <dsp:nvSpPr>
        <dsp:cNvPr id="0" name=""/>
        <dsp:cNvSpPr/>
      </dsp:nvSpPr>
      <dsp:spPr>
        <a:xfrm>
          <a:off x="1114535" y="2842119"/>
          <a:ext cx="7522135" cy="5685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Replicables: E</a:t>
          </a:r>
          <a:r>
            <a:rPr lang="es-ES_tradnl" sz="1800" b="1" kern="1200" dirty="0" smtClean="0"/>
            <a:t>n diferentes condiciones se dan resultados comparables.</a:t>
          </a:r>
          <a:endParaRPr lang="es-ES_tradnl" sz="1800" b="1" kern="1200" dirty="0"/>
        </a:p>
      </dsp:txBody>
      <dsp:txXfrm>
        <a:off x="1114535" y="2842119"/>
        <a:ext cx="7522135" cy="568575"/>
      </dsp:txXfrm>
    </dsp:sp>
    <dsp:sp modelId="{C75E24AC-BBE7-4FAA-87CF-2281C08721E2}">
      <dsp:nvSpPr>
        <dsp:cNvPr id="0" name=""/>
        <dsp:cNvSpPr/>
      </dsp:nvSpPr>
      <dsp:spPr>
        <a:xfrm>
          <a:off x="759176" y="277104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4B7523-D9AD-40D5-99A1-C88EB9F34850}">
      <dsp:nvSpPr>
        <dsp:cNvPr id="0" name=""/>
        <dsp:cNvSpPr/>
      </dsp:nvSpPr>
      <dsp:spPr>
        <a:xfrm>
          <a:off x="900671" y="3694874"/>
          <a:ext cx="7735999" cy="5685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/>
            <a:t>Verificables: Pueden comprobarse por cualquier persona.</a:t>
          </a:r>
          <a:endParaRPr lang="es-ES_tradnl" sz="1800" b="1" kern="1200" dirty="0" smtClean="0"/>
        </a:p>
      </dsp:txBody>
      <dsp:txXfrm>
        <a:off x="900671" y="3694874"/>
        <a:ext cx="7735999" cy="568575"/>
      </dsp:txXfrm>
    </dsp:sp>
    <dsp:sp modelId="{C9305298-D8E0-4AC8-9128-2C8E0C7AF0F6}">
      <dsp:nvSpPr>
        <dsp:cNvPr id="0" name=""/>
        <dsp:cNvSpPr/>
      </dsp:nvSpPr>
      <dsp:spPr>
        <a:xfrm>
          <a:off x="545312" y="3623802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4AF5BE-CB82-422D-A81F-0EE7CBD4635E}">
      <dsp:nvSpPr>
        <dsp:cNvPr id="0" name=""/>
        <dsp:cNvSpPr/>
      </dsp:nvSpPr>
      <dsp:spPr>
        <a:xfrm>
          <a:off x="432979" y="4547629"/>
          <a:ext cx="8203691" cy="568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/>
            <a:t>Innovadores: Inducen al surgimiento de mejores procesos.</a:t>
          </a:r>
          <a:endParaRPr lang="es-MX" sz="1800" b="1" kern="1200" dirty="0" smtClean="0"/>
        </a:p>
      </dsp:txBody>
      <dsp:txXfrm>
        <a:off x="432979" y="4547629"/>
        <a:ext cx="8203691" cy="568575"/>
      </dsp:txXfrm>
    </dsp:sp>
    <dsp:sp modelId="{1F310A1B-07EC-40A1-87F1-F7A4DD87DE3E}">
      <dsp:nvSpPr>
        <dsp:cNvPr id="0" name=""/>
        <dsp:cNvSpPr/>
      </dsp:nvSpPr>
      <dsp:spPr>
        <a:xfrm>
          <a:off x="77620" y="447655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BE5048-81F3-4D9E-AD5F-CCD34035AD9F}" type="datetimeFigureOut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4F006C-0C3D-41C6-A42B-E2579B01FB2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078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pitchFamily="18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271FB-CB3D-4962-90C8-CA5025173D49}" type="slidenum">
              <a:rPr lang="es-MX"/>
              <a:pPr>
                <a:defRPr/>
              </a:pPr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46DAF2-1D0E-4101-8BCA-F2615ED2CF56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s-ES" smtClean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CCC3A0-6730-471A-B585-39E9FE3A256C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s-ES" smtClean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208A0F-AADD-4062-B0EB-FAF0BA7212A4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99701-452B-449C-9933-318A32CEC4D6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pitchFamily="18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271FB-CB3D-4962-90C8-CA5025173D49}" type="slidenum">
              <a:rPr lang="es-MX"/>
              <a:pPr>
                <a:defRPr/>
              </a:pPr>
              <a:t>32</a:t>
            </a:fld>
            <a:endParaRPr lang="es-MX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CBE5A-CFA4-4FDC-B4E4-D2D79890DA95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92562-969A-41C8-AAB8-9BBA5CFD42C5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BD4E4-3E0B-45FE-A489-53E479374621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BDD99-0D66-44EE-8C8A-45B02707FC4F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5C35E5-A025-4B57-951F-34F4B1C731EB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s-ES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A0E0-5F9C-40AF-90FD-B2281B96CE35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8349-0E4B-4490-9CB3-FDAA7390380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DEAB-43C4-4DA2-B64F-5D33808E401E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A359-3070-469D-A675-7BD60671B08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7" name="1 Marcador de título"/>
          <p:cNvSpPr>
            <a:spLocks noGrp="1"/>
          </p:cNvSpPr>
          <p:nvPr>
            <p:ph type="title"/>
          </p:nvPr>
        </p:nvSpPr>
        <p:spPr bwMode="auto">
          <a:xfrm>
            <a:off x="3131840" y="343992"/>
            <a:ext cx="5689943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C904-A6D5-4499-B3C2-1E76ED9433D7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8E73-29CF-429A-BE93-3A869B1CD76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3589-C47C-4810-B36D-F733DD8C7AAE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B85D-DA14-49CF-836A-6D02B55438E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74D6-3F21-4A6D-B77B-47BCC6B5A62D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E2093-9E1C-4B1F-9EF7-3AEDE77A49F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972D-183D-4E13-91F1-384FBE91BD85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39579-7E20-4C09-A531-09169D2CAA0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2D27-6E0C-496A-863D-6E1538E4C4FC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C793-B483-469E-BA6B-C012E502F62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A0AB-C2DB-4FD0-B1B0-1953743DA824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C0EF-C092-4647-9EFD-BB799A4546C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5024537"/>
            <a:ext cx="5486400" cy="566738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31840" y="8367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31840" y="559127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>
                <a:lumMod val="65000"/>
              </a:schemeClr>
            </a:gs>
            <a:gs pos="94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3131840" y="343992"/>
            <a:ext cx="5689943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673226" cy="5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Tx/>
        <a:buBlip>
          <a:blip r:embed="rId14"/>
        </a:buBlip>
        <a:defRPr sz="36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Tx/>
        <a:buBlip>
          <a:blip r:embed="rId14"/>
        </a:buBlip>
        <a:defRPr sz="32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Introducción </a:t>
            </a:r>
            <a:r>
              <a:rPr lang="es-MX" dirty="0" err="1" smtClean="0"/>
              <a:t>aI</a:t>
            </a:r>
            <a:r>
              <a:rPr lang="es-MX" dirty="0" smtClean="0"/>
              <a:t> Ciclo </a:t>
            </a:r>
            <a:r>
              <a:rPr lang="es-MX" dirty="0" err="1" smtClean="0"/>
              <a:t>MEc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/>
              <a:t>Análisis </a:t>
            </a:r>
            <a:r>
              <a:rPr lang="es-MX" smtClean="0"/>
              <a:t>PEPSU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70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42793" y="4580210"/>
            <a:ext cx="3455988" cy="2089150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eaVert" wrap="none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MX" sz="1600" b="1" dirty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</a:rPr>
              <a:t>INSTRUMENTACIÓN</a:t>
            </a:r>
            <a:endParaRPr lang="es-ES" sz="1600" b="1" dirty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6803381" y="2851423"/>
            <a:ext cx="0" cy="1944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MX" sz="2000">
              <a:latin typeface="Times New Roman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83568" y="1338535"/>
            <a:ext cx="6624638" cy="50419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000" b="1" dirty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</a:rPr>
              <a:t>MARCO REFERENCIAL</a:t>
            </a:r>
            <a:endParaRPr lang="es-ES" sz="2000" b="1" dirty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1186806" y="4651648"/>
            <a:ext cx="2160587" cy="936625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HIPÓTESIS: </a:t>
            </a:r>
          </a:p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Objetivos</a:t>
            </a:r>
            <a:endParaRPr lang="es-ES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4858693" y="1627460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VARIABLES</a:t>
            </a:r>
          </a:p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Características </a:t>
            </a:r>
          </a:p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del concepto</a:t>
            </a:r>
            <a:endParaRPr lang="es-ES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4858693" y="3176860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DIMENSIONES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Propiedades 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 la variable</a:t>
            </a: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4858693" y="4761185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INDICADORES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Miden dimensiones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 la variable</a:t>
            </a: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 rot="5400000" flipH="1">
            <a:off x="1582887" y="1447279"/>
            <a:ext cx="2736850" cy="3240088"/>
          </a:xfrm>
          <a:custGeom>
            <a:avLst/>
            <a:gdLst>
              <a:gd name="G0" fmla="+- 10298 0 0"/>
              <a:gd name="G1" fmla="+- 16701 0 0"/>
              <a:gd name="G2" fmla="+- 3471 0 0"/>
              <a:gd name="G3" fmla="*/ 10298 1 2"/>
              <a:gd name="G4" fmla="+- G3 10800 0"/>
              <a:gd name="G5" fmla="+- 21600 10298 16701"/>
              <a:gd name="G6" fmla="+- 16701 3471 0"/>
              <a:gd name="G7" fmla="*/ G6 1 2"/>
              <a:gd name="G8" fmla="*/ 1670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701 1 2"/>
              <a:gd name="G15" fmla="+- G5 0 G4"/>
              <a:gd name="G16" fmla="+- G0 0 G4"/>
              <a:gd name="G17" fmla="*/ G2 G15 G16"/>
              <a:gd name="T0" fmla="*/ 15949 w 21600"/>
              <a:gd name="T1" fmla="*/ 0 h 21600"/>
              <a:gd name="T2" fmla="*/ 10298 w 21600"/>
              <a:gd name="T3" fmla="*/ 3471 h 21600"/>
              <a:gd name="T4" fmla="*/ 0 w 21600"/>
              <a:gd name="T5" fmla="*/ 20627 h 21600"/>
              <a:gd name="T6" fmla="*/ 8351 w 21600"/>
              <a:gd name="T7" fmla="*/ 21600 h 21600"/>
              <a:gd name="T8" fmla="*/ 16701 w 21600"/>
              <a:gd name="T9" fmla="*/ 13045 h 21600"/>
              <a:gd name="T10" fmla="*/ 21600 w 21600"/>
              <a:gd name="T11" fmla="*/ 347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49" y="0"/>
                </a:moveTo>
                <a:lnTo>
                  <a:pt x="10298" y="3471"/>
                </a:lnTo>
                <a:lnTo>
                  <a:pt x="15197" y="3471"/>
                </a:lnTo>
                <a:lnTo>
                  <a:pt x="15197" y="19655"/>
                </a:lnTo>
                <a:lnTo>
                  <a:pt x="0" y="19655"/>
                </a:lnTo>
                <a:lnTo>
                  <a:pt x="0" y="21600"/>
                </a:lnTo>
                <a:lnTo>
                  <a:pt x="16701" y="21600"/>
                </a:lnTo>
                <a:lnTo>
                  <a:pt x="16701" y="3471"/>
                </a:lnTo>
                <a:lnTo>
                  <a:pt x="21600" y="347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MX" sz="2000">
              <a:latin typeface="Times New Roman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1678080" y="3354660"/>
            <a:ext cx="260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OPERACIONALIZACIÓN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Definición, medición y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análisis de las variables</a:t>
            </a:r>
            <a:endParaRPr lang="es-ES" sz="2000" b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MEC e indicadores</a:t>
            </a:r>
            <a:endParaRPr lang="en-US" dirty="0"/>
          </a:p>
        </p:txBody>
      </p:sp>
      <p:sp>
        <p:nvSpPr>
          <p:cNvPr id="2" name="1 Elipse"/>
          <p:cNvSpPr/>
          <p:nvPr/>
        </p:nvSpPr>
        <p:spPr bwMode="auto">
          <a:xfrm>
            <a:off x="6875613" y="836712"/>
            <a:ext cx="1872851" cy="1294234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s-MX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Factores </a:t>
            </a:r>
            <a:r>
              <a:rPr lang="es-MX" sz="1600" b="1" dirty="0" smtClean="0">
                <a:solidFill>
                  <a:schemeClr val="bg1"/>
                </a:solidFill>
              </a:rPr>
              <a:t>Críticos de </a:t>
            </a:r>
            <a:r>
              <a:rPr kumimoji="1" lang="es-MX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Éxito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4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Plataforma de los Indicadores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35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Orientación a Resultados</a:t>
            </a:r>
            <a:endParaRPr lang="es-ES" dirty="0" smtClean="0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logro de la competitividad está orientado primordialmente al </a:t>
            </a:r>
            <a:r>
              <a:rPr lang="es-MX" i="1" dirty="0" smtClean="0"/>
              <a:t>cumplimiento de </a:t>
            </a:r>
            <a:r>
              <a:rPr lang="es-MX" i="1" dirty="0" smtClean="0"/>
              <a:t>resultados</a:t>
            </a:r>
            <a:r>
              <a:rPr lang="es-MX" dirty="0" smtClean="0"/>
              <a:t>… + PGCM.</a:t>
            </a:r>
            <a:endParaRPr lang="es-MX" dirty="0" smtClean="0"/>
          </a:p>
          <a:p>
            <a:endParaRPr lang="es-MX" dirty="0" smtClean="0"/>
          </a:p>
          <a:p>
            <a:pPr lvl="1"/>
            <a:r>
              <a:rPr lang="es-MX" dirty="0" smtClean="0"/>
              <a:t>Un elemento de primer orden son los indicadores: Factores que establecen el cumplimiento de la Misión, y enseguida objetivos y metas de un determinado proceso.</a:t>
            </a:r>
            <a:r>
              <a:rPr lang="es-ES" dirty="0" smtClean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Orientación a Resultados</a:t>
            </a:r>
            <a:endParaRPr lang="es-ES" dirty="0" smtClean="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s-MX" smtClean="0"/>
              <a:t>El monitoreo de los indicadores establece las condiciones y síntomas que se derivan del desarrollo de las actividades. </a:t>
            </a:r>
          </a:p>
          <a:p>
            <a:endParaRPr lang="es-MX" smtClean="0"/>
          </a:p>
          <a:p>
            <a:r>
              <a:rPr lang="es-MX" smtClean="0"/>
              <a:t>Se debe tener la cantidad adecuada de indicadores para garantizar un flujo de información constante, real y precisa sobre los aspectos predefinidos.</a:t>
            </a:r>
            <a:endParaRPr lang="es-MX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2" y="1283500"/>
            <a:ext cx="7818710" cy="5241844"/>
          </a:xfrm>
          <a:prstGeom prst="rect">
            <a:avLst/>
          </a:prstGeom>
          <a:solidFill>
            <a:srgbClr val="FFFFCC">
              <a:alpha val="56863"/>
            </a:srgbClr>
          </a:solidFill>
          <a:ln>
            <a:noFill/>
          </a:ln>
          <a:effectLst/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Concepto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Según la OCDE, los indicadores son: “Un valor numérico que provee una medida para ponderar el desempeño cuantitativo y/o cualitativo de un sistema”</a:t>
            </a:r>
            <a:r>
              <a:rPr lang="es-MX" smtClean="0"/>
              <a:t>.</a:t>
            </a:r>
            <a:endParaRPr lang="es-ES_tradnl" dirty="0" smtClean="0"/>
          </a:p>
        </p:txBody>
      </p:sp>
      <p:sp>
        <p:nvSpPr>
          <p:cNvPr id="24581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410575" y="6477000"/>
            <a:ext cx="733425" cy="274638"/>
          </a:xfrm>
          <a:prstGeom prst="rect">
            <a:avLst/>
          </a:prstGeom>
        </p:spPr>
        <p:txBody>
          <a:bodyPr/>
          <a:lstStyle/>
          <a:p>
            <a:fld id="{FE3ED1F0-1FAF-4EF7-99D0-0633F6AD6F93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64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Ejemplos</a:t>
            </a:r>
          </a:p>
        </p:txBody>
      </p:sp>
      <p:sp>
        <p:nvSpPr>
          <p:cNvPr id="79089" name="Rectangle 24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000" dirty="0" smtClean="0"/>
              <a:t>% de ejecución de egresos.</a:t>
            </a:r>
          </a:p>
          <a:p>
            <a:r>
              <a:rPr lang="es-ES" sz="2000" dirty="0" smtClean="0"/>
              <a:t>% </a:t>
            </a:r>
            <a:r>
              <a:rPr lang="es-ES" sz="2000" dirty="0" smtClean="0"/>
              <a:t>procesos prioritarios optimizados.</a:t>
            </a:r>
            <a:endParaRPr lang="es-ES" sz="2000" dirty="0" smtClean="0"/>
          </a:p>
          <a:p>
            <a:r>
              <a:rPr lang="es-ES" sz="2000" dirty="0" smtClean="0"/>
              <a:t>% uso de instalaciones.</a:t>
            </a:r>
          </a:p>
          <a:p>
            <a:r>
              <a:rPr lang="es-ES" sz="2000" dirty="0" smtClean="0"/>
              <a:t>Usuarios atendidos.</a:t>
            </a:r>
          </a:p>
          <a:p>
            <a:r>
              <a:rPr lang="es-ES" sz="2000" dirty="0" smtClean="0"/>
              <a:t>Ejecución del plan.	</a:t>
            </a:r>
          </a:p>
          <a:p>
            <a:r>
              <a:rPr lang="es-ES" sz="2000" dirty="0" smtClean="0"/>
              <a:t>Grado </a:t>
            </a:r>
            <a:r>
              <a:rPr lang="es-ES" sz="2000" dirty="0" smtClean="0"/>
              <a:t>de concordancia.</a:t>
            </a:r>
          </a:p>
          <a:p>
            <a:r>
              <a:rPr lang="es-ES" sz="2000" dirty="0" smtClean="0"/>
              <a:t>Grado de cumplimiento.</a:t>
            </a:r>
          </a:p>
          <a:p>
            <a:r>
              <a:rPr lang="es-ES" sz="2000" dirty="0" smtClean="0"/>
              <a:t>Grado de incidencia.</a:t>
            </a:r>
          </a:p>
          <a:p>
            <a:r>
              <a:rPr lang="es-ES" sz="2000" dirty="0" smtClean="0"/>
              <a:t>Grado de </a:t>
            </a:r>
            <a:r>
              <a:rPr lang="es-ES" sz="2000" dirty="0" smtClean="0"/>
              <a:t>transparencia.</a:t>
            </a:r>
            <a:endParaRPr lang="es-ES" sz="2000" dirty="0" smtClean="0"/>
          </a:p>
          <a:p>
            <a:r>
              <a:rPr lang="es-ES" sz="2000" dirty="0" smtClean="0"/>
              <a:t>Grado de oportunidad.</a:t>
            </a:r>
          </a:p>
        </p:txBody>
      </p:sp>
      <p:sp>
        <p:nvSpPr>
          <p:cNvPr id="79090" name="Rectangle 24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000" dirty="0" smtClean="0"/>
              <a:t>Grado de racionalidad.</a:t>
            </a:r>
          </a:p>
          <a:p>
            <a:r>
              <a:rPr lang="es-ES" sz="2000" dirty="0" smtClean="0"/>
              <a:t>Grado de </a:t>
            </a:r>
            <a:r>
              <a:rPr lang="es-ES" sz="2000" dirty="0" smtClean="0"/>
              <a:t>satisfacción del usuario.</a:t>
            </a:r>
            <a:endParaRPr lang="es-ES" sz="2000" dirty="0" smtClean="0"/>
          </a:p>
          <a:p>
            <a:r>
              <a:rPr lang="es-ES" sz="2000" dirty="0" smtClean="0"/>
              <a:t>No. de personas a jubilarse.</a:t>
            </a:r>
          </a:p>
          <a:p>
            <a:r>
              <a:rPr lang="es-ES" sz="2000" dirty="0" smtClean="0"/>
              <a:t>No. de equipos fuera de servicio.</a:t>
            </a:r>
          </a:p>
          <a:p>
            <a:r>
              <a:rPr lang="es-ES" sz="2000" dirty="0" smtClean="0"/>
              <a:t>Numero de horas extras.</a:t>
            </a:r>
          </a:p>
          <a:p>
            <a:r>
              <a:rPr lang="es-ES" sz="2000" dirty="0" smtClean="0"/>
              <a:t>Porcentaje  de vacantes.</a:t>
            </a:r>
          </a:p>
          <a:p>
            <a:r>
              <a:rPr lang="es-ES" sz="2000" dirty="0" smtClean="0"/>
              <a:t>Presupuesto ejecutado.</a:t>
            </a:r>
          </a:p>
          <a:p>
            <a:r>
              <a:rPr lang="es-ES" sz="2000" dirty="0" smtClean="0"/>
              <a:t>Rastreo post compra.</a:t>
            </a:r>
          </a:p>
          <a:p>
            <a:r>
              <a:rPr lang="es-ES" sz="2000" dirty="0" smtClean="0"/>
              <a:t>Servicios prestados.	</a:t>
            </a:r>
          </a:p>
          <a:p>
            <a:r>
              <a:rPr lang="es-ES" sz="2000" dirty="0" smtClean="0"/>
              <a:t>Tiempo de entrega.	</a:t>
            </a:r>
          </a:p>
          <a:p>
            <a:r>
              <a:rPr lang="es-ES" sz="2000" dirty="0" smtClean="0"/>
              <a:t>Unidades movilizadas.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Tipología </a:t>
            </a:r>
            <a:r>
              <a:rPr lang="es-MX" dirty="0" smtClean="0"/>
              <a:t>¿Básica?</a:t>
            </a:r>
            <a:endParaRPr lang="es-ES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88"/>
                    </a14:imgEffect>
                    <a14:imgEffect>
                      <a14:saturation sat="2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44308" cy="59766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938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Tipologías</a:t>
            </a:r>
            <a:endParaRPr lang="es-ES" smtClean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521171"/>
              </p:ext>
            </p:extLst>
          </p:nvPr>
        </p:nvGraphicFramePr>
        <p:xfrm>
          <a:off x="611560" y="2276872"/>
          <a:ext cx="7992887" cy="3129755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1692611"/>
                <a:gridCol w="1692611"/>
                <a:gridCol w="1645595"/>
                <a:gridCol w="1481035"/>
                <a:gridCol w="1481035"/>
              </a:tblGrid>
              <a:tr h="504031">
                <a:tc>
                  <a:txBody>
                    <a:bodyPr/>
                    <a:lstStyle/>
                    <a:p>
                      <a:pPr marL="0" indent="0" algn="ctr" defTabSz="1616075" fontAlgn="b"/>
                      <a:r>
                        <a:rPr lang="es-MX" sz="2000" b="1" u="none" strike="noStrike" dirty="0">
                          <a:effectLst/>
                        </a:rPr>
                        <a:t>INAP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 smtClean="0">
                          <a:effectLst/>
                        </a:rPr>
                        <a:t>SHCP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TSJDF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 smtClean="0">
                          <a:effectLst/>
                        </a:rPr>
                        <a:t>INE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MIR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u="none" strike="noStrike" dirty="0">
                          <a:effectLst/>
                        </a:rPr>
                        <a:t>Corporativo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90600" fontAlgn="b"/>
                      <a:r>
                        <a:rPr lang="es-MX" sz="2000" b="1" u="none" strike="noStrike" dirty="0" smtClean="0">
                          <a:effectLst/>
                        </a:rPr>
                        <a:t>Cobertura 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Gestión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>
                          <a:effectLst/>
                        </a:rPr>
                        <a:t>Estratégicos</a:t>
                      </a:r>
                      <a:endParaRPr lang="es-MX" sz="2000" b="1" i="0" u="none" strike="noStrike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Actividades 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u="none" strike="noStrike" dirty="0">
                          <a:effectLst/>
                        </a:rPr>
                        <a:t>Estratégico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u="none" strike="noStrike" dirty="0" smtClean="0">
                          <a:effectLst/>
                        </a:rPr>
                        <a:t>Calidad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Proyecto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>
                          <a:effectLst/>
                        </a:rPr>
                        <a:t>Tácticos</a:t>
                      </a:r>
                      <a:endParaRPr lang="es-MX" sz="2000" b="1" i="0" u="none" strike="noStrike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Componentes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u="none" strike="noStrike" dirty="0">
                          <a:effectLst/>
                        </a:rPr>
                        <a:t>Operativo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u="none" strike="noStrike" dirty="0" smtClean="0">
                          <a:effectLst/>
                        </a:rPr>
                        <a:t>Eficiencia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Estratégico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Gestión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Propósitos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ctr" fontAlgn="b"/>
                      <a:endParaRPr lang="es-MX" sz="2000" b="1" i="0" u="none" strike="noStrike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 smtClean="0">
                          <a:effectLst/>
                        </a:rPr>
                        <a:t>Alineación de recursos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Cobertura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Operativos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Fin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ctr" fontAlgn="b"/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 smtClean="0">
                          <a:effectLst/>
                        </a:rPr>
                        <a:t>Impacto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Servicio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77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Tipologías</a:t>
            </a:r>
            <a:endParaRPr lang="es-ES" dirty="0" smtClean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81877" y="5535563"/>
            <a:ext cx="1387475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25126" y="4546819"/>
            <a:ext cx="1384300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46173" y="3597643"/>
            <a:ext cx="1387475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111026" y="2626312"/>
            <a:ext cx="1387475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36601" y="1844824"/>
            <a:ext cx="1384300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049957" y="5762576"/>
            <a:ext cx="1051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COBERTURA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341355" y="4773832"/>
            <a:ext cx="7550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CALIDAD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3773429" y="3824655"/>
            <a:ext cx="934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EFICIENCIA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191711" y="2761249"/>
            <a:ext cx="12261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 dirty="0">
                <a:latin typeface="Calibri" pitchFamily="34" charset="0"/>
              </a:rPr>
              <a:t>ALINEACIÓN</a:t>
            </a:r>
          </a:p>
          <a:p>
            <a:pPr algn="ctr"/>
            <a:r>
              <a:rPr lang="es-ES_tradnl" sz="1600" b="1" dirty="0">
                <a:latin typeface="Calibri" pitchFamily="34" charset="0"/>
              </a:rPr>
              <a:t>DE RECURSOS 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031993" y="2071837"/>
            <a:ext cx="7966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IMPACTO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6912619" y="2686899"/>
            <a:ext cx="15478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Logro de </a:t>
            </a:r>
            <a:r>
              <a:rPr lang="es-ES_tradnl" sz="1800" b="1" dirty="0" smtClean="0">
                <a:solidFill>
                  <a:srgbClr val="FFFFCC"/>
                </a:solidFill>
                <a:latin typeface="Calibri" pitchFamily="34" charset="0"/>
              </a:rPr>
              <a:t>objetivos  </a:t>
            </a:r>
            <a:endParaRPr lang="es-ES_tradnl" sz="1800" b="1" dirty="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2595934" y="2201710"/>
            <a:ext cx="2381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algn="r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Congruencia entre recursos aprobados y suministrados y su equidad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5133673" y="3807193"/>
            <a:ext cx="31416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Productividad y aprovechamiento de recursos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734603" y="3530194"/>
            <a:ext cx="2646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algn="r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Características o atributos de productos / servicios y satisfacción de usuarios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2543761" y="5470187"/>
            <a:ext cx="2647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Mide alcance de la población o universo objetivo</a:t>
            </a:r>
          </a:p>
        </p:txBody>
      </p:sp>
    </p:spTree>
    <p:extLst>
      <p:ext uri="{BB962C8B-B14F-4D97-AF65-F5344CB8AC3E}">
        <p14:creationId xmlns:p14="http://schemas.microsoft.com/office/powerpoint/2010/main" val="1624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Objetivo</a:t>
            </a:r>
            <a:endParaRPr lang="en-US" smtClean="0"/>
          </a:p>
        </p:txBody>
      </p:sp>
      <p:sp>
        <p:nvSpPr>
          <p:cNvPr id="4099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Consolidar indicadores y metas a través de la identificación de factores críticos sumado a la análisis VDI.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Tipologías</a:t>
            </a:r>
            <a:endParaRPr lang="es-MX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00987" cy="476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3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Características</a:t>
            </a:r>
            <a:endParaRPr lang="es-MX" dirty="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8584C-AE0A-4219-A036-C2F048B937D6}" type="slidenum">
              <a:rPr lang="es-MX" smtClean="0"/>
              <a:pPr>
                <a:defRPr/>
              </a:pPr>
              <a:t>21</a:t>
            </a:fld>
            <a:endParaRPr lang="es-MX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09333171"/>
              </p:ext>
            </p:extLst>
          </p:nvPr>
        </p:nvGraphicFramePr>
        <p:xfrm>
          <a:off x="179512" y="1268760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1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Construcción de Indicadores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51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882552" y="4437112"/>
            <a:ext cx="5231866" cy="18722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III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(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1) Nombre – Cálculo – </a:t>
            </a: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Tipo – Generación </a:t>
            </a:r>
            <a:endParaRPr lang="es-MX" sz="2400" b="1" dirty="0">
              <a:solidFill>
                <a:srgbClr val="FFFF00"/>
              </a:solidFill>
              <a:effectLst/>
              <a:latin typeface="Arial Narrow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(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2) </a:t>
            </a: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Línea Base – Estatus 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– Meta – Umbral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(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3) Fuente – Período – Responsable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187352" y="1396350"/>
            <a:ext cx="2376488" cy="6155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indent="-103188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dirty="0">
                <a:solidFill>
                  <a:schemeClr val="bg1"/>
                </a:solidFill>
                <a:effectLst/>
                <a:latin typeface="Arial Narrow" pitchFamily="34" charset="0"/>
              </a:rPr>
              <a:t>I Objetivos y </a:t>
            </a:r>
            <a:r>
              <a:rPr lang="es-MX" b="1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Riesgos</a:t>
            </a:r>
            <a:endParaRPr lang="es-MX" b="1" dirty="0">
              <a:solidFill>
                <a:schemeClr val="bg1"/>
              </a:solidFill>
              <a:effectLst/>
              <a:latin typeface="Arial Narrow" pitchFamily="34" charset="0"/>
            </a:endParaRPr>
          </a:p>
          <a:p>
            <a:pPr lvl="1" algn="ctr" eaLnBrk="1" hangingPunct="1"/>
            <a:r>
              <a:rPr lang="es-MX" b="1" dirty="0">
                <a:solidFill>
                  <a:schemeClr val="bg1"/>
                </a:solidFill>
                <a:effectLst/>
                <a:latin typeface="Arial Narrow" pitchFamily="34" charset="0"/>
              </a:rPr>
              <a:t>cuantificables</a:t>
            </a:r>
          </a:p>
        </p:txBody>
      </p:sp>
      <p:cxnSp>
        <p:nvCxnSpPr>
          <p:cNvPr id="11268" name="AutoShape 8"/>
          <p:cNvCxnSpPr>
            <a:cxnSpLocks noChangeShapeType="1"/>
            <a:stCxn id="79878" idx="3"/>
            <a:endCxn id="79904" idx="1"/>
          </p:cNvCxnSpPr>
          <p:nvPr/>
        </p:nvCxnSpPr>
        <p:spPr bwMode="auto">
          <a:xfrm>
            <a:off x="4563840" y="1704127"/>
            <a:ext cx="1320848" cy="673456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5884688" y="2023640"/>
            <a:ext cx="2935784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 b="1" dirty="0">
                <a:effectLst/>
                <a:latin typeface="Arial Narrow" pitchFamily="34" charset="0"/>
              </a:rPr>
              <a:t>II </a:t>
            </a:r>
            <a:r>
              <a:rPr lang="es-MX" sz="2000" b="1" dirty="0" smtClean="0">
                <a:effectLst/>
                <a:latin typeface="Arial Narrow" pitchFamily="34" charset="0"/>
              </a:rPr>
              <a:t>Establecer </a:t>
            </a: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itchFamily="34" charset="0"/>
              </a:rPr>
              <a:t>Indicadores</a:t>
            </a:r>
            <a:r>
              <a:rPr lang="es-MX" sz="2000" b="1" dirty="0">
                <a:effectLst/>
                <a:latin typeface="Arial Narrow" pitchFamily="34" charset="0"/>
              </a:rPr>
              <a:t> </a:t>
            </a:r>
            <a:r>
              <a:rPr lang="es-MX" sz="2000" b="1" dirty="0" smtClean="0">
                <a:effectLst/>
                <a:latin typeface="Arial Narrow" pitchFamily="34" charset="0"/>
              </a:rPr>
              <a:t>vía VDI + AFC + </a:t>
            </a:r>
            <a:r>
              <a:rPr lang="es-MX" sz="2000" b="1" dirty="0" err="1" smtClean="0">
                <a:effectLst/>
                <a:latin typeface="Arial Narrow" pitchFamily="34" charset="0"/>
              </a:rPr>
              <a:t>KPIs</a:t>
            </a:r>
            <a:endParaRPr lang="es-ES" sz="2000" b="1" dirty="0">
              <a:effectLst/>
              <a:latin typeface="Arial Narrow" pitchFamily="34" charset="0"/>
            </a:endParaRPr>
          </a:p>
        </p:txBody>
      </p:sp>
      <p:cxnSp>
        <p:nvCxnSpPr>
          <p:cNvPr id="11271" name="10 Forma"/>
          <p:cNvCxnSpPr>
            <a:cxnSpLocks noChangeShapeType="1"/>
            <a:stCxn id="79904" idx="2"/>
            <a:endCxn id="79876" idx="3"/>
          </p:cNvCxnSpPr>
          <p:nvPr/>
        </p:nvCxnSpPr>
        <p:spPr bwMode="auto">
          <a:xfrm rot="5400000">
            <a:off x="5912654" y="3933290"/>
            <a:ext cx="2641690" cy="238162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9 Documento"/>
          <p:cNvSpPr/>
          <p:nvPr/>
        </p:nvSpPr>
        <p:spPr>
          <a:xfrm>
            <a:off x="467544" y="2420174"/>
            <a:ext cx="1637246" cy="79208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V Tablero de Comando</a:t>
            </a:r>
            <a:endParaRPr lang="es-MX" b="1" dirty="0"/>
          </a:p>
        </p:txBody>
      </p:sp>
      <p:sp>
        <p:nvSpPr>
          <p:cNvPr id="24" name="23 Documento"/>
          <p:cNvSpPr/>
          <p:nvPr/>
        </p:nvSpPr>
        <p:spPr>
          <a:xfrm>
            <a:off x="702506" y="3068960"/>
            <a:ext cx="1637246" cy="79208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IV Catálogo de indicadores</a:t>
            </a:r>
            <a:endParaRPr lang="es-MX" b="1" dirty="0"/>
          </a:p>
        </p:txBody>
      </p:sp>
      <p:cxnSp>
        <p:nvCxnSpPr>
          <p:cNvPr id="14" name="13 Conector angular"/>
          <p:cNvCxnSpPr>
            <a:stCxn id="79876" idx="1"/>
            <a:endCxn id="24" idx="2"/>
          </p:cNvCxnSpPr>
          <p:nvPr/>
        </p:nvCxnSpPr>
        <p:spPr>
          <a:xfrm rot="10800000">
            <a:off x="1521130" y="3808682"/>
            <a:ext cx="361423" cy="156453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1</a:t>
            </a:r>
            <a:endParaRPr lang="es-ES" smtClean="0"/>
          </a:p>
        </p:txBody>
      </p:sp>
      <p:sp>
        <p:nvSpPr>
          <p:cNvPr id="12291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Nombre significativo y auto-explicativo.</a:t>
            </a:r>
          </a:p>
          <a:p>
            <a:r>
              <a:rPr lang="es-MX" dirty="0" smtClean="0"/>
              <a:t>Cálculo: Forma puntual de obtenerlo</a:t>
            </a:r>
            <a:r>
              <a:rPr lang="es-MX" dirty="0"/>
              <a:t>. </a:t>
            </a:r>
            <a:r>
              <a:rPr lang="es-MX" dirty="0" smtClean="0"/>
              <a:t>Identificar sus factores.</a:t>
            </a:r>
          </a:p>
          <a:p>
            <a:r>
              <a:rPr lang="es-MX" dirty="0" smtClean="0"/>
              <a:t>Establecer Tipo.</a:t>
            </a:r>
          </a:p>
          <a:p>
            <a:r>
              <a:rPr lang="es-MX" dirty="0" smtClean="0"/>
              <a:t>Establecer Generación: QT, QL, Índice</a:t>
            </a:r>
            <a:r>
              <a:rPr lang="es-MX" dirty="0"/>
              <a:t>.</a:t>
            </a:r>
            <a:endParaRPr lang="es-MX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2</a:t>
            </a:r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Línea </a:t>
            </a:r>
            <a:r>
              <a:rPr lang="es-ES" dirty="0" smtClean="0"/>
              <a:t>Base: </a:t>
            </a:r>
            <a:r>
              <a:rPr lang="es-ES" dirty="0"/>
              <a:t>Valor de arranque </a:t>
            </a:r>
            <a:r>
              <a:rPr lang="es-ES" dirty="0" smtClean="0"/>
              <a:t>de la variable bajo observación.</a:t>
            </a:r>
          </a:p>
          <a:p>
            <a:r>
              <a:rPr lang="es-ES" dirty="0"/>
              <a:t>Estatus: Valor </a:t>
            </a:r>
            <a:r>
              <a:rPr lang="es-ES" dirty="0" smtClean="0"/>
              <a:t>medido/real de la variable en el momento acordado.</a:t>
            </a:r>
            <a:endParaRPr lang="es-ES" dirty="0"/>
          </a:p>
          <a:p>
            <a:r>
              <a:rPr lang="es-ES" dirty="0" smtClean="0"/>
              <a:t>Meta: Valor que se quiere lograr o mantener.</a:t>
            </a:r>
          </a:p>
          <a:p>
            <a:r>
              <a:rPr lang="es-ES" dirty="0" smtClean="0"/>
              <a:t>Umbral: Espacio comprendido entre los valores </a:t>
            </a:r>
            <a:r>
              <a:rPr lang="es-MX" dirty="0" smtClean="0"/>
              <a:t>mínimo </a:t>
            </a:r>
            <a:r>
              <a:rPr lang="es-ES" dirty="0" smtClean="0"/>
              <a:t>y </a:t>
            </a:r>
            <a:r>
              <a:rPr lang="es-MX" dirty="0" smtClean="0"/>
              <a:t>máximo </a:t>
            </a:r>
            <a:r>
              <a:rPr lang="es-ES" dirty="0" smtClean="0"/>
              <a:t>que el indicador puede tomar en la escala establecida (semáforo).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3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Determinar </a:t>
            </a:r>
            <a:r>
              <a:rPr lang="es-MX" b="1" dirty="0" smtClean="0"/>
              <a:t>fuentes</a:t>
            </a:r>
            <a:r>
              <a:rPr lang="es-MX" dirty="0" smtClean="0"/>
              <a:t> de información.</a:t>
            </a:r>
          </a:p>
          <a:p>
            <a:r>
              <a:rPr lang="es-MX" dirty="0" smtClean="0"/>
              <a:t>Horizonte</a:t>
            </a:r>
            <a:r>
              <a:rPr lang="es-MX" b="1" dirty="0" smtClean="0"/>
              <a:t> </a:t>
            </a:r>
            <a:r>
              <a:rPr lang="es-MX" dirty="0" smtClean="0"/>
              <a:t>de la medición.</a:t>
            </a:r>
          </a:p>
          <a:p>
            <a:r>
              <a:rPr lang="es-MX" b="1" dirty="0" smtClean="0"/>
              <a:t>Responsable</a:t>
            </a:r>
            <a:r>
              <a:rPr lang="es-MX" dirty="0" smtClean="0"/>
              <a:t>s de recolección y de análisis de la información.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Catálogo de indicadores</a:t>
            </a:r>
            <a:endParaRPr lang="es-E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mtClean="0"/>
              <a:t>Es el proceso de especificación completa, documentación, divulgación e inclusión entre los sistemas de operación del negocio de los indicadores de gestión. </a:t>
            </a:r>
            <a:endParaRPr lang="es-E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04316"/>
              </p:ext>
            </p:extLst>
          </p:nvPr>
        </p:nvGraphicFramePr>
        <p:xfrm>
          <a:off x="35496" y="5"/>
          <a:ext cx="9108504" cy="6834919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277126"/>
                <a:gridCol w="2277126"/>
                <a:gridCol w="2277126"/>
                <a:gridCol w="2277126"/>
              </a:tblGrid>
              <a:tr h="2426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sng" strike="noStrike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hlinkClick r:id="" action="ppaction://hlinkfile"/>
                        </a:rPr>
                        <a:t>FICHA TÉCNICA</a:t>
                      </a:r>
                      <a:endParaRPr lang="es-MX" sz="1200" b="1" i="0" u="sng" strike="noStrike" dirty="0">
                        <a:solidFill>
                          <a:srgbClr val="0000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27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ORGANIZACIÓN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FECHA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727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ÁREA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84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NOMBRE INDICADOR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7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GENERACIÓN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7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TIPO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7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FACTORES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84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MÉTODO DE CÁLCULO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fontAlgn="ctr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fontAlgn="ctr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fontAlgn="ctr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fontAlgn="ctr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7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LÍNEA  BASE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65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META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u="none" strike="noStrike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ESTATUS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34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UMBRAL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57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FUENTE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7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FRECUENCIA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72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RESPONSABLE</a:t>
                      </a:r>
                      <a:r>
                        <a:rPr lang="es-MX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s-MX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RECOPILACIÓN</a:t>
                      </a:r>
                      <a:endParaRPr lang="es-MX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RESPONSABLE ANÁLISIS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FIRMAS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5838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2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Teoría sobre Indicadores 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 smtClean="0"/>
              <a:t>AMDG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35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Repaso</a:t>
            </a:r>
            <a:endParaRPr lang="es-MX" dirty="0" smtClean="0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/>
      </p:pic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Teoría sobre Indicadores II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/>
              <a:t>Diseño de Nuevos Indicadores</a:t>
            </a:r>
          </a:p>
        </p:txBody>
      </p:sp>
    </p:spTree>
    <p:extLst>
      <p:ext uri="{BB962C8B-B14F-4D97-AF65-F5344CB8AC3E}">
        <p14:creationId xmlns:p14="http://schemas.microsoft.com/office/powerpoint/2010/main" val="197704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>
      <p:transition spd="slow">
        <p:fade/>
        <p:sndAc>
          <p:stSnd>
            <p:snd r:embed="rId2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Teoría sobre Indicadores II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/>
              <a:t>Diseño de Nuevos Indicadores</a:t>
            </a:r>
          </a:p>
        </p:txBody>
      </p:sp>
    </p:spTree>
    <p:extLst>
      <p:ext uri="{BB962C8B-B14F-4D97-AF65-F5344CB8AC3E}">
        <p14:creationId xmlns:p14="http://schemas.microsoft.com/office/powerpoint/2010/main" val="197704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>
      <p:transition spd="slow">
        <p:fade/>
        <p:sndAc>
          <p:stSnd>
            <p:snd r:embed="rId2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Objetivo</a:t>
            </a:r>
            <a:endParaRPr lang="en-US" smtClean="0"/>
          </a:p>
        </p:txBody>
      </p:sp>
      <p:sp>
        <p:nvSpPr>
          <p:cNvPr id="4099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Consolidar objetivos, metas e indicadores a través del Dimensionamiento de las variables explícitas.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Repaso</a:t>
            </a:r>
            <a:endParaRPr lang="es-MX" dirty="0" smtClean="0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/>
      </p:pic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Ciclo </a:t>
            </a:r>
            <a:r>
              <a:rPr lang="es-MX" dirty="0" err="1" smtClean="0"/>
              <a:t>MEc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0" t="33116"/>
          <a:stretch/>
        </p:blipFill>
        <p:spPr bwMode="auto">
          <a:xfrm>
            <a:off x="539552" y="1340768"/>
            <a:ext cx="8064896" cy="494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MEC e indicadores</a:t>
            </a:r>
            <a:endParaRPr lang="es-MX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/>
              <a:t>Desde el </a:t>
            </a:r>
            <a:r>
              <a:rPr lang="es-ES" smtClean="0"/>
              <a:t>enfoque</a:t>
            </a:r>
            <a:r>
              <a:rPr lang="es-MX" smtClean="0"/>
              <a:t> científico…</a:t>
            </a:r>
          </a:p>
          <a:p>
            <a:endParaRPr lang="es-MX" smtClean="0"/>
          </a:p>
          <a:p>
            <a:pPr lvl="1"/>
            <a:r>
              <a:rPr lang="es-ES" smtClean="0"/>
              <a:t>El Ciclo MEC es concebido como un proceso de generación de conocimientos para la gestión, …</a:t>
            </a:r>
          </a:p>
          <a:p>
            <a:pPr lvl="1"/>
            <a:r>
              <a:rPr lang="es-ES" smtClean="0"/>
              <a:t>… orientada a comprobar mediante indicadores, las hipótesis implícitas en los objetivos del proyecto, para validar y mejorar estrategias y/o tácticas. </a:t>
            </a:r>
            <a:endParaRPr lang="es-MX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882552" y="4437112"/>
            <a:ext cx="5231866" cy="18722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III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(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1) Nombre – Cálculo – </a:t>
            </a: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Tipo – Generación </a:t>
            </a:r>
            <a:endParaRPr lang="es-MX" sz="2400" b="1" dirty="0">
              <a:solidFill>
                <a:srgbClr val="FFFF00"/>
              </a:solidFill>
              <a:effectLst/>
              <a:latin typeface="Arial Narrow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(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2) </a:t>
            </a: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Línea Base – Estatus 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– Meta – Umbral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(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3) Fuente – Período – Responsable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187352" y="1396350"/>
            <a:ext cx="2376488" cy="6155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indent="-103188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dirty="0">
                <a:solidFill>
                  <a:schemeClr val="bg1"/>
                </a:solidFill>
                <a:effectLst/>
                <a:latin typeface="Arial Narrow" pitchFamily="34" charset="0"/>
              </a:rPr>
              <a:t>I Objetivos y </a:t>
            </a:r>
            <a:r>
              <a:rPr lang="es-MX" b="1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Riesgos</a:t>
            </a:r>
            <a:endParaRPr lang="es-MX" b="1" dirty="0">
              <a:solidFill>
                <a:schemeClr val="bg1"/>
              </a:solidFill>
              <a:effectLst/>
              <a:latin typeface="Arial Narrow" pitchFamily="34" charset="0"/>
            </a:endParaRPr>
          </a:p>
          <a:p>
            <a:pPr lvl="1" algn="ctr" eaLnBrk="1" hangingPunct="1"/>
            <a:r>
              <a:rPr lang="es-MX" b="1" dirty="0">
                <a:solidFill>
                  <a:schemeClr val="bg1"/>
                </a:solidFill>
                <a:effectLst/>
                <a:latin typeface="Arial Narrow" pitchFamily="34" charset="0"/>
              </a:rPr>
              <a:t>cuantificables</a:t>
            </a:r>
          </a:p>
        </p:txBody>
      </p:sp>
      <p:cxnSp>
        <p:nvCxnSpPr>
          <p:cNvPr id="15" name="AutoShape 8"/>
          <p:cNvCxnSpPr>
            <a:cxnSpLocks noChangeShapeType="1"/>
            <a:stCxn id="13" idx="3"/>
            <a:endCxn id="16" idx="1"/>
          </p:cNvCxnSpPr>
          <p:nvPr/>
        </p:nvCxnSpPr>
        <p:spPr bwMode="auto">
          <a:xfrm>
            <a:off x="4563840" y="1704127"/>
            <a:ext cx="1320848" cy="673456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5884688" y="2023640"/>
            <a:ext cx="2935784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 b="1" dirty="0">
                <a:effectLst/>
                <a:latin typeface="Arial Narrow" pitchFamily="34" charset="0"/>
              </a:rPr>
              <a:t>II </a:t>
            </a:r>
            <a:r>
              <a:rPr lang="es-MX" sz="2000" b="1" dirty="0" smtClean="0">
                <a:effectLst/>
                <a:latin typeface="Arial Narrow" pitchFamily="34" charset="0"/>
              </a:rPr>
              <a:t>Establecer </a:t>
            </a: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itchFamily="34" charset="0"/>
              </a:rPr>
              <a:t>Indicadores</a:t>
            </a:r>
            <a:r>
              <a:rPr lang="es-MX" sz="2000" b="1" dirty="0">
                <a:effectLst/>
                <a:latin typeface="Arial Narrow" pitchFamily="34" charset="0"/>
              </a:rPr>
              <a:t> </a:t>
            </a:r>
            <a:r>
              <a:rPr lang="es-MX" sz="2000" b="1" dirty="0" smtClean="0">
                <a:effectLst/>
                <a:latin typeface="Arial Narrow" pitchFamily="34" charset="0"/>
              </a:rPr>
              <a:t>vía VDI + AFC + </a:t>
            </a:r>
            <a:r>
              <a:rPr lang="es-MX" sz="2000" b="1" dirty="0" err="1" smtClean="0">
                <a:effectLst/>
                <a:latin typeface="Arial Narrow" pitchFamily="34" charset="0"/>
              </a:rPr>
              <a:t>KPIs</a:t>
            </a:r>
            <a:endParaRPr lang="es-ES" sz="2000" b="1" dirty="0">
              <a:effectLst/>
              <a:latin typeface="Arial Narrow" pitchFamily="34" charset="0"/>
            </a:endParaRPr>
          </a:p>
        </p:txBody>
      </p:sp>
      <p:cxnSp>
        <p:nvCxnSpPr>
          <p:cNvPr id="17" name="10 Forma"/>
          <p:cNvCxnSpPr>
            <a:cxnSpLocks noChangeShapeType="1"/>
            <a:stCxn id="16" idx="2"/>
            <a:endCxn id="12" idx="3"/>
          </p:cNvCxnSpPr>
          <p:nvPr/>
        </p:nvCxnSpPr>
        <p:spPr bwMode="auto">
          <a:xfrm rot="5400000">
            <a:off x="5912654" y="3933290"/>
            <a:ext cx="2641690" cy="238162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17 Documento"/>
          <p:cNvSpPr/>
          <p:nvPr/>
        </p:nvSpPr>
        <p:spPr>
          <a:xfrm>
            <a:off x="467544" y="2420174"/>
            <a:ext cx="1637246" cy="79208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V Tablero de Comando</a:t>
            </a:r>
            <a:endParaRPr lang="es-MX" b="1" dirty="0"/>
          </a:p>
        </p:txBody>
      </p:sp>
      <p:sp>
        <p:nvSpPr>
          <p:cNvPr id="19" name="18 Documento"/>
          <p:cNvSpPr/>
          <p:nvPr/>
        </p:nvSpPr>
        <p:spPr>
          <a:xfrm>
            <a:off x="702506" y="3068960"/>
            <a:ext cx="1637246" cy="79208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IV Catálogo de indicadores</a:t>
            </a:r>
            <a:endParaRPr lang="es-MX" b="1" dirty="0"/>
          </a:p>
        </p:txBody>
      </p:sp>
      <p:cxnSp>
        <p:nvCxnSpPr>
          <p:cNvPr id="20" name="19 Conector angular"/>
          <p:cNvCxnSpPr>
            <a:stCxn id="12" idx="1"/>
            <a:endCxn id="19" idx="2"/>
          </p:cNvCxnSpPr>
          <p:nvPr/>
        </p:nvCxnSpPr>
        <p:spPr>
          <a:xfrm rot="10800000">
            <a:off x="1521130" y="3808682"/>
            <a:ext cx="361423" cy="156453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3779912" y="188640"/>
            <a:ext cx="4176464" cy="547260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Indicadores: generaciones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Indicador 1ª generación</a:t>
            </a:r>
            <a:endParaRPr lang="es-MX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En general es un cociente donde el denominador nos sirva como referencia para comparación.</a:t>
            </a:r>
            <a:endParaRPr lang="en-US" smtClean="0"/>
          </a:p>
          <a:p>
            <a:endParaRPr lang="es-MX" dirty="0"/>
          </a:p>
        </p:txBody>
      </p:sp>
      <p:sp>
        <p:nvSpPr>
          <p:cNvPr id="25607" name="6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53729EA-8BDB-4609-B40F-B8B58E3F71AE}" type="slidenum">
              <a:rPr lang="es-MX"/>
              <a:pPr>
                <a:defRPr/>
              </a:pPr>
              <a:t>38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971600" y="5128045"/>
            <a:ext cx="5249269" cy="1160463"/>
            <a:chOff x="2124075" y="4073525"/>
            <a:chExt cx="5249269" cy="1160463"/>
          </a:xfrm>
        </p:grpSpPr>
        <p:sp>
          <p:nvSpPr>
            <p:cNvPr id="95236" name="Text Box 4"/>
            <p:cNvSpPr txBox="1">
              <a:spLocks noChangeArrowheads="1"/>
            </p:cNvSpPr>
            <p:nvPr/>
          </p:nvSpPr>
          <p:spPr bwMode="auto">
            <a:xfrm>
              <a:off x="2124075" y="4073525"/>
              <a:ext cx="2540000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2800" b="1" dirty="0">
                  <a:solidFill>
                    <a:srgbClr val="FFFF00"/>
                  </a:solidFill>
                  <a:latin typeface="Calibri" pitchFamily="34" charset="0"/>
                </a:rPr>
                <a:t>Numerador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s-ES_tradnl" sz="2800" b="1" dirty="0">
                  <a:solidFill>
                    <a:srgbClr val="FFFF00"/>
                  </a:solidFill>
                  <a:latin typeface="Calibri" pitchFamily="34" charset="0"/>
                </a:rPr>
                <a:t>Denominador</a:t>
              </a:r>
              <a:endParaRPr lang="en-US" sz="28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95237" name="Line 5"/>
            <p:cNvSpPr>
              <a:spLocks noChangeShapeType="1"/>
            </p:cNvSpPr>
            <p:nvPr/>
          </p:nvSpPr>
          <p:spPr bwMode="auto">
            <a:xfrm>
              <a:off x="2340099" y="4678736"/>
              <a:ext cx="2089150" cy="0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s-MX">
                <a:solidFill>
                  <a:srgbClr val="FFFF00"/>
                </a:solidFill>
              </a:endParaRPr>
            </a:p>
          </p:txBody>
        </p:sp>
        <p:sp>
          <p:nvSpPr>
            <p:cNvPr id="95238" name="Text Box 6"/>
            <p:cNvSpPr txBox="1">
              <a:spLocks noChangeArrowheads="1"/>
            </p:cNvSpPr>
            <p:nvPr/>
          </p:nvSpPr>
          <p:spPr bwMode="auto">
            <a:xfrm>
              <a:off x="4572000" y="4437063"/>
              <a:ext cx="28013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_tradnl" sz="2800" dirty="0" smtClean="0">
                  <a:solidFill>
                    <a:srgbClr val="FFFF00"/>
                  </a:solidFill>
                  <a:latin typeface="Calibri" pitchFamily="34" charset="0"/>
                </a:rPr>
                <a:t>x </a:t>
              </a:r>
              <a:r>
                <a:rPr lang="es-ES_tradnl" sz="2800" b="1" dirty="0">
                  <a:solidFill>
                    <a:srgbClr val="FFFF00"/>
                  </a:solidFill>
                  <a:latin typeface="Calibri" pitchFamily="34" charset="0"/>
                </a:rPr>
                <a:t>Factor de escala</a:t>
              </a:r>
              <a:endParaRPr lang="en-US" sz="28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1ª generación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750" y="1916113"/>
            <a:ext cx="7704658" cy="4560887"/>
          </a:xfrm>
        </p:spPr>
        <p:txBody>
          <a:bodyPr>
            <a:normAutofit/>
          </a:bodyPr>
          <a:lstStyle/>
          <a:p>
            <a:r>
              <a:rPr lang="es-MX" dirty="0"/>
              <a:t>Noción o Relación </a:t>
            </a:r>
            <a:r>
              <a:rPr lang="es-MX" dirty="0" smtClean="0"/>
              <a:t>Aritmética:</a:t>
            </a:r>
            <a:endParaRPr lang="es-MX" dirty="0"/>
          </a:p>
          <a:p>
            <a:pPr lvl="1"/>
            <a:r>
              <a:rPr lang="es-MX" dirty="0" smtClean="0"/>
              <a:t>Aritmético. Número de Clientes atendidos.</a:t>
            </a:r>
          </a:p>
          <a:p>
            <a:pPr lvl="1"/>
            <a:r>
              <a:rPr lang="es-MX" dirty="0" smtClean="0"/>
              <a:t>Porcentaje. Porcentaje de sectores atendidos.</a:t>
            </a:r>
            <a:endParaRPr lang="es-MX" dirty="0"/>
          </a:p>
          <a:p>
            <a:pPr lvl="1"/>
            <a:r>
              <a:rPr lang="es-MX" dirty="0" smtClean="0"/>
              <a:t>Promedio. Promedio de hectáreas siniestradas.</a:t>
            </a:r>
            <a:endParaRPr lang="es-MX" dirty="0"/>
          </a:p>
          <a:p>
            <a:pPr lvl="1"/>
            <a:r>
              <a:rPr lang="es-MX" dirty="0" smtClean="0"/>
              <a:t>Tasa. Tasa de ahorro </a:t>
            </a:r>
            <a:r>
              <a:rPr lang="es-MX" dirty="0"/>
              <a:t>de canasta </a:t>
            </a:r>
            <a:r>
              <a:rPr lang="es-MX" dirty="0" smtClean="0"/>
              <a:t>básica.</a:t>
            </a:r>
          </a:p>
          <a:p>
            <a:pPr lvl="1"/>
            <a:r>
              <a:rPr lang="es-MX" b="0" dirty="0" smtClean="0">
                <a:solidFill>
                  <a:srgbClr val="FFFF00"/>
                </a:solidFill>
              </a:rPr>
              <a:t>Índice. Human </a:t>
            </a:r>
            <a:r>
              <a:rPr lang="es-MX" b="0" dirty="0" err="1" smtClean="0">
                <a:solidFill>
                  <a:srgbClr val="FFFF00"/>
                </a:solidFill>
              </a:rPr>
              <a:t>Development</a:t>
            </a:r>
            <a:r>
              <a:rPr lang="es-MX" b="0" dirty="0" smtClean="0">
                <a:solidFill>
                  <a:srgbClr val="FFFF00"/>
                </a:solidFill>
              </a:rPr>
              <a:t> </a:t>
            </a:r>
            <a:r>
              <a:rPr lang="es-MX" b="0" dirty="0" err="1" smtClean="0">
                <a:solidFill>
                  <a:srgbClr val="FFFF00"/>
                </a:solidFill>
              </a:rPr>
              <a:t>Index</a:t>
            </a:r>
            <a:r>
              <a:rPr lang="es-MX" b="0" dirty="0" smtClean="0">
                <a:solidFill>
                  <a:srgbClr val="FFFF00"/>
                </a:solidFill>
              </a:rPr>
              <a:t>. </a:t>
            </a:r>
            <a:endParaRPr lang="es-MX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Enfoque de Sistemas</a:t>
            </a:r>
            <a:endParaRPr lang="es-MX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16" y="1359073"/>
            <a:ext cx="14700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5058"/>
            <a:ext cx="7532960" cy="54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1ª generación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454826"/>
              </p:ext>
            </p:extLst>
          </p:nvPr>
        </p:nvGraphicFramePr>
        <p:xfrm>
          <a:off x="611560" y="1556792"/>
          <a:ext cx="8064896" cy="4756032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959694"/>
                <a:gridCol w="2284988"/>
                <a:gridCol w="3594096"/>
                <a:gridCol w="226118"/>
              </a:tblGrid>
              <a:tr h="172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smtClean="0">
                          <a:effectLst/>
                        </a:rPr>
                        <a:t>NOMBRE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Estado de las instalaciones (EDOINS)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519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GENERACIÓN 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MX" sz="1800" u="none" strike="noStrike" dirty="0" smtClean="0">
                          <a:effectLst/>
                        </a:rPr>
                        <a:t>I/III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94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TIPO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MX" sz="1800" u="none" strike="noStrike" dirty="0" smtClean="0">
                          <a:effectLst/>
                        </a:rPr>
                        <a:t>Proceso, Índice.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9408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VARIABLES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es-MX" sz="1800" u="none" strike="noStrike" dirty="0" smtClean="0">
                          <a:effectLst/>
                        </a:rPr>
                        <a:t>De ingreso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a = Medios de acceso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2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b = Imagen exterior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 dirty="0">
                          <a:effectLst/>
                        </a:rPr>
                        <a:t>c= </a:t>
                      </a:r>
                      <a:r>
                        <a:rPr lang="es-MX" sz="1800" u="none" strike="noStrike" dirty="0" smtClean="0">
                          <a:effectLst/>
                        </a:rPr>
                        <a:t>Accesibilidad </a:t>
                      </a:r>
                      <a:r>
                        <a:rPr lang="es-MX" sz="1800" u="none" strike="noStrike" dirty="0">
                          <a:effectLst/>
                        </a:rPr>
                        <a:t>para minusválidos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d= Horario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De estancia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e= Iluminación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f= Distribución (Lay-out)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g= Climatización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h= Tamaño de la tienda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i= Carritos/canastillas de servicio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De salida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j= Línea de cajas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Seguridad </a:t>
                      </a:r>
                      <a:r>
                        <a:rPr lang="es-MX" sz="1800" u="none" strike="noStrike" baseline="0" dirty="0" smtClean="0">
                          <a:effectLst/>
                        </a:rPr>
                        <a:t>&amp;</a:t>
                      </a:r>
                      <a:r>
                        <a:rPr lang="es-MX" sz="1800" u="none" strike="noStrike" dirty="0" smtClean="0">
                          <a:effectLst/>
                        </a:rPr>
                        <a:t> Higiene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 dirty="0">
                          <a:effectLst/>
                        </a:rPr>
                        <a:t>k= Seguridad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851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l= Limpieza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2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MÉTODO DE CÁLCULO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EDOINS = ∑(</a:t>
                      </a:r>
                      <a:r>
                        <a:rPr lang="es-MX" sz="1800" u="none" strike="noStrike" dirty="0" err="1" smtClean="0">
                          <a:effectLst/>
                        </a:rPr>
                        <a:t>a:l</a:t>
                      </a:r>
                      <a:r>
                        <a:rPr lang="es-MX" sz="1800" u="none" strike="noStrike" dirty="0" smtClean="0">
                          <a:effectLst/>
                        </a:rPr>
                        <a:t>) </a:t>
                      </a:r>
                      <a:r>
                        <a:rPr lang="es-MX" sz="1800" u="none" strike="noStrike" dirty="0">
                          <a:effectLst/>
                        </a:rPr>
                        <a:t>/ 12 x 100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0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</a:t>
            </a:r>
            <a:r>
              <a:rPr lang="es-MX" dirty="0" smtClean="0"/>
              <a:t>2ª generación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Medición de Constructos (Variables).</a:t>
            </a:r>
          </a:p>
          <a:p>
            <a:r>
              <a:rPr lang="es-MX" dirty="0" smtClean="0"/>
              <a:t>Transferencia de “cualidades” a números.</a:t>
            </a:r>
          </a:p>
          <a:p>
            <a:r>
              <a:rPr lang="es-MX" dirty="0" smtClean="0"/>
              <a:t>Instrumentos:</a:t>
            </a:r>
          </a:p>
          <a:p>
            <a:pPr lvl="1"/>
            <a:r>
              <a:rPr lang="es-MX" dirty="0" smtClean="0"/>
              <a:t>Escala Likert.</a:t>
            </a:r>
          </a:p>
          <a:p>
            <a:pPr lvl="1"/>
            <a:r>
              <a:rPr lang="es-MX" dirty="0" smtClean="0"/>
              <a:t>Escala de </a:t>
            </a:r>
            <a:r>
              <a:rPr lang="es-MX" dirty="0" err="1" smtClean="0"/>
              <a:t>Guttman</a:t>
            </a:r>
            <a:r>
              <a:rPr lang="es-MX" dirty="0" smtClean="0"/>
              <a:t>.</a:t>
            </a:r>
          </a:p>
          <a:p>
            <a:pPr lvl="1"/>
            <a:r>
              <a:rPr lang="es-MX" dirty="0" smtClean="0"/>
              <a:t>Diferencial Semántico.</a:t>
            </a:r>
          </a:p>
        </p:txBody>
      </p:sp>
    </p:spTree>
    <p:extLst>
      <p:ext uri="{BB962C8B-B14F-4D97-AF65-F5344CB8AC3E}">
        <p14:creationId xmlns:p14="http://schemas.microsoft.com/office/powerpoint/2010/main" val="257006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</a:t>
            </a:r>
            <a:r>
              <a:rPr lang="es-MX" dirty="0" smtClean="0"/>
              <a:t>2ª generación</a:t>
            </a:r>
            <a:endParaRPr lang="es-MX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424294"/>
              </p:ext>
            </p:extLst>
          </p:nvPr>
        </p:nvGraphicFramePr>
        <p:xfrm>
          <a:off x="611560" y="1664851"/>
          <a:ext cx="7992888" cy="411108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82713"/>
                <a:gridCol w="1332148"/>
                <a:gridCol w="4978027"/>
              </a:tblGrid>
              <a:tr h="33406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 dirty="0">
                          <a:effectLst/>
                        </a:rPr>
                        <a:t>Bienes que el cliente busca y adquiere y que SL le oferta para satisfacer sus necesidades y expectativas.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Precio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A1 Los precios en SL son accesibles.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A2 Los precios de la competencia mejoran los de SL.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Presentación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>
                          <a:effectLst/>
                        </a:rPr>
                        <a:t>A3 La presentación de los productos me motiva a comprarlo.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340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>
                          <a:effectLst/>
                        </a:rPr>
                        <a:t>A4 El material del empaque daña al ambiente.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 dirty="0">
                          <a:effectLst/>
                        </a:rPr>
                        <a:t>Diversidad</a:t>
                      </a:r>
                      <a:r>
                        <a:rPr lang="es-MX" sz="1500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l" fontAlgn="ctr"/>
                      <a:r>
                        <a:rPr lang="es-MX" sz="1500" u="none" strike="noStrike" dirty="0" smtClean="0">
                          <a:effectLst/>
                        </a:rPr>
                        <a:t>exclusividad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>
                          <a:effectLst/>
                        </a:rPr>
                        <a:t>A5 En mi visita encontré todos los productos que necesitaba.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A6 Falta diversidad en los productos.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Espacio físico destinado para proporcionar el servicio al cliente.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Condiciones ambientales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B1 En SL la música ambiental </a:t>
                      </a:r>
                      <a:r>
                        <a:rPr lang="es-MX" sz="1500" u="none" strike="noStrike" dirty="0" smtClean="0">
                          <a:effectLst/>
                        </a:rPr>
                        <a:t>es </a:t>
                      </a:r>
                      <a:r>
                        <a:rPr lang="es-MX" sz="1500" u="none" strike="noStrike" dirty="0">
                          <a:effectLst/>
                        </a:rPr>
                        <a:t>agradable mientras compro.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340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B2 Encuentro poca limpieza en </a:t>
                      </a:r>
                      <a:r>
                        <a:rPr lang="es-MX" sz="1500" u="none" strike="noStrike" dirty="0" err="1" smtClean="0">
                          <a:effectLst/>
                        </a:rPr>
                        <a:t>en</a:t>
                      </a:r>
                      <a:r>
                        <a:rPr lang="es-MX" sz="1500" u="none" strike="noStrike" dirty="0" smtClean="0">
                          <a:effectLst/>
                        </a:rPr>
                        <a:t> </a:t>
                      </a:r>
                      <a:r>
                        <a:rPr lang="es-MX" sz="1500" u="none" strike="noStrike" dirty="0">
                          <a:effectLst/>
                        </a:rPr>
                        <a:t>general en SL..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Distribución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B3 Siempre están a mi alcance los productos que busco.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B4 Tengo que </a:t>
                      </a:r>
                      <a:r>
                        <a:rPr lang="es-MX" sz="1500" u="none" strike="noStrike" dirty="0" smtClean="0">
                          <a:effectLst/>
                        </a:rPr>
                        <a:t>recorrer </a:t>
                      </a:r>
                      <a:r>
                        <a:rPr lang="es-MX" sz="1500" u="none" strike="noStrike" dirty="0">
                          <a:effectLst/>
                        </a:rPr>
                        <a:t>toda la tienda para encontrar un producto.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340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Accesibilidad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>
                          <a:effectLst/>
                        </a:rPr>
                        <a:t>B5 He notado que es difícil para los discapacitados y adultos mayores desplazarse en SL.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B6 Percibo que en SL se preocupan por los discapacitados.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3ª generación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Digital </a:t>
            </a:r>
            <a:r>
              <a:rPr lang="es-MX" dirty="0" err="1"/>
              <a:t>Opportunity</a:t>
            </a:r>
            <a:r>
              <a:rPr lang="es-MX" dirty="0"/>
              <a:t> </a:t>
            </a:r>
            <a:r>
              <a:rPr lang="es-MX" dirty="0" err="1" smtClean="0"/>
              <a:t>Index</a:t>
            </a:r>
            <a:r>
              <a:rPr lang="es-MX" dirty="0" smtClean="0"/>
              <a:t> (DOI).</a:t>
            </a:r>
            <a:endParaRPr lang="es-MX" dirty="0"/>
          </a:p>
          <a:p>
            <a:r>
              <a:rPr lang="es-MX" dirty="0" smtClean="0"/>
              <a:t>Índice compuesto por 11 indicadores agrupados en tres categorías: oportunidad, infraestructura y utilización.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80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3ª generación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8972"/>
            <a:ext cx="8496944" cy="5149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1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</a:t>
            </a:r>
            <a:r>
              <a:rPr lang="es-MX" dirty="0" smtClean="0"/>
              <a:t>3ª </a:t>
            </a:r>
            <a:r>
              <a:rPr lang="es-MX" dirty="0"/>
              <a:t>generación</a:t>
            </a:r>
          </a:p>
        </p:txBody>
      </p:sp>
      <p:pic>
        <p:nvPicPr>
          <p:cNvPr id="1026" name="Picture 2" descr="HDI_EN_Fig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7513"/>
            <a:ext cx="8149588" cy="51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3ª generación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t="24191" r="28733" b="16688"/>
          <a:stretch/>
        </p:blipFill>
        <p:spPr bwMode="auto">
          <a:xfrm>
            <a:off x="611560" y="1844824"/>
            <a:ext cx="8064896" cy="461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3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3ª generación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64896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4" y="4783288"/>
            <a:ext cx="8079141" cy="159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5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Construcción de Indicadores</a:t>
            </a:r>
            <a:endParaRPr lang="es-MX" dirty="0"/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59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42793" y="4580210"/>
            <a:ext cx="3455988" cy="2089150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eaVert" wrap="none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MX" sz="1600" b="1" dirty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</a:rPr>
              <a:t>INSTRUMENTACIÓN</a:t>
            </a:r>
            <a:endParaRPr lang="es-ES" sz="1600" b="1" dirty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6803381" y="2851423"/>
            <a:ext cx="0" cy="1944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MX" sz="2000">
              <a:latin typeface="Times New Roman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83568" y="1338535"/>
            <a:ext cx="6624638" cy="50419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000" b="1" dirty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</a:rPr>
              <a:t>MARCO REFERENCIAL</a:t>
            </a:r>
            <a:endParaRPr lang="es-ES" sz="2000" b="1" dirty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1186806" y="4651648"/>
            <a:ext cx="2160587" cy="936625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HIPÓTESIS: </a:t>
            </a:r>
          </a:p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Objetivos</a:t>
            </a:r>
            <a:endParaRPr lang="es-ES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4858693" y="1627460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VARIABLES</a:t>
            </a:r>
          </a:p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Características </a:t>
            </a:r>
          </a:p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del concepto</a:t>
            </a:r>
            <a:endParaRPr lang="es-ES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4858693" y="3176860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DIMENSIONES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Propiedades 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 la variable</a:t>
            </a: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4858693" y="4761185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INDICADORES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Miden dimensiones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 la variable</a:t>
            </a: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 rot="5400000" flipH="1">
            <a:off x="1582887" y="1447279"/>
            <a:ext cx="2736850" cy="3240088"/>
          </a:xfrm>
          <a:custGeom>
            <a:avLst/>
            <a:gdLst>
              <a:gd name="G0" fmla="+- 10298 0 0"/>
              <a:gd name="G1" fmla="+- 16701 0 0"/>
              <a:gd name="G2" fmla="+- 3471 0 0"/>
              <a:gd name="G3" fmla="*/ 10298 1 2"/>
              <a:gd name="G4" fmla="+- G3 10800 0"/>
              <a:gd name="G5" fmla="+- 21600 10298 16701"/>
              <a:gd name="G6" fmla="+- 16701 3471 0"/>
              <a:gd name="G7" fmla="*/ G6 1 2"/>
              <a:gd name="G8" fmla="*/ 1670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701 1 2"/>
              <a:gd name="G15" fmla="+- G5 0 G4"/>
              <a:gd name="G16" fmla="+- G0 0 G4"/>
              <a:gd name="G17" fmla="*/ G2 G15 G16"/>
              <a:gd name="T0" fmla="*/ 15949 w 21600"/>
              <a:gd name="T1" fmla="*/ 0 h 21600"/>
              <a:gd name="T2" fmla="*/ 10298 w 21600"/>
              <a:gd name="T3" fmla="*/ 3471 h 21600"/>
              <a:gd name="T4" fmla="*/ 0 w 21600"/>
              <a:gd name="T5" fmla="*/ 20627 h 21600"/>
              <a:gd name="T6" fmla="*/ 8351 w 21600"/>
              <a:gd name="T7" fmla="*/ 21600 h 21600"/>
              <a:gd name="T8" fmla="*/ 16701 w 21600"/>
              <a:gd name="T9" fmla="*/ 13045 h 21600"/>
              <a:gd name="T10" fmla="*/ 21600 w 21600"/>
              <a:gd name="T11" fmla="*/ 347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49" y="0"/>
                </a:moveTo>
                <a:lnTo>
                  <a:pt x="10298" y="3471"/>
                </a:lnTo>
                <a:lnTo>
                  <a:pt x="15197" y="3471"/>
                </a:lnTo>
                <a:lnTo>
                  <a:pt x="15197" y="19655"/>
                </a:lnTo>
                <a:lnTo>
                  <a:pt x="0" y="19655"/>
                </a:lnTo>
                <a:lnTo>
                  <a:pt x="0" y="21600"/>
                </a:lnTo>
                <a:lnTo>
                  <a:pt x="16701" y="21600"/>
                </a:lnTo>
                <a:lnTo>
                  <a:pt x="16701" y="3471"/>
                </a:lnTo>
                <a:lnTo>
                  <a:pt x="21600" y="347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MX" sz="2000">
              <a:latin typeface="Times New Roman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1678080" y="3354660"/>
            <a:ext cx="260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OPERACIONALIZACIÓN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Definición, medición y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análisis de las variables</a:t>
            </a:r>
            <a:endParaRPr lang="es-ES" sz="2000" b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MEC e indicadores</a:t>
            </a:r>
            <a:endParaRPr lang="en-US" dirty="0"/>
          </a:p>
        </p:txBody>
      </p:sp>
      <p:sp>
        <p:nvSpPr>
          <p:cNvPr id="2" name="1 Elipse"/>
          <p:cNvSpPr/>
          <p:nvPr/>
        </p:nvSpPr>
        <p:spPr bwMode="auto">
          <a:xfrm>
            <a:off x="6875613" y="836712"/>
            <a:ext cx="1872851" cy="1294234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s-MX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Factores </a:t>
            </a:r>
            <a:r>
              <a:rPr lang="es-MX" sz="1600" b="1" dirty="0" smtClean="0">
                <a:solidFill>
                  <a:schemeClr val="bg1"/>
                </a:solidFill>
              </a:rPr>
              <a:t>Críticos de </a:t>
            </a:r>
            <a:r>
              <a:rPr kumimoji="1" lang="es-MX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Éxito</a:t>
            </a:r>
          </a:p>
        </p:txBody>
      </p:sp>
      <p:cxnSp>
        <p:nvCxnSpPr>
          <p:cNvPr id="13" name="12 Conector angular"/>
          <p:cNvCxnSpPr/>
          <p:nvPr/>
        </p:nvCxnSpPr>
        <p:spPr bwMode="auto">
          <a:xfrm rot="5400000">
            <a:off x="5911678" y="2909486"/>
            <a:ext cx="3691731" cy="1476523"/>
          </a:xfrm>
          <a:prstGeom prst="bentConnector2">
            <a:avLst/>
          </a:prstGeom>
          <a:ln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14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Herramientas complementarias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2491"/>
            <a:ext cx="8064896" cy="4960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Tipología SHCP</a:t>
            </a:r>
            <a:endParaRPr lang="es-MX" dirty="0" smtClean="0"/>
          </a:p>
        </p:txBody>
      </p:sp>
      <p:sp>
        <p:nvSpPr>
          <p:cNvPr id="24579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¿Cuál es la cobertura de la población o universo objetivo al cuál se le proporcionan los productos o servicios?</a:t>
            </a:r>
          </a:p>
          <a:p>
            <a:r>
              <a:rPr lang="es-ES_tradnl" dirty="0" smtClean="0"/>
              <a:t>¿Cuál es el nivel de calidad de los productos o servicios?</a:t>
            </a:r>
            <a:br>
              <a:rPr lang="es-ES_tradnl" dirty="0" smtClean="0"/>
            </a:br>
            <a:r>
              <a:rPr lang="es-ES_tradnl" dirty="0" smtClean="0"/>
              <a:t>¿Cuál es el nivel de eficiencia o aprovechamiento de los recursos?</a:t>
            </a:r>
          </a:p>
          <a:p>
            <a:r>
              <a:rPr lang="es-ES_tradnl" dirty="0" smtClean="0"/>
              <a:t>¿Qué tan alineados están los recursos con los requerimientos del ejercicio presupuestal? y ¿Qué tan equitativa es la distribución de recursos?</a:t>
            </a:r>
          </a:p>
          <a:p>
            <a:r>
              <a:rPr lang="es-ES_tradnl" dirty="0" smtClean="0"/>
              <a:t>¿Cuál es el impacto o resultado esperado al cumplir con los objetivos estratégicos?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95288" y="1700213"/>
            <a:ext cx="8353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87325" indent="-187325">
              <a:spcBef>
                <a:spcPts val="100"/>
              </a:spcBef>
              <a:tabLst>
                <a:tab pos="765175" algn="l"/>
                <a:tab pos="4000500" algn="l"/>
                <a:tab pos="4338638" algn="l"/>
              </a:tabLst>
            </a:pPr>
            <a:r>
              <a:rPr lang="es-ES_tradnl" sz="2800" dirty="0">
                <a:latin typeface="Calibri" pitchFamily="34" charset="0"/>
              </a:rPr>
              <a:t>	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Factores Críticos de Éxito</a:t>
            </a:r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Cada objetivo estratégico debe conectar un </a:t>
            </a:r>
            <a:r>
              <a:rPr lang="es-ES_tradnl" dirty="0" smtClean="0">
                <a:solidFill>
                  <a:srgbClr val="FF0000"/>
                </a:solidFill>
              </a:rPr>
              <a:t>Árbol de Factores Críticos de Éxito</a:t>
            </a:r>
            <a:r>
              <a:rPr lang="es-ES_tradnl" dirty="0" smtClean="0"/>
              <a:t>, a partir de los cuales se generen los indicadores.</a:t>
            </a:r>
          </a:p>
          <a:p>
            <a:endParaRPr lang="es-ES_tradnl" dirty="0" smtClean="0"/>
          </a:p>
          <a:p>
            <a:pPr lvl="1"/>
            <a:r>
              <a:rPr lang="es-ES_tradnl" dirty="0" smtClean="0"/>
              <a:t>¿Qué acciones vitales debe realizarse para lograr el objetivo?</a:t>
            </a:r>
          </a:p>
          <a:p>
            <a:pPr lvl="1"/>
            <a:r>
              <a:rPr lang="es-ES_tradnl" dirty="0" smtClean="0"/>
              <a:t>¿Qué es lo que debe ocurrir como resultado, para considerar que se ha tenido éxito en el logro del objetivo?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Factores Críticos de Éxito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750" y="1340769"/>
            <a:ext cx="3744218" cy="51362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s-MX" sz="2000" dirty="0"/>
              <a:t>Procedimiento:</a:t>
            </a:r>
          </a:p>
          <a:p>
            <a:r>
              <a:rPr lang="es-MX" sz="2000" dirty="0" smtClean="0"/>
              <a:t>Establecer el Objetivo y sus Dimensiones con base en un Marco Referencial.</a:t>
            </a:r>
          </a:p>
          <a:p>
            <a:r>
              <a:rPr lang="es-MX" sz="2000" dirty="0" smtClean="0"/>
              <a:t>Obtener la lista </a:t>
            </a:r>
            <a:r>
              <a:rPr lang="es-MX" sz="2000" dirty="0"/>
              <a:t>de factores de </a:t>
            </a:r>
            <a:r>
              <a:rPr lang="es-MX" sz="2000" dirty="0" smtClean="0"/>
              <a:t>éxito dando respuesta </a:t>
            </a:r>
            <a:r>
              <a:rPr lang="es-MX" sz="2000" dirty="0"/>
              <a:t>a: </a:t>
            </a:r>
            <a:endParaRPr lang="es-MX" sz="2000" dirty="0" smtClean="0"/>
          </a:p>
          <a:p>
            <a:pPr lvl="1"/>
            <a:r>
              <a:rPr lang="es-ES_tradnl" sz="2000" dirty="0" smtClean="0"/>
              <a:t>¿</a:t>
            </a:r>
            <a:r>
              <a:rPr lang="es-ES_tradnl" sz="2000" dirty="0"/>
              <a:t>Qué acciones vitales debe realizarse para lograr el objetivo?</a:t>
            </a:r>
          </a:p>
          <a:p>
            <a:pPr lvl="1"/>
            <a:r>
              <a:rPr lang="es-ES_tradnl" sz="2000" dirty="0"/>
              <a:t>¿Qué es lo que debe ocurrir como resultado, para considerar que se ha tenido éxito en el logro del objetivo</a:t>
            </a:r>
            <a:r>
              <a:rPr lang="es-ES_tradnl" sz="2000" dirty="0" smtClean="0"/>
              <a:t>?</a:t>
            </a:r>
            <a:endParaRPr lang="es-ES_tradnl" sz="2000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2"/>
          </p:nvPr>
        </p:nvSpPr>
        <p:spPr>
          <a:xfrm>
            <a:off x="4644008" y="1340768"/>
            <a:ext cx="3600400" cy="51369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sz="2000" dirty="0" smtClean="0"/>
              <a:t>Plantear </a:t>
            </a:r>
            <a:r>
              <a:rPr lang="es-MX" sz="2000" dirty="0"/>
              <a:t>en todo momento el cuestionamiento del para qué se debe cumplir un factor de éxito, </a:t>
            </a:r>
            <a:r>
              <a:rPr lang="es-MX" sz="2000" dirty="0" smtClean="0"/>
              <a:t> hasta llegar </a:t>
            </a:r>
            <a:r>
              <a:rPr lang="es-MX" sz="2000" dirty="0"/>
              <a:t>a </a:t>
            </a:r>
            <a:r>
              <a:rPr lang="es-MX" sz="2000" dirty="0" smtClean="0"/>
              <a:t>resultados </a:t>
            </a:r>
            <a:r>
              <a:rPr lang="es-MX" sz="2000" dirty="0"/>
              <a:t>finales.</a:t>
            </a:r>
          </a:p>
          <a:p>
            <a:r>
              <a:rPr lang="es-MX" sz="2000" dirty="0"/>
              <a:t>Eliminar factores de éxito no relevantes.</a:t>
            </a:r>
          </a:p>
          <a:p>
            <a:r>
              <a:rPr lang="es-MX" sz="2000" dirty="0" smtClean="0"/>
              <a:t>Conjugación de Factores Críticos, Población Objeto, etc. con una taxonomía de indicadores para establecer los idóneos. 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03317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1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0" y="1590787"/>
            <a:ext cx="7679010" cy="486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1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61573" cy="5271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2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5" y="1534869"/>
            <a:ext cx="7850013" cy="49184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2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9390"/>
            <a:ext cx="7652022" cy="4853946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Validación de indicadores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000" dirty="0" smtClean="0"/>
              <a:t>Los indicadores a ser utilizados deben ser objeto de una validación técnica que permita seleccionar los mejores. CREMA realiza este filtro a partir de cinco criterios:</a:t>
            </a:r>
          </a:p>
          <a:p>
            <a:endParaRPr lang="es-MX" sz="2000" dirty="0" smtClean="0"/>
          </a:p>
          <a:p>
            <a:pPr lvl="1"/>
            <a:r>
              <a:rPr lang="es-MX" sz="2000" dirty="0" smtClean="0"/>
              <a:t>Claro: Preciso e inequívoco.</a:t>
            </a:r>
          </a:p>
          <a:p>
            <a:pPr lvl="1"/>
            <a:r>
              <a:rPr lang="es-MX" sz="2000" dirty="0" smtClean="0"/>
              <a:t>Relevante: Apropiado al tema en cuestión.</a:t>
            </a:r>
          </a:p>
          <a:p>
            <a:pPr lvl="1"/>
            <a:r>
              <a:rPr lang="es-MX" sz="2000" dirty="0" smtClean="0"/>
              <a:t>Económico: Disponible a un costo razonable.</a:t>
            </a:r>
          </a:p>
          <a:p>
            <a:pPr lvl="1"/>
            <a:r>
              <a:rPr lang="es-MX" sz="2000" dirty="0" smtClean="0"/>
              <a:t>Medible: Abierto a validación independiente.</a:t>
            </a:r>
          </a:p>
          <a:p>
            <a:pPr lvl="1"/>
            <a:r>
              <a:rPr lang="es-MX" sz="2000" dirty="0" smtClean="0"/>
              <a:t>Adecuado: Ofrece una base suficiente para estimar el desempeño.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24F64A65-C88D-49AC-9041-1DB491A390A2}" type="slidenum">
              <a:rPr lang="es-MX" smtClean="0"/>
              <a:pPr/>
              <a:t>57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Validación de indicadores</a:t>
            </a:r>
            <a:endParaRPr lang="es-MX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83568" y="3799581"/>
            <a:ext cx="5976664" cy="2869779"/>
          </a:xfrm>
        </p:spPr>
        <p:txBody>
          <a:bodyPr>
            <a:normAutofit lnSpcReduction="10000"/>
          </a:bodyPr>
          <a:lstStyle/>
          <a:p>
            <a:r>
              <a:rPr lang="es-ES" sz="1800" dirty="0" smtClean="0"/>
              <a:t>C ¿Está el indicador claramente formulado?</a:t>
            </a:r>
          </a:p>
          <a:p>
            <a:r>
              <a:rPr lang="es-ES" sz="1800" dirty="0" smtClean="0"/>
              <a:t>R ¿Es el indicador suficientemente representativo?</a:t>
            </a:r>
          </a:p>
          <a:p>
            <a:r>
              <a:rPr lang="es-ES" sz="1800" dirty="0" smtClean="0"/>
              <a:t>E ¿El indicador se puede medir de manera práctica y económica?</a:t>
            </a:r>
          </a:p>
          <a:p>
            <a:r>
              <a:rPr lang="es-ES" sz="1800" dirty="0" smtClean="0"/>
              <a:t>M ¿Están las variables del indicador suficientemente definidas para asegurar que lo que se mide hoy es lo mismo que se medirá en cualquier tiempo?</a:t>
            </a:r>
          </a:p>
          <a:p>
            <a:r>
              <a:rPr lang="es-ES" sz="1800" dirty="0" smtClean="0"/>
              <a:t>A ¿Es el indicador tan directo como para garantizar que la determinación de su desempeño no sea complicada ni problemática?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DF1205D5-8F1E-4B23-B2EB-217C76D0AC62}" type="slidenum">
              <a:rPr lang="es-MX" smtClean="0"/>
              <a:pPr/>
              <a:t>58</a:t>
            </a:fld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7048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268760"/>
            <a:ext cx="7821613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Ciclo </a:t>
            </a:r>
            <a:r>
              <a:rPr lang="es-MX" dirty="0" err="1" smtClean="0"/>
              <a:t>MEc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0" t="33116"/>
          <a:stretch/>
        </p:blipFill>
        <p:spPr bwMode="auto">
          <a:xfrm>
            <a:off x="539552" y="1340768"/>
            <a:ext cx="8064896" cy="494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Teoría sobre Indicadores II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 smtClean="0"/>
              <a:t>AMDG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354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>
      <p:transition spd="slow">
        <p:fade/>
        <p:sndAc>
          <p:stSnd>
            <p:snd r:embed="rId2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06323913"/>
              </p:ext>
            </p:extLst>
          </p:nvPr>
        </p:nvGraphicFramePr>
        <p:xfrm>
          <a:off x="395536" y="1970243"/>
          <a:ext cx="8424936" cy="461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294"/>
                <a:gridCol w="2013086"/>
                <a:gridCol w="2758674"/>
                <a:gridCol w="2385882"/>
              </a:tblGrid>
              <a:tr h="55248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Variable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Dimensiones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Definición Nominal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Indicadores </a:t>
                      </a:r>
                    </a:p>
                    <a:p>
                      <a:pPr algn="ctr"/>
                      <a:r>
                        <a:rPr lang="es-MX" sz="1600" dirty="0" smtClean="0"/>
                        <a:t>(Definición</a:t>
                      </a:r>
                      <a:r>
                        <a:rPr lang="es-MX" sz="1600" baseline="0" dirty="0" smtClean="0"/>
                        <a:t> Operacional)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</a:tr>
              <a:tr h="886837">
                <a:tc rowSpan="4">
                  <a:txBody>
                    <a:bodyPr/>
                    <a:lstStyle/>
                    <a:p>
                      <a:r>
                        <a:rPr lang="es-MX" sz="1800" dirty="0" smtClean="0"/>
                        <a:t>Felicidad Laboral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Identidad.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Percepción que tienen los trabajadores de la organización, su Misión y Visión, abarcando la interrelación de empleados pertenecientes a áreas distintas.</a:t>
                      </a:r>
                      <a:endParaRPr lang="es-ES" sz="1100" dirty="0" smtClean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Grado ID Misión.</a:t>
                      </a:r>
                    </a:p>
                    <a:p>
                      <a:r>
                        <a:rPr lang="es-MX" sz="1500" dirty="0" smtClean="0"/>
                        <a:t>Nivel de compromiso.</a:t>
                      </a:r>
                    </a:p>
                    <a:p>
                      <a:r>
                        <a:rPr lang="es-MX" sz="1500" dirty="0" smtClean="0"/>
                        <a:t>Nivel de ESR..</a:t>
                      </a:r>
                      <a:endParaRPr lang="es-MX" sz="1500" dirty="0"/>
                    </a:p>
                  </a:txBody>
                  <a:tcPr marL="91431" marR="91431" marT="45717" marB="45717" anchor="ctr"/>
                </a:tc>
              </a:tr>
              <a:tr h="1046827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Remuneraciones.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Competitividad de la empresa contra organizaciones similares en las responsabilidades definidas para el puesto de que se trate. Este concepto abarca el sueldo y las prestaciones contempladas en el contrato. 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Nivel de sueldos.</a:t>
                      </a:r>
                    </a:p>
                    <a:p>
                      <a:r>
                        <a:rPr lang="es-MX" sz="1500" dirty="0" smtClean="0"/>
                        <a:t>Prestaciones.</a:t>
                      </a:r>
                    </a:p>
                    <a:p>
                      <a:r>
                        <a:rPr lang="es-MX" sz="1500" dirty="0" smtClean="0"/>
                        <a:t>Otros bonos.</a:t>
                      </a:r>
                    </a:p>
                  </a:txBody>
                  <a:tcPr marL="91431" marR="91431" marT="45717" marB="45717" anchor="ctr"/>
                </a:tc>
              </a:tr>
              <a:tr h="1046758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Perspectivas de desarrollo.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Oportunidad real de que los empleados puedan “hacer carrera” dentro de la empresa en función a un estándar de rendimiento para cumplir a corto, mediano y largo plazos dentro de la organización.</a:t>
                      </a:r>
                      <a:r>
                        <a:rPr lang="es-ES" sz="1100" dirty="0" smtClean="0"/>
                        <a:t> 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 smtClean="0"/>
                        <a:t>Grado</a:t>
                      </a:r>
                      <a:r>
                        <a:rPr lang="es-MX" sz="1500" baseline="0" dirty="0" smtClean="0"/>
                        <a:t> de desarrollo.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aseline="0" dirty="0" smtClean="0"/>
                        <a:t>Capacitación.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aseline="0" dirty="0" smtClean="0"/>
                        <a:t>Evaluación del desempeño.</a:t>
                      </a:r>
                    </a:p>
                  </a:txBody>
                  <a:tcPr marL="91431" marR="91431" marT="45717" marB="45717" anchor="ctr"/>
                </a:tc>
              </a:tr>
              <a:tr h="959591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Clima Organizacional.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Se refiere a los factores que crean una percepción común sobre una situación de los individuos de una organización (ambiente de trabajo, condiciones laborales, comunicación, etc.). </a:t>
                      </a:r>
                      <a:endParaRPr lang="es-ES" sz="1100" dirty="0" smtClean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Calificación CO.</a:t>
                      </a:r>
                    </a:p>
                    <a:p>
                      <a:r>
                        <a:rPr lang="es-MX" sz="1500" dirty="0" smtClean="0"/>
                        <a:t>Condiciones</a:t>
                      </a:r>
                      <a:r>
                        <a:rPr lang="es-MX" sz="1500" baseline="0" dirty="0" smtClean="0"/>
                        <a:t> organizacionales..</a:t>
                      </a:r>
                    </a:p>
                    <a:p>
                      <a:r>
                        <a:rPr lang="es-MX" sz="1500" baseline="0" dirty="0" smtClean="0"/>
                        <a:t>Equidad.</a:t>
                      </a:r>
                      <a:endParaRPr lang="es-MX" sz="1500" dirty="0"/>
                    </a:p>
                  </a:txBody>
                  <a:tcPr marL="91431" marR="91431" marT="45717" marB="45717" anchor="ctr"/>
                </a:tc>
              </a:tr>
            </a:tbl>
          </a:graphicData>
        </a:graphic>
      </p:graphicFrame>
      <p:sp>
        <p:nvSpPr>
          <p:cNvPr id="2" name="1 Llamada con línea 1 (borde y barra de énfasis)"/>
          <p:cNvSpPr/>
          <p:nvPr/>
        </p:nvSpPr>
        <p:spPr>
          <a:xfrm>
            <a:off x="3061465" y="1070103"/>
            <a:ext cx="2520280" cy="360040"/>
          </a:xfrm>
          <a:prstGeom prst="accentBorderCallout1">
            <a:avLst>
              <a:gd name="adj1" fmla="val 44469"/>
              <a:gd name="adj2" fmla="val -3740"/>
              <a:gd name="adj3" fmla="val 254635"/>
              <a:gd name="adj4" fmla="val -55436"/>
            </a:avLst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Marco de Referencia</a:t>
            </a:r>
            <a:endParaRPr lang="es-MX" b="1" dirty="0"/>
          </a:p>
        </p:txBody>
      </p:sp>
      <p:sp>
        <p:nvSpPr>
          <p:cNvPr id="3" name="2 Llamada con línea 3 (borde y barra de énfasis)"/>
          <p:cNvSpPr/>
          <p:nvPr/>
        </p:nvSpPr>
        <p:spPr>
          <a:xfrm>
            <a:off x="6933920" y="1052736"/>
            <a:ext cx="1872208" cy="396044"/>
          </a:xfrm>
          <a:prstGeom prst="accentBorderCallout3">
            <a:avLst>
              <a:gd name="adj1" fmla="val 30902"/>
              <a:gd name="adj2" fmla="val -4220"/>
              <a:gd name="adj3" fmla="val 79509"/>
              <a:gd name="adj4" fmla="val -41858"/>
              <a:gd name="adj5" fmla="val 238529"/>
              <a:gd name="adj6" fmla="val -26435"/>
              <a:gd name="adj7" fmla="val 232050"/>
              <a:gd name="adj8" fmla="val -26327"/>
            </a:avLst>
          </a:prstGeom>
          <a:ln w="28575">
            <a:solidFill>
              <a:schemeClr val="accent6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Factores Críticos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Realimentación = Ciclo MEC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66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MEC e indicadores</a:t>
            </a:r>
            <a:endParaRPr lang="es-MX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/>
              <a:t>Desde el </a:t>
            </a:r>
            <a:r>
              <a:rPr lang="es-ES" smtClean="0"/>
              <a:t>enfoque</a:t>
            </a:r>
            <a:r>
              <a:rPr lang="es-MX" smtClean="0"/>
              <a:t> científico…</a:t>
            </a:r>
          </a:p>
          <a:p>
            <a:endParaRPr lang="es-MX" smtClean="0"/>
          </a:p>
          <a:p>
            <a:pPr lvl="1"/>
            <a:r>
              <a:rPr lang="es-ES" smtClean="0"/>
              <a:t>El Ciclo MEC es concebido como un proceso de generación de conocimientos para la gestión, …</a:t>
            </a:r>
          </a:p>
          <a:p>
            <a:pPr lvl="1"/>
            <a:r>
              <a:rPr lang="es-ES" smtClean="0"/>
              <a:t>… orientada a comprobar mediante indicadores, las hipótesis implícitas en los objetivos del proyecto, para validar y mejorar estrategias y/o tácticas. </a:t>
            </a:r>
            <a:endParaRPr lang="es-MX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doors.p3d 2"/>
  <p:tag name="POWER3D OPTIONS" val="Medium "/>
  <p:tag name="POWER3D SOUND" val="Revolving Door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2"/>
  <p:tag name="POWER3D OPTIONS" val="Medium "/>
  <p:tag name="POWER3D IMAGE0" val="PINBUMP.TGA"/>
  <p:tag name="POWER3D SOUND" val="Slab Rota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doors.p3d 2"/>
  <p:tag name="POWER3D OPTIONS" val="Medium "/>
  <p:tag name="POWER3D SOUND" val="Revolving Door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2"/>
  <p:tag name="POWER3D OPTIONS" val="Medium "/>
  <p:tag name="POWER3D IMAGE0" val="PINBUMP.TGA"/>
  <p:tag name="POWER3D SOUND" val="Slab Rotate"/>
</p:tagLst>
</file>

<file path=ppt/theme/theme1.xml><?xml version="1.0" encoding="utf-8"?>
<a:theme xmlns:a="http://schemas.openxmlformats.org/drawingml/2006/main" name="Formato INAP para diplomadossp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INAP para diplomadossp1</Template>
  <TotalTime>648</TotalTime>
  <Words>1825</Words>
  <Application>Microsoft Office PowerPoint</Application>
  <PresentationFormat>Presentación en pantalla (4:3)</PresentationFormat>
  <Paragraphs>371</Paragraphs>
  <Slides>60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1" baseType="lpstr">
      <vt:lpstr>Formato INAP para diplomadossp1</vt:lpstr>
      <vt:lpstr>Introducción aI Ciclo MEc</vt:lpstr>
      <vt:lpstr>Objetivo</vt:lpstr>
      <vt:lpstr>Repaso</vt:lpstr>
      <vt:lpstr>Enfoque de Sistemas</vt:lpstr>
      <vt:lpstr>Herramientas complementarias</vt:lpstr>
      <vt:lpstr>Ciclo MEc</vt:lpstr>
      <vt:lpstr>Presentación de PowerPoint</vt:lpstr>
      <vt:lpstr>Realimentación = Ciclo MEC</vt:lpstr>
      <vt:lpstr>MEC e indicadores</vt:lpstr>
      <vt:lpstr>MEC e indicadores</vt:lpstr>
      <vt:lpstr>Plataforma de los Indicadores</vt:lpstr>
      <vt:lpstr>Orientación a Resultados</vt:lpstr>
      <vt:lpstr>Orientación a Resultados</vt:lpstr>
      <vt:lpstr>Concepto</vt:lpstr>
      <vt:lpstr>Concepto</vt:lpstr>
      <vt:lpstr>Ejemplos</vt:lpstr>
      <vt:lpstr>Tipología ¿Básica?</vt:lpstr>
      <vt:lpstr>Tipologías</vt:lpstr>
      <vt:lpstr>Tipologías</vt:lpstr>
      <vt:lpstr>Tipologías</vt:lpstr>
      <vt:lpstr>Características</vt:lpstr>
      <vt:lpstr>Construcción de Indicadores</vt:lpstr>
      <vt:lpstr>Presentación de PowerPoint</vt:lpstr>
      <vt:lpstr>1</vt:lpstr>
      <vt:lpstr>2</vt:lpstr>
      <vt:lpstr>3</vt:lpstr>
      <vt:lpstr>Catálogo de indicadores</vt:lpstr>
      <vt:lpstr>Presentación de PowerPoint</vt:lpstr>
      <vt:lpstr>Teoría sobre Indicadores </vt:lpstr>
      <vt:lpstr>Teoría sobre Indicadores II</vt:lpstr>
      <vt:lpstr>Teoría sobre Indicadores II</vt:lpstr>
      <vt:lpstr>Objetivo</vt:lpstr>
      <vt:lpstr>Repaso</vt:lpstr>
      <vt:lpstr>Ciclo MEc</vt:lpstr>
      <vt:lpstr>MEC e indicadores</vt:lpstr>
      <vt:lpstr>Presentación de PowerPoint</vt:lpstr>
      <vt:lpstr>Indicadores: generaciones</vt:lpstr>
      <vt:lpstr>Indicador 1ª generación</vt:lpstr>
      <vt:lpstr>Indicador 1ª generación</vt:lpstr>
      <vt:lpstr>Indicador 1ª generación</vt:lpstr>
      <vt:lpstr>Indicador 2ª generación</vt:lpstr>
      <vt:lpstr>Indicador 2ª generación</vt:lpstr>
      <vt:lpstr>Indicador 3ª generación</vt:lpstr>
      <vt:lpstr>Indicador 3ª generación</vt:lpstr>
      <vt:lpstr>Indicador 3ª generación</vt:lpstr>
      <vt:lpstr>Indicador 3ª generación</vt:lpstr>
      <vt:lpstr>Indicador 3ª generación</vt:lpstr>
      <vt:lpstr>Construcción de Indicadores</vt:lpstr>
      <vt:lpstr>MEC e indicadores</vt:lpstr>
      <vt:lpstr>Tipología SHCP</vt:lpstr>
      <vt:lpstr>Factores Críticos de Éxito</vt:lpstr>
      <vt:lpstr>Factores Críticos de Éxito</vt:lpstr>
      <vt:lpstr>Ejemplo 1</vt:lpstr>
      <vt:lpstr>Ejemplo 1</vt:lpstr>
      <vt:lpstr>Ejemplo 2</vt:lpstr>
      <vt:lpstr>Ejemplo 2</vt:lpstr>
      <vt:lpstr>Validación de indicadores</vt:lpstr>
      <vt:lpstr>Validación de indicadores</vt:lpstr>
      <vt:lpstr>Presentación de PowerPoint</vt:lpstr>
      <vt:lpstr>Teoría sobre Indicadores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Suarez</dc:creator>
  <cp:lastModifiedBy>Vicente</cp:lastModifiedBy>
  <cp:revision>97</cp:revision>
  <dcterms:created xsi:type="dcterms:W3CDTF">2012-05-22T14:38:36Z</dcterms:created>
  <dcterms:modified xsi:type="dcterms:W3CDTF">2014-11-02T23:29:04Z</dcterms:modified>
</cp:coreProperties>
</file>