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9" r:id="rId2"/>
    <p:sldId id="258" r:id="rId3"/>
    <p:sldId id="259" r:id="rId4"/>
    <p:sldId id="260" r:id="rId5"/>
    <p:sldId id="261" r:id="rId6"/>
    <p:sldId id="264" r:id="rId7"/>
    <p:sldId id="265" r:id="rId8"/>
    <p:sldId id="266" r:id="rId9"/>
    <p:sldId id="268" r:id="rId10"/>
    <p:sldId id="269" r:id="rId11"/>
    <p:sldId id="270" r:id="rId12"/>
    <p:sldId id="273" r:id="rId13"/>
    <p:sldId id="291" r:id="rId14"/>
    <p:sldId id="274" r:id="rId15"/>
    <p:sldId id="275" r:id="rId16"/>
    <p:sldId id="277" r:id="rId17"/>
    <p:sldId id="276" r:id="rId18"/>
    <p:sldId id="278" r:id="rId19"/>
    <p:sldId id="279" r:id="rId20"/>
    <p:sldId id="280" r:id="rId21"/>
    <p:sldId id="281" r:id="rId22"/>
    <p:sldId id="285" r:id="rId23"/>
    <p:sldId id="282" r:id="rId24"/>
    <p:sldId id="283" r:id="rId25"/>
    <p:sldId id="284" r:id="rId26"/>
    <p:sldId id="290" r:id="rId27"/>
    <p:sldId id="286" r:id="rId28"/>
    <p:sldId id="287" r:id="rId29"/>
    <p:sldId id="288" r:id="rId30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83" autoAdjust="0"/>
    <p:restoredTop sz="94660"/>
  </p:normalViewPr>
  <p:slideViewPr>
    <p:cSldViewPr>
      <p:cViewPr varScale="1">
        <p:scale>
          <a:sx n="51" d="100"/>
          <a:sy n="51" d="100"/>
        </p:scale>
        <p:origin x="-83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2BE5048-81F3-4D9E-AD5F-CCD34035AD9F}" type="datetimeFigureOut">
              <a:rPr lang="es-MX"/>
              <a:pPr>
                <a:defRPr/>
              </a:pPr>
              <a:t>26/07/2015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F4F006C-0C3D-41C6-A42B-E2579B01FB2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1078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>
              <a:latin typeface="Times New Roman" pitchFamily="18" charset="0"/>
            </a:endParaRPr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271FB-CB3D-4962-90C8-CA5025173D49}" type="slidenum">
              <a:rPr lang="es-MX"/>
              <a:pPr>
                <a:defRPr/>
              </a:pPr>
              <a:t>2</a:t>
            </a:fld>
            <a:endParaRPr lang="es-MX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smtClean="0"/>
          </a:p>
        </p:txBody>
      </p:sp>
      <p:sp>
        <p:nvSpPr>
          <p:cNvPr id="51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B4E5ED-58D3-4E7E-B488-C244F7E77143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BA0E0-5F9C-40AF-90FD-B2281B96CE35}" type="datetime1">
              <a:rPr lang="es-MX"/>
              <a:pPr>
                <a:defRPr/>
              </a:pPr>
              <a:t>26/07/2015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B8349-0E4B-4490-9CB3-FDAA7390380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DDEAB-43C4-4DA2-B64F-5D33808E401E}" type="datetime1">
              <a:rPr lang="es-MX"/>
              <a:pPr>
                <a:defRPr/>
              </a:pPr>
              <a:t>26/07/2015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BA359-3070-469D-A675-7BD60671B08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sp>
        <p:nvSpPr>
          <p:cNvPr id="7" name="1 Marcador de título"/>
          <p:cNvSpPr>
            <a:spLocks noGrp="1"/>
          </p:cNvSpPr>
          <p:nvPr>
            <p:ph type="title"/>
          </p:nvPr>
        </p:nvSpPr>
        <p:spPr bwMode="auto">
          <a:xfrm>
            <a:off x="2987824" y="343992"/>
            <a:ext cx="5833959" cy="6852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</a:t>
            </a:r>
            <a:endParaRPr lang="es-MX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3C904-A6D5-4499-B3C2-1E76ED9433D7}" type="datetime1">
              <a:rPr lang="es-MX"/>
              <a:pPr>
                <a:defRPr/>
              </a:pPr>
              <a:t>26/07/2015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D8E73-29CF-429A-BE93-3A869B1CD76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43589-C47C-4810-B36D-F733DD8C7AAE}" type="datetime1">
              <a:rPr lang="es-MX"/>
              <a:pPr>
                <a:defRPr/>
              </a:pPr>
              <a:t>26/07/2015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3B85D-DA14-49CF-836A-6D02B55438E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D74D6-3F21-4A6D-B77B-47BCC6B5A62D}" type="datetime1">
              <a:rPr lang="es-MX"/>
              <a:pPr>
                <a:defRPr/>
              </a:pPr>
              <a:t>26/07/2015</a:t>
            </a:fld>
            <a:endParaRPr 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E2093-9E1C-4B1F-9EF7-3AEDE77A49F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1972D-183D-4E13-91F1-384FBE91BD85}" type="datetime1">
              <a:rPr lang="es-MX"/>
              <a:pPr>
                <a:defRPr/>
              </a:pPr>
              <a:t>26/07/2015</a:t>
            </a:fld>
            <a:endParaRPr lang="es-MX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39579-7E20-4C09-A531-09169D2CAA0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72D27-6E0C-496A-863D-6E1538E4C4FC}" type="datetime1">
              <a:rPr lang="es-MX"/>
              <a:pPr>
                <a:defRPr/>
              </a:pPr>
              <a:t>26/07/2015</a:t>
            </a:fld>
            <a:endParaRPr lang="es-MX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FC793-B483-469E-BA6B-C012E502F62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1A0AB-C2DB-4FD0-B1B0-1953743DA824}" type="datetime1">
              <a:rPr lang="es-MX"/>
              <a:pPr>
                <a:defRPr/>
              </a:pPr>
              <a:t>26/07/2015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8C0EF-C092-4647-9EFD-BB799A4546C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31840" y="502453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131840" y="83671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131840" y="5591275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bg1">
                <a:lumMod val="65000"/>
              </a:schemeClr>
            </a:gs>
            <a:gs pos="94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2987824" y="343992"/>
            <a:ext cx="5833959" cy="6852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</a:t>
            </a:r>
            <a:endParaRPr lang="es-MX" dirty="0" smtClean="0"/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340768"/>
            <a:ext cx="8229600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60000"/>
        <a:buFontTx/>
        <a:buBlip>
          <a:blip r:embed="rId13"/>
        </a:buBlip>
        <a:defRPr sz="3600" b="1" kern="1200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200" b="1" kern="1200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s-MX" dirty="0" smtClean="0"/>
              <a:t>Análisis de </a:t>
            </a:r>
            <a:r>
              <a:rPr lang="es-MX" dirty="0"/>
              <a:t>Riesgos</a:t>
            </a:r>
            <a:endParaRPr lang="en-US" dirty="0"/>
          </a:p>
        </p:txBody>
      </p:sp>
      <p:sp>
        <p:nvSpPr>
          <p:cNvPr id="5" name="4 Subtítulo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s-MX" dirty="0"/>
              <a:t>Diseño de Nuevos Indicadores</a:t>
            </a:r>
          </a:p>
        </p:txBody>
      </p:sp>
    </p:spTree>
    <p:extLst>
      <p:ext uri="{BB962C8B-B14F-4D97-AF65-F5344CB8AC3E}">
        <p14:creationId xmlns:p14="http://schemas.microsoft.com/office/powerpoint/2010/main" val="197704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SPLASH.WAV"/>
          </p:stSnd>
        </p:sndAc>
      </p:transition>
    </mc:Choice>
    <mc:Fallback xmlns="">
      <p:transition spd="slow">
        <p:fade/>
        <p:sndAc>
          <p:stSnd>
            <p:snd r:embed="rId3" name="SPLA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Identificación de riesgos</a:t>
            </a:r>
            <a:endParaRPr lang="es-MX" smtClean="0"/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¿Cuáles son los riesgos más relevantes que obstaculizan a los objetivos, a las estrategias e insumos de la entidad?</a:t>
            </a:r>
          </a:p>
          <a:p>
            <a:r>
              <a:rPr lang="es-ES_tradnl" dirty="0" smtClean="0"/>
              <a:t>Focalizar la búsqueda a través del Análisis Dimensional.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Casos</a:t>
            </a:r>
            <a:endParaRPr lang="es-MX" dirty="0"/>
          </a:p>
        </p:txBody>
      </p:sp>
      <p:pic>
        <p:nvPicPr>
          <p:cNvPr id="11" name="10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8" b="2328"/>
          <a:stretch>
            <a:fillRect/>
          </a:stretch>
        </p:blipFill>
        <p:spPr/>
      </p:pic>
      <p:sp>
        <p:nvSpPr>
          <p:cNvPr id="10" name="9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Caso Stew Leonard</a:t>
            </a:r>
            <a:endParaRPr lang="es-ES" smtClean="0"/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9"/>
          <a:stretch>
            <a:fillRect/>
          </a:stretch>
        </p:blipFill>
        <p:spPr bwMode="auto">
          <a:xfrm>
            <a:off x="304800" y="1239682"/>
            <a:ext cx="6932612" cy="531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Caso Stew Leonard</a:t>
            </a:r>
            <a:endParaRPr lang="es-ES" smtClean="0"/>
          </a:p>
        </p:txBody>
      </p:sp>
      <p:graphicFrame>
        <p:nvGraphicFramePr>
          <p:cNvPr id="4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0311412"/>
              </p:ext>
            </p:extLst>
          </p:nvPr>
        </p:nvGraphicFramePr>
        <p:xfrm>
          <a:off x="467544" y="1268760"/>
          <a:ext cx="8227640" cy="535323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75635"/>
                <a:gridCol w="1692788"/>
                <a:gridCol w="5559217"/>
              </a:tblGrid>
              <a:tr h="423042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Variable</a:t>
                      </a:r>
                      <a:endParaRPr lang="es-MX" sz="1600" dirty="0"/>
                    </a:p>
                  </a:txBody>
                  <a:tcPr marL="91414" marR="91414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Dimensiones</a:t>
                      </a:r>
                      <a:endParaRPr lang="es-MX" sz="1600" dirty="0"/>
                    </a:p>
                  </a:txBody>
                  <a:tcPr marL="91414" marR="91414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Definición Nominal</a:t>
                      </a:r>
                      <a:endParaRPr lang="es-MX" sz="1600" dirty="0"/>
                    </a:p>
                  </a:txBody>
                  <a:tcPr marL="91414" marR="91414" marT="45722" marB="45722" anchor="ctr"/>
                </a:tc>
              </a:tr>
              <a:tr h="1060501">
                <a:tc rowSpan="4">
                  <a:txBody>
                    <a:bodyPr/>
                    <a:lstStyle/>
                    <a:p>
                      <a:pPr algn="ctr"/>
                      <a:r>
                        <a:rPr lang="es-MX" sz="2800" dirty="0" smtClean="0"/>
                        <a:t>Satisfacción del cliente</a:t>
                      </a:r>
                      <a:endParaRPr lang="es-MX" sz="2800" dirty="0"/>
                    </a:p>
                  </a:txBody>
                  <a:tcPr marL="91414" marR="91414" marT="45722" marB="45722" vert="vert270" anchor="ctr"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Producto.</a:t>
                      </a:r>
                      <a:endParaRPr lang="es-MX" sz="2400" dirty="0"/>
                    </a:p>
                  </a:txBody>
                  <a:tcPr marL="91414" marR="91414" marT="45722" marB="45722" anchor="ctr"/>
                </a:tc>
                <a:tc>
                  <a:txBody>
                    <a:bodyPr/>
                    <a:lstStyle/>
                    <a:p>
                      <a:pPr algn="l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Bienes que el cliente busca y adquiere y que SL le oferta para satisfacer sus necesidades y expectativas.</a:t>
                      </a:r>
                      <a:endParaRPr lang="es-MX" sz="2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1414" marR="91414" marT="45722" marB="45722" anchor="ctr"/>
                </a:tc>
              </a:tr>
              <a:tr h="1251736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 smtClean="0"/>
                        <a:t>Servicio.</a:t>
                      </a:r>
                      <a:endParaRPr lang="es-MX" sz="2400" b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14" marR="91414" marT="45722" marB="4572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Satisfacer necesidades del cliente durante su estancia en la organización a través de un</a:t>
                      </a:r>
                      <a:r>
                        <a:rPr lang="es-ES" sz="2400" b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trato cordial</a:t>
                      </a:r>
                      <a:r>
                        <a:rPr lang="es-ES" sz="2400" b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y </a:t>
                      </a:r>
                      <a:r>
                        <a:rPr lang="es-ES" sz="2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personalizado.</a:t>
                      </a:r>
                    </a:p>
                  </a:txBody>
                  <a:tcPr marL="91414" marR="91414" marT="45722" marB="45722" anchor="ctr"/>
                </a:tc>
              </a:tr>
              <a:tr h="1251736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 smtClean="0"/>
                        <a:t>Instalaciones.</a:t>
                      </a:r>
                      <a:endParaRPr lang="es-MX" sz="2000" b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14" marR="91414" marT="45722" marB="4572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s-ES" sz="2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Espacio físico donde</a:t>
                      </a:r>
                      <a:r>
                        <a:rPr lang="es-ES" sz="2400" b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se </a:t>
                      </a:r>
                      <a:r>
                        <a:rPr lang="es-ES" sz="2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proporciona el servicio al cliente.</a:t>
                      </a:r>
                    </a:p>
                  </a:txBody>
                  <a:tcPr marL="91414" marR="91414" marT="45722" marB="45722" anchor="ctr"/>
                </a:tc>
              </a:tr>
              <a:tr h="1237993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 smtClean="0"/>
                        <a:t>Valor agregado.</a:t>
                      </a:r>
                      <a:endParaRPr lang="es-MX" sz="2400" b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14" marR="91414" marT="45722" marB="45722" anchor="ctr"/>
                </a:tc>
                <a:tc>
                  <a:txBody>
                    <a:bodyPr/>
                    <a:lstStyle/>
                    <a:p>
                      <a:pPr algn="l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s-ES" sz="2400" b="0" dirty="0" smtClean="0">
                          <a:latin typeface="+mj-lt"/>
                        </a:rPr>
                        <a:t>Acciones</a:t>
                      </a:r>
                      <a:r>
                        <a:rPr lang="es-ES" sz="2400" b="0" baseline="0" dirty="0" smtClean="0">
                          <a:latin typeface="+mj-lt"/>
                        </a:rPr>
                        <a:t> que b</a:t>
                      </a:r>
                      <a:r>
                        <a:rPr lang="es-ES" sz="2400" b="0" dirty="0" smtClean="0">
                          <a:latin typeface="+mj-lt"/>
                        </a:rPr>
                        <a:t>rindan al cliente beneficios adicionales a la venta de los productos.</a:t>
                      </a:r>
                      <a:endParaRPr lang="es-MX" sz="2400" b="0" dirty="0" smtClean="0">
                        <a:latin typeface="+mj-lt"/>
                      </a:endParaRPr>
                    </a:p>
                  </a:txBody>
                  <a:tcPr marL="91414" marR="91414" marT="45722" marB="45722"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0576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Redacción de los riesgos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La estructura general para la redacción de los riesgos es la siguiente:</a:t>
            </a:r>
          </a:p>
          <a:p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&lt;Sustantivo&gt; + &lt;Verbo en participio&gt; + &lt;Adjetivo, Adverbio o Complemento circunstancial negativo&gt;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1935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Redacción de los riesgos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400" dirty="0" smtClean="0"/>
              <a:t>Redacte de forma clara, específica, y directa, sin dar lugar a ambigüedades.</a:t>
            </a:r>
          </a:p>
          <a:p>
            <a:r>
              <a:rPr lang="es-MX" sz="2400" dirty="0" smtClean="0"/>
              <a:t>Procure evitar calificativos como “malo” o “poco”; prefiera otros como más precisos como “deficiente”, “insuficiente”, “ineficiente”, etc.</a:t>
            </a:r>
          </a:p>
          <a:p>
            <a:r>
              <a:rPr lang="es-MX" sz="2400" dirty="0" smtClean="0"/>
              <a:t>No redacte lo riesgos comenzando como “Falta de…” u otras frases similares que llevan implícito el sesgo hacia una supuesta solución particular.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95924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000" smtClean="0"/>
              <a:t>Carreteras construidas que incumplen los estándares de calidad.</a:t>
            </a:r>
          </a:p>
          <a:p>
            <a:r>
              <a:rPr lang="es-MX" sz="2000" smtClean="0"/>
              <a:t>Beneficios del Programa X entregados a personas no elegibles.</a:t>
            </a:r>
          </a:p>
          <a:p>
            <a:r>
              <a:rPr lang="es-MX" sz="2000" smtClean="0"/>
              <a:t>Usuarios conectados y desconectados ilícitamente a la red eléctrica.</a:t>
            </a:r>
          </a:p>
          <a:p>
            <a:r>
              <a:rPr lang="es-MX" sz="2000" smtClean="0"/>
              <a:t>Información privilegiada filtrada ilegalmente a empresas concesionarias.</a:t>
            </a:r>
          </a:p>
          <a:p>
            <a:r>
              <a:rPr lang="es-MX" sz="2000" smtClean="0"/>
              <a:t>Licencias otorgadas irregularmente a prestadores de servicios.</a:t>
            </a:r>
          </a:p>
          <a:p>
            <a:r>
              <a:rPr lang="es-MX" sz="2000" smtClean="0"/>
              <a:t>Mercado concentrado de y regulado inefectivamente.</a:t>
            </a:r>
          </a:p>
          <a:p>
            <a:r>
              <a:rPr lang="es-MX" sz="2000" smtClean="0"/>
              <a:t>Proveedores y servidores públicos coludidos en la asignación de contratos.</a:t>
            </a:r>
          </a:p>
          <a:p>
            <a:r>
              <a:rPr lang="es-MX" sz="2000" smtClean="0"/>
              <a:t>Expedientes que han sido ocultados por servidores públicos.</a:t>
            </a:r>
          </a:p>
          <a:p>
            <a:r>
              <a:rPr lang="es-MX" sz="2000" smtClean="0"/>
              <a:t>Informes anuales elaborados con información sesgada o incompleta</a:t>
            </a:r>
            <a:r>
              <a:rPr lang="en-US" sz="2000" smtClean="0"/>
              <a:t>.</a:t>
            </a:r>
            <a:endParaRPr lang="es-MX" sz="2000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Ejemplos CORRECTOS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1919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400" dirty="0" smtClean="0"/>
              <a:t>Impunidad de los servidores públicos. NO ES RIESGO, sino el resultado de una inacción.</a:t>
            </a:r>
          </a:p>
          <a:p>
            <a:r>
              <a:rPr lang="es-MX" sz="2400" dirty="0" smtClean="0"/>
              <a:t>Corrupción en el otorgamiento de licencias. NO ES RIESGO, sino una dimensión y una causa subyacente de riesgo.</a:t>
            </a:r>
          </a:p>
          <a:p>
            <a:r>
              <a:rPr lang="es-MX" sz="2400" dirty="0" smtClean="0"/>
              <a:t>No cumplir con los objetivos de los programas. NO ES RIESGO, sino una consecuencia genérica del riesgo.</a:t>
            </a:r>
          </a:p>
          <a:p>
            <a:r>
              <a:rPr lang="es-MX" sz="2400" dirty="0" smtClean="0"/>
              <a:t>Presentación extemporánea u omisión de la declaración patrimonial. NO ES RIESGO de la institución, sino en todo caso un problema que implica cierta carga de trabajo.</a:t>
            </a:r>
            <a:endParaRPr lang="es-ES" sz="24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Ejemplos INCORRECTOS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343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Desarrollo del Mapa de riesgos</a:t>
            </a:r>
            <a:endParaRPr lang="es-MX" dirty="0"/>
          </a:p>
        </p:txBody>
      </p:sp>
      <p:pic>
        <p:nvPicPr>
          <p:cNvPr id="8" name="7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sp>
        <p:nvSpPr>
          <p:cNvPr id="7" name="6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Mapa de riesgos</a:t>
            </a:r>
          </a:p>
        </p:txBody>
      </p:sp>
      <p:sp>
        <p:nvSpPr>
          <p:cNvPr id="1536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Conjunto de riesgos jerarquizados que vinculan su grado de </a:t>
            </a:r>
            <a:r>
              <a:rPr lang="es-ES_tradnl" dirty="0" smtClean="0">
                <a:solidFill>
                  <a:srgbClr val="FFFF00"/>
                </a:solidFill>
              </a:rPr>
              <a:t>impacto</a:t>
            </a:r>
            <a:r>
              <a:rPr lang="es-ES_tradnl" dirty="0" smtClean="0"/>
              <a:t> sobre los objetivos y metas de la institución/entidad pública y su </a:t>
            </a:r>
            <a:r>
              <a:rPr lang="es-ES_tradnl" dirty="0" smtClean="0">
                <a:solidFill>
                  <a:srgbClr val="FFFF00"/>
                </a:solidFill>
              </a:rPr>
              <a:t>probabilidad</a:t>
            </a:r>
            <a:r>
              <a:rPr lang="es-ES_tradnl" dirty="0" smtClean="0"/>
              <a:t> de ocurrencia.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Objetivo</a:t>
            </a:r>
            <a:endParaRPr lang="en-US" smtClean="0"/>
          </a:p>
        </p:txBody>
      </p:sp>
      <p:sp>
        <p:nvSpPr>
          <p:cNvPr id="4099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Cuantificar metodológicamente los disturbios clave (</a:t>
            </a:r>
            <a:r>
              <a:rPr lang="es-MX" dirty="0" err="1" smtClean="0"/>
              <a:t>KPIs</a:t>
            </a:r>
            <a:r>
              <a:rPr lang="es-MX" dirty="0" smtClean="0"/>
              <a:t>) que desestabilizan un sistema.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Mapa de riesgos</a:t>
            </a:r>
          </a:p>
        </p:txBody>
      </p:sp>
      <p:sp>
        <p:nvSpPr>
          <p:cNvPr id="16387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400" dirty="0" smtClean="0"/>
              <a:t>Identifica, valora y jerarquiza un conjunto de riesgos respecto a su grado de impacto en los objetivos.</a:t>
            </a:r>
          </a:p>
          <a:p>
            <a:r>
              <a:rPr lang="es-MX" sz="2400" dirty="0" smtClean="0"/>
              <a:t>Los riesgos guardan una relación directa con el sistema MEC incorporado en los procesos de las entidades públicas.</a:t>
            </a:r>
          </a:p>
          <a:p>
            <a:r>
              <a:rPr lang="es-MX" sz="2400" dirty="0" smtClean="0"/>
              <a:t>Una vez identificados y evaluados los riesgos, el mapa permite visualizar su relación, valorar  su impacto y probabilidad.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Mapa de riesgos</a:t>
            </a:r>
            <a:endParaRPr lang="es-ES" smtClean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3494"/>
            <a:ext cx="7237412" cy="496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Análisis de Disturbios/Riesgos</a:t>
            </a:r>
            <a:endParaRPr lang="es-MX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499320"/>
              </p:ext>
            </p:extLst>
          </p:nvPr>
        </p:nvGraphicFramePr>
        <p:xfrm>
          <a:off x="683568" y="1772816"/>
          <a:ext cx="7776866" cy="4468088"/>
        </p:xfrm>
        <a:graphic>
          <a:graphicData uri="http://schemas.openxmlformats.org/drawingml/2006/table">
            <a:tbl>
              <a:tblPr firstRow="1" bandRow="1"/>
              <a:tblGrid>
                <a:gridCol w="1069520"/>
                <a:gridCol w="859916"/>
                <a:gridCol w="859916"/>
                <a:gridCol w="1375866"/>
                <a:gridCol w="1375866"/>
                <a:gridCol w="1375866"/>
                <a:gridCol w="859916"/>
              </a:tblGrid>
              <a:tr h="1872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MX" dirty="0" smtClean="0"/>
                        <a:t>No.</a:t>
                      </a:r>
                      <a:endParaRPr lang="es-MX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MX" dirty="0" smtClean="0"/>
                        <a:t>Descripción</a:t>
                      </a:r>
                      <a:endParaRPr lang="es-MX" dirty="0"/>
                    </a:p>
                  </a:txBody>
                  <a:tcPr vert="vert27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MX" dirty="0" smtClean="0"/>
                        <a:t>Tipo</a:t>
                      </a:r>
                      <a:endParaRPr lang="es-MX" dirty="0"/>
                    </a:p>
                  </a:txBody>
                  <a:tcPr vert="vert27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MX" dirty="0" smtClean="0"/>
                        <a:t>Impacto</a:t>
                      </a:r>
                    </a:p>
                    <a:p>
                      <a:pPr algn="ctr"/>
                      <a:r>
                        <a:rPr lang="es-MX" dirty="0" smtClean="0"/>
                        <a:t>1-10</a:t>
                      </a:r>
                      <a:endParaRPr lang="es-MX" dirty="0"/>
                    </a:p>
                  </a:txBody>
                  <a:tcPr vert="vert27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MX" dirty="0" smtClean="0"/>
                        <a:t>Probabilidad</a:t>
                      </a:r>
                    </a:p>
                    <a:p>
                      <a:pPr algn="ctr"/>
                      <a:r>
                        <a:rPr lang="es-MX" dirty="0" smtClean="0"/>
                        <a:t>0-10</a:t>
                      </a:r>
                      <a:endParaRPr lang="es-MX" dirty="0"/>
                    </a:p>
                  </a:txBody>
                  <a:tcPr vert="vert27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MX" dirty="0" smtClean="0"/>
                        <a:t>Peso</a:t>
                      </a:r>
                    </a:p>
                    <a:p>
                      <a:pPr algn="ctr"/>
                      <a:r>
                        <a:rPr lang="es-MX" dirty="0" smtClean="0"/>
                        <a:t>(I*0.4)+ (P*0.6)</a:t>
                      </a:r>
                      <a:endParaRPr lang="es-MX" dirty="0"/>
                    </a:p>
                  </a:txBody>
                  <a:tcPr vert="vert27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MX" dirty="0" smtClean="0"/>
                        <a:t>Ranking</a:t>
                      </a:r>
                      <a:endParaRPr lang="es-MX" dirty="0"/>
                    </a:p>
                  </a:txBody>
                  <a:tcPr vert="vert27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53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Procedimiento</a:t>
            </a:r>
          </a:p>
        </p:txBody>
      </p:sp>
      <p:sp>
        <p:nvSpPr>
          <p:cNvPr id="18435" name="Marcador de contenido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_tradnl" sz="2400" dirty="0" smtClean="0"/>
          </a:p>
          <a:p>
            <a:r>
              <a:rPr lang="es-ES_tradnl" sz="2400" dirty="0" smtClean="0"/>
              <a:t>¿Cuál es el nivel de impacto y la probabilidad de que cada riesgo suceda?</a:t>
            </a:r>
          </a:p>
          <a:p>
            <a:r>
              <a:rPr lang="es-ES_tradnl" sz="2400" dirty="0" smtClean="0"/>
              <a:t>Severidad del Impacto en la capacidad para lograr objetivos/metas. Escala: 1 = impacto menor o nulo. 10 = impacto significativo. </a:t>
            </a:r>
          </a:p>
          <a:p>
            <a:r>
              <a:rPr lang="es-ES_tradnl" sz="2400" dirty="0" smtClean="0"/>
              <a:t>Probabilidad de que el riesgo se materialice… Escala: 1 = riesgo es improbable. 10 = riesgo se materializará.</a:t>
            </a:r>
          </a:p>
          <a:p>
            <a:endParaRPr lang="es-ES_tradnl" sz="2400" dirty="0" smtClean="0"/>
          </a:p>
        </p:txBody>
      </p:sp>
      <p:sp>
        <p:nvSpPr>
          <p:cNvPr id="1843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_tradnl" sz="2400" dirty="0" smtClean="0"/>
              <a:t>Producto = (I*0.6)+(P*0.4).</a:t>
            </a:r>
          </a:p>
          <a:p>
            <a:r>
              <a:rPr lang="es-ES_tradnl" sz="2400" dirty="0" smtClean="0"/>
              <a:t>Calificar los riesgos.</a:t>
            </a:r>
          </a:p>
          <a:p>
            <a:r>
              <a:rPr lang="es-ES_tradnl" sz="2400" dirty="0" smtClean="0"/>
              <a:t>Graficar los resultados es un plano XY</a:t>
            </a:r>
            <a:r>
              <a:rPr lang="es-ES_tradnl" dirty="0" smtClean="0"/>
              <a:t>.</a:t>
            </a:r>
            <a:endParaRPr lang="es-MX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Procedimiento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095465"/>
              </p:ext>
            </p:extLst>
          </p:nvPr>
        </p:nvGraphicFramePr>
        <p:xfrm>
          <a:off x="684213" y="1989138"/>
          <a:ext cx="6337301" cy="432117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830201"/>
                <a:gridCol w="1307183"/>
                <a:gridCol w="2199917"/>
              </a:tblGrid>
              <a:tr h="878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/>
                        <a:t>Frecuencia con que se materializa el riesgo </a:t>
                      </a:r>
                      <a:endParaRPr lang="es-MX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/>
                        <a:t>Grado asociado a la probabilidad de </a:t>
                      </a:r>
                      <a:endParaRPr lang="es-MX" sz="18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 smtClean="0"/>
                        <a:t>ocurrencia </a:t>
                      </a:r>
                      <a:r>
                        <a:rPr lang="es-MX" sz="1800" dirty="0"/>
                        <a:t>del riesgo</a:t>
                      </a:r>
                      <a:endParaRPr lang="es-MX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112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/>
                        <a:t>0%</a:t>
                      </a:r>
                      <a:endParaRPr lang="es-MX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/>
                        <a:t>0</a:t>
                      </a:r>
                      <a:endParaRPr lang="es-MX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/>
                        <a:t>Nulo</a:t>
                      </a:r>
                      <a:endParaRPr lang="es-MX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</a:tr>
              <a:tr h="31127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/>
                        <a:t>menor a 10%</a:t>
                      </a:r>
                      <a:endParaRPr lang="es-MX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/>
                        <a:t>1</a:t>
                      </a:r>
                      <a:endParaRPr lang="es-MX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/>
                        <a:t>Muy bajo</a:t>
                      </a:r>
                      <a:endParaRPr lang="es-MX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</a:tr>
              <a:tr h="31127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/>
                        <a:t>2</a:t>
                      </a:r>
                      <a:endParaRPr lang="es-MX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1127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/>
                        <a:t>entre 11 y 15%</a:t>
                      </a:r>
                      <a:endParaRPr lang="es-MX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/>
                        <a:t>3</a:t>
                      </a:r>
                      <a:endParaRPr lang="es-MX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/>
                        <a:t>Bajo</a:t>
                      </a:r>
                      <a:endParaRPr lang="es-MX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</a:tr>
              <a:tr h="31127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/>
                        <a:t>4</a:t>
                      </a:r>
                      <a:endParaRPr lang="es-MX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1127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/>
                        <a:t>entre 16 y 20%</a:t>
                      </a:r>
                      <a:endParaRPr lang="es-MX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/>
                        <a:t>5</a:t>
                      </a:r>
                      <a:endParaRPr lang="es-MX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/>
                        <a:t>Regular</a:t>
                      </a:r>
                      <a:endParaRPr lang="es-MX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</a:tr>
              <a:tr h="31127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/>
                        <a:t>6</a:t>
                      </a:r>
                      <a:endParaRPr lang="es-MX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1127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/>
                        <a:t>entre 21 y 25%</a:t>
                      </a:r>
                      <a:endParaRPr lang="es-MX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/>
                        <a:t>7</a:t>
                      </a:r>
                      <a:endParaRPr lang="es-MX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/>
                        <a:t>Alto</a:t>
                      </a:r>
                      <a:endParaRPr lang="es-MX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</a:tr>
              <a:tr h="31127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/>
                        <a:t>8</a:t>
                      </a:r>
                      <a:endParaRPr lang="es-MX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1127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/>
                        <a:t>mayor que 25%</a:t>
                      </a:r>
                      <a:endParaRPr lang="es-MX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/>
                        <a:t>9</a:t>
                      </a:r>
                      <a:endParaRPr lang="es-MX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/>
                        <a:t>Muy alto</a:t>
                      </a:r>
                      <a:endParaRPr lang="es-MX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</a:tr>
              <a:tr h="3295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/>
                        <a:t>10</a:t>
                      </a:r>
                      <a:endParaRPr lang="es-MX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Procedimiento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274846"/>
              </p:ext>
            </p:extLst>
          </p:nvPr>
        </p:nvGraphicFramePr>
        <p:xfrm>
          <a:off x="684213" y="1989138"/>
          <a:ext cx="5832475" cy="439261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266162"/>
                <a:gridCol w="3566313"/>
              </a:tblGrid>
              <a:tr h="34621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dirty="0"/>
                        <a:t>Grado de impacto</a:t>
                      </a:r>
                      <a:endParaRPr lang="es-MX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67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/>
                        <a:t>0</a:t>
                      </a:r>
                      <a:endParaRPr lang="es-MX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/>
                        <a:t>Nulo</a:t>
                      </a:r>
                      <a:endParaRPr lang="es-MX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ctr"/>
                </a:tc>
              </a:tr>
              <a:tr h="367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/>
                        <a:t>1</a:t>
                      </a:r>
                      <a:endParaRPr lang="es-MX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/>
                        <a:t>Muy bajo</a:t>
                      </a:r>
                      <a:endParaRPr lang="es-MX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ctr"/>
                </a:tc>
              </a:tr>
              <a:tr h="367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/>
                        <a:t>2</a:t>
                      </a:r>
                      <a:endParaRPr lang="es-MX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67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/>
                        <a:t>3</a:t>
                      </a:r>
                      <a:endParaRPr lang="es-MX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/>
                        <a:t>Bajo</a:t>
                      </a:r>
                      <a:endParaRPr lang="es-MX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ctr"/>
                </a:tc>
              </a:tr>
              <a:tr h="367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/>
                        <a:t>4</a:t>
                      </a:r>
                      <a:endParaRPr lang="es-MX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67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/>
                        <a:t>5</a:t>
                      </a:r>
                      <a:endParaRPr lang="es-MX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/>
                        <a:t>Regular</a:t>
                      </a:r>
                      <a:endParaRPr lang="es-MX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ctr"/>
                </a:tc>
              </a:tr>
              <a:tr h="367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/>
                        <a:t>6</a:t>
                      </a:r>
                      <a:endParaRPr lang="es-MX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67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/>
                        <a:t>7</a:t>
                      </a:r>
                      <a:endParaRPr lang="es-MX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/>
                        <a:t>Alto</a:t>
                      </a:r>
                      <a:endParaRPr lang="es-MX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ctr"/>
                </a:tc>
              </a:tr>
              <a:tr h="367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/>
                        <a:t>8</a:t>
                      </a:r>
                      <a:endParaRPr lang="es-MX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67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/>
                        <a:t>9</a:t>
                      </a:r>
                      <a:endParaRPr lang="es-MX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/>
                        <a:t>Muy alto</a:t>
                      </a:r>
                      <a:endParaRPr lang="es-MX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ctr"/>
                </a:tc>
              </a:tr>
              <a:tr h="367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dirty="0"/>
                        <a:t>10</a:t>
                      </a:r>
                      <a:endParaRPr lang="es-MX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608064"/>
              </p:ext>
            </p:extLst>
          </p:nvPr>
        </p:nvGraphicFramePr>
        <p:xfrm>
          <a:off x="2483768" y="332656"/>
          <a:ext cx="6357938" cy="636428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48685"/>
                <a:gridCol w="511487"/>
                <a:gridCol w="846279"/>
                <a:gridCol w="2219544"/>
                <a:gridCol w="743981"/>
                <a:gridCol w="743981"/>
                <a:gridCol w="743981"/>
              </a:tblGrid>
              <a:tr h="64007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/>
                        <a:t>ÁREA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/>
                        <a:t>No. </a:t>
                      </a:r>
                      <a:r>
                        <a:rPr lang="es-MX" sz="1000" u="none" strike="noStrike" dirty="0" err="1"/>
                        <a:t>PROG</a:t>
                      </a:r>
                      <a:r>
                        <a:rPr lang="es-MX" sz="1000" u="none" strike="noStrike" dirty="0"/>
                        <a:t>.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/>
                        <a:t>CLAVE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/>
                        <a:t>DESCRIPCIÓN DEL RIESGO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/>
                        <a:t>Posibilidad de Ocurrencia (PO)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/>
                        <a:t>Grado de Impacto (</a:t>
                      </a:r>
                      <a:r>
                        <a:rPr lang="es-MX" sz="1000" u="none" strike="noStrike" dirty="0" err="1"/>
                        <a:t>GI</a:t>
                      </a:r>
                      <a:r>
                        <a:rPr lang="es-MX" sz="1000" u="none" strike="noStrike" dirty="0"/>
                        <a:t>)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/>
                        <a:t>Cuadrante (C)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</a:tr>
              <a:tr h="64007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/>
                        <a:t>DNV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/>
                        <a:t>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/>
                        <a:t>DNV1-R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/>
                        <a:t>Que exista sobrerregulación o vacios jurídicos en la normatividad que establece SENASICA y en los trámites y servicios que se derivan de esta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6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7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/>
                        <a:t>I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</a:tr>
              <a:tr h="48005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DGSA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/>
                        <a:t>SADER1-1-ON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/>
                        <a:t>Que no se realice la vigilancia epidemiológica de enfermedades y plagas de los animales.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10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/>
                        <a:t>II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</a:tr>
              <a:tr h="4763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DGSA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/>
                        <a:t>SADIE1-2-OJ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/>
                        <a:t>Que las solicitudes sean atendidas de forma incorrecta e inoportuna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/>
                        <a:t>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9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/>
                        <a:t>III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</a:tr>
              <a:tr h="48005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DGSA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/>
                        <a:t>SADSA1-1-N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/>
                        <a:t>Riesgo sanitario para la acuacultura nacional a falta de normatividad legal vigente.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/>
                        <a:t>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/>
                        <a:t>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IV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</a:tr>
              <a:tr h="4763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DGSA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5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/>
                        <a:t>SADSA2-1-N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/>
                        <a:t>Incumplimiento de la Normatividad aplicable por parte de los sectores.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6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/>
                        <a:t>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II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</a:tr>
              <a:tr h="64007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DGSA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6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/>
                        <a:t>SADSA3-1-N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/>
                        <a:t>Incumplimiento de lo dispuesto en la Ley aplicable en la materia derivado de la falta de Normatividad especifica.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6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/>
                        <a:t>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II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</a:tr>
              <a:tr h="4763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DGSA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7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/>
                        <a:t>SADSA6-1-O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/>
                        <a:t>Incumplimiento de lo dispuesto en la normatividad aplicable en la materia.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/>
                        <a:t>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/>
                        <a:t>10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I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</a:tr>
              <a:tr h="64007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DGSA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8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/>
                        <a:t>SADSA7-1-N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/>
                        <a:t>No establecer los procedimientos para la liquidación del patrimonio conformado con las aportaciones gubernamentales.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8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/>
                        <a:t>10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I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</a:tr>
              <a:tr h="46737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DGSA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9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/>
                        <a:t>SADSC3-1-O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/>
                        <a:t>Que las solicitudes sean atendidas de forma incorrecta e inoportuna.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8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/>
                        <a:t>III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</a:tr>
              <a:tr h="48005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DGIF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10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/>
                        <a:t>IFDCC-1-NO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/>
                        <a:t>Que se diseminen plagas y enfermedades dentro del territorio nacional.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8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7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I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</a:tr>
              <a:tr h="46737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DGIF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11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/>
                        <a:t>IFOIS1-1-NO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 smtClean="0"/>
                        <a:t>Que ingresen plagas y enfermedades exóticas al país.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8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/>
                        <a:t>8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/>
                        <a:t>I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34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684213" y="476250"/>
          <a:ext cx="7920037" cy="6049962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477111"/>
                <a:gridCol w="5009662"/>
                <a:gridCol w="811088"/>
                <a:gridCol w="811088"/>
                <a:gridCol w="811088"/>
              </a:tblGrid>
              <a:tr h="394423">
                <a:tc>
                  <a:txBody>
                    <a:bodyPr/>
                    <a:lstStyle/>
                    <a:p>
                      <a:pPr algn="l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>
                          <a:effectLst/>
                        </a:rPr>
                        <a:t>4. Disturbios externos: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 smtClean="0">
                          <a:effectLst/>
                        </a:rPr>
                        <a:t>I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P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Peso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</a:tr>
              <a:tr h="35416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1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>
                          <a:effectLst/>
                        </a:rPr>
                        <a:t>Condiciones de la economía nacional y local.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9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7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8.2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</a:tr>
              <a:tr h="37897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>
                          <a:effectLst/>
                        </a:rPr>
                        <a:t>Condiciones climáticas.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6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8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</a:rPr>
                        <a:t>6.8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</a:tr>
              <a:tr h="37897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3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>
                          <a:effectLst/>
                        </a:rPr>
                        <a:t>Robo hormiga externo.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8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4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</a:rPr>
                        <a:t>6.4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</a:tr>
              <a:tr h="34643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4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>
                          <a:effectLst/>
                        </a:rPr>
                        <a:t>Problemática con proveedores.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9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</a:rPr>
                        <a:t>6.2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</a:tr>
              <a:tr h="37897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5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>
                          <a:effectLst/>
                        </a:rPr>
                        <a:t>Competencia.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6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4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</a:rPr>
                        <a:t>5.2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</a:tr>
              <a:tr h="37897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6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>
                          <a:effectLst/>
                        </a:rPr>
                        <a:t>Productos chinos.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1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8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</a:rPr>
                        <a:t>3.8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</a:tr>
              <a:tr h="30747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7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>
                          <a:effectLst/>
                        </a:rPr>
                        <a:t>Condiciones fiscales gubernamentales.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5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</a:rPr>
                        <a:t>3.2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</a:tr>
              <a:tr h="307474"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</a:tr>
              <a:tr h="314237"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>
                          <a:effectLst/>
                        </a:rPr>
                        <a:t>5. Disturbios internos: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 smtClean="0">
                          <a:effectLst/>
                        </a:rPr>
                        <a:t>I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P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Peso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</a:tr>
              <a:tr h="37897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1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>
                          <a:effectLst/>
                        </a:rPr>
                        <a:t>Insatisfacción del cliente.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</a:rPr>
                        <a:t>10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5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8.0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</a:tr>
              <a:tr h="37897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>
                          <a:effectLst/>
                        </a:rPr>
                        <a:t>Robo hormiga interno.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</a:rPr>
                        <a:t>9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4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</a:rPr>
                        <a:t>7.0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</a:tr>
              <a:tr h="37897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3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>
                          <a:effectLst/>
                        </a:rPr>
                        <a:t>Conflicto familiar.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</a:rPr>
                        <a:t>9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1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</a:rPr>
                        <a:t>5.8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</a:tr>
              <a:tr h="30747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4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>
                          <a:effectLst/>
                        </a:rPr>
                        <a:t>Insatisfacción del personal.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</a:rPr>
                        <a:t>8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</a:rPr>
                        <a:t>5.6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</a:tr>
              <a:tr h="30747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5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>
                          <a:effectLst/>
                        </a:rPr>
                        <a:t>Manejo inadecuado de los productos.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</a:rPr>
                        <a:t>8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</a:rPr>
                        <a:t>5.6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</a:tr>
              <a:tr h="37897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6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>
                          <a:effectLst/>
                        </a:rPr>
                        <a:t>Manejo de inventario.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</a:rPr>
                        <a:t>8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</a:rPr>
                        <a:t>5.6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</a:tr>
              <a:tr h="37897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7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>
                          <a:effectLst/>
                        </a:rPr>
                        <a:t>Accidente de trabajo.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7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5.0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9" marR="6349" marT="6351" marB="0" anchor="b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484313"/>
            <a:ext cx="7937500" cy="47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Caso Stew Leonard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spect="1" noChangeArrowheads="1"/>
          </p:cNvSpPr>
          <p:nvPr/>
        </p:nvSpPr>
        <p:spPr bwMode="auto">
          <a:xfrm>
            <a:off x="1765300" y="1493838"/>
            <a:ext cx="5613400" cy="3870325"/>
          </a:xfrm>
          <a:prstGeom prst="rect">
            <a:avLst/>
          </a:prstGeom>
          <a:noFill/>
        </p:spPr>
        <p:txBody>
          <a:bodyPr/>
          <a:lstStyle/>
          <a:p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Análisis de Riesgos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AMDG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7773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3" name="SPLASH.WAV"/>
          </p:stSnd>
        </p:sndAc>
      </p:transition>
    </mc:Choice>
    <mc:Fallback xmlns="">
      <p:transition spd="slow">
        <p:fade/>
        <p:sndAc>
          <p:stSnd>
            <p:snd r:embed="rId4" name="SPLA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Repaso</a:t>
            </a:r>
            <a:endParaRPr lang="es-MX" dirty="0" smtClean="0"/>
          </a:p>
        </p:txBody>
      </p:sp>
      <p:pic>
        <p:nvPicPr>
          <p:cNvPr id="3" name="2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r="4572"/>
          <a:stretch>
            <a:fillRect/>
          </a:stretch>
        </p:blipFill>
        <p:spPr/>
      </p:pic>
      <p:sp>
        <p:nvSpPr>
          <p:cNvPr id="9" name="8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448" y="1359073"/>
            <a:ext cx="14700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15058"/>
            <a:ext cx="7532960" cy="545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Herramientas complementarias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25487"/>
            <a:ext cx="8056761" cy="49558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Supuestos conceptuales</a:t>
            </a:r>
            <a:endParaRPr lang="es-MX" dirty="0"/>
          </a:p>
        </p:txBody>
      </p:sp>
      <p:sp>
        <p:nvSpPr>
          <p:cNvPr id="17" name="16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18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Riesgo = Disturbio</a:t>
            </a:r>
          </a:p>
        </p:txBody>
      </p:sp>
      <p:sp>
        <p:nvSpPr>
          <p:cNvPr id="5123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Ocurrencia de eventos no deseados que impiden el logro de objetivos y/o estrategias e insumos involucrados en el sistema.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Características</a:t>
            </a:r>
          </a:p>
        </p:txBody>
      </p:sp>
      <p:sp>
        <p:nvSpPr>
          <p:cNvPr id="614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mtClean="0"/>
              <a:t>Generalmente están conformados por causas, efectos o factores dependientes o independientes entre sí.</a:t>
            </a:r>
          </a:p>
          <a:p>
            <a:r>
              <a:rPr lang="es-MX" smtClean="0"/>
              <a:t>Existen características de las áreas, programas, procesos y proyectos que los hace inherentemente más riesgosos que otros.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Riesgos en la AP</a:t>
            </a:r>
            <a:endParaRPr lang="es-MX" dirty="0" smtClean="0"/>
          </a:p>
        </p:txBody>
      </p:sp>
      <p:sp>
        <p:nvSpPr>
          <p:cNvPr id="8195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_tradnl" sz="1800" dirty="0" smtClean="0"/>
          </a:p>
          <a:p>
            <a:r>
              <a:rPr lang="es-ES_tradnl" sz="2000" dirty="0"/>
              <a:t>Normas i</a:t>
            </a:r>
            <a:r>
              <a:rPr lang="es-ES_tradnl" sz="2000" dirty="0" smtClean="0"/>
              <a:t>ncumplidas. </a:t>
            </a:r>
          </a:p>
          <a:p>
            <a:r>
              <a:rPr lang="es-ES_tradnl" sz="2000" dirty="0" smtClean="0"/>
              <a:t>Adquisiciones coludidas.</a:t>
            </a:r>
          </a:p>
          <a:p>
            <a:r>
              <a:rPr lang="es-ES_tradnl" sz="2000" dirty="0" smtClean="0"/>
              <a:t>Programas retardados.</a:t>
            </a:r>
          </a:p>
          <a:p>
            <a:r>
              <a:rPr lang="es-ES_tradnl" sz="2000" dirty="0" smtClean="0"/>
              <a:t>Obra pública a destiempo.</a:t>
            </a:r>
          </a:p>
          <a:p>
            <a:r>
              <a:rPr lang="es-ES_tradnl" sz="2000" dirty="0" smtClean="0"/>
              <a:t>Presupuestos mal elaborados.</a:t>
            </a:r>
          </a:p>
          <a:p>
            <a:r>
              <a:rPr lang="es-ES_tradnl" sz="2000" dirty="0" smtClean="0"/>
              <a:t>Operación ineficiente.</a:t>
            </a:r>
          </a:p>
          <a:p>
            <a:r>
              <a:rPr lang="es-ES_tradnl" sz="2000" dirty="0" smtClean="0"/>
              <a:t>Información incompleta.</a:t>
            </a:r>
          </a:p>
        </p:txBody>
      </p:sp>
      <p:sp>
        <p:nvSpPr>
          <p:cNvPr id="8196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endParaRPr lang="es-ES_tradnl" sz="1600" dirty="0" smtClean="0"/>
          </a:p>
          <a:p>
            <a:r>
              <a:rPr lang="es-ES_tradnl" sz="2000" dirty="0" smtClean="0"/>
              <a:t>Costos por arriba de lo esperado.</a:t>
            </a:r>
          </a:p>
          <a:p>
            <a:r>
              <a:rPr lang="es-ES_tradnl" sz="2000" dirty="0" smtClean="0"/>
              <a:t>Desempeño pobre.</a:t>
            </a:r>
          </a:p>
          <a:p>
            <a:r>
              <a:rPr lang="es-ES_tradnl" sz="2000" dirty="0" smtClean="0"/>
              <a:t>Finanzas corrompidas.</a:t>
            </a:r>
          </a:p>
          <a:p>
            <a:r>
              <a:rPr lang="es-ES_tradnl" sz="2000" dirty="0" smtClean="0"/>
              <a:t>Obligaciones fiscales incumplidas.</a:t>
            </a:r>
          </a:p>
          <a:p>
            <a:r>
              <a:rPr lang="es-ES_tradnl" sz="2000" dirty="0" smtClean="0"/>
              <a:t>Activos desaparecidos.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wopanel.p3d 7"/>
  <p:tag name="POWER3D OPTIONS" val="Medium "/>
  <p:tag name="POWER3D SOUND" val="Two Panel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wopanel.p3d 7"/>
  <p:tag name="POWER3D OPTIONS" val="Medium "/>
  <p:tag name="POWER3D SOUND" val="Two Panels"/>
</p:tagLst>
</file>

<file path=ppt/theme/theme1.xml><?xml version="1.0" encoding="utf-8"?>
<a:theme xmlns:a="http://schemas.openxmlformats.org/drawingml/2006/main" name="Formato INAP para diplomadossp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Formato INAP para diplomadossp1</Template>
  <TotalTime>273</TotalTime>
  <Words>1194</Words>
  <Application>Microsoft Office PowerPoint</Application>
  <PresentationFormat>Presentación en pantalla (4:3)</PresentationFormat>
  <Paragraphs>308</Paragraphs>
  <Slides>29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Formato INAP para diplomadossp1</vt:lpstr>
      <vt:lpstr>Análisis de Riesgos</vt:lpstr>
      <vt:lpstr>Objetivo</vt:lpstr>
      <vt:lpstr>Repaso</vt:lpstr>
      <vt:lpstr>Presentación de PowerPoint</vt:lpstr>
      <vt:lpstr>Herramientas complementarias</vt:lpstr>
      <vt:lpstr>Supuestos conceptuales</vt:lpstr>
      <vt:lpstr>Riesgo = Disturbio</vt:lpstr>
      <vt:lpstr>Características</vt:lpstr>
      <vt:lpstr>Riesgos en la AP</vt:lpstr>
      <vt:lpstr>Identificación de riesgos</vt:lpstr>
      <vt:lpstr>Casos</vt:lpstr>
      <vt:lpstr>Caso Stew Leonard</vt:lpstr>
      <vt:lpstr>Caso Stew Leonard</vt:lpstr>
      <vt:lpstr>Redacción de los riesgos</vt:lpstr>
      <vt:lpstr>Redacción de los riesgos</vt:lpstr>
      <vt:lpstr>Ejemplos CORRECTOS</vt:lpstr>
      <vt:lpstr>Ejemplos INCORRECTOS</vt:lpstr>
      <vt:lpstr>Desarrollo del Mapa de riesgos</vt:lpstr>
      <vt:lpstr>Mapa de riesgos</vt:lpstr>
      <vt:lpstr>Mapa de riesgos</vt:lpstr>
      <vt:lpstr>Mapa de riesgos</vt:lpstr>
      <vt:lpstr>Análisis de Disturbios/Riesgos</vt:lpstr>
      <vt:lpstr>Procedimiento</vt:lpstr>
      <vt:lpstr>Procedimiento</vt:lpstr>
      <vt:lpstr>Procedimiento</vt:lpstr>
      <vt:lpstr>Presentación de PowerPoint</vt:lpstr>
      <vt:lpstr>Presentación de PowerPoint</vt:lpstr>
      <vt:lpstr>Caso Stew Leonard</vt:lpstr>
      <vt:lpstr>Análisis de Riesgos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Vicente Suarez</dc:creator>
  <cp:lastModifiedBy>Vicente</cp:lastModifiedBy>
  <cp:revision>60</cp:revision>
  <dcterms:created xsi:type="dcterms:W3CDTF">2012-05-22T14:38:36Z</dcterms:created>
  <dcterms:modified xsi:type="dcterms:W3CDTF">2015-07-26T23:29:42Z</dcterms:modified>
</cp:coreProperties>
</file>