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91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5" r:id="rId25"/>
    <p:sldId id="282" r:id="rId26"/>
    <p:sldId id="283" r:id="rId27"/>
    <p:sldId id="284" r:id="rId28"/>
    <p:sldId id="290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3" autoAdjust="0"/>
    <p:restoredTop sz="94660"/>
  </p:normalViewPr>
  <p:slideViewPr>
    <p:cSldViewPr>
      <p:cViewPr varScale="1">
        <p:scale>
          <a:sx n="51" d="100"/>
          <a:sy n="51" d="100"/>
        </p:scale>
        <p:origin x="-8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4E5ED-58D3-4E7E-B488-C244F7E7714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2987824" y="343992"/>
            <a:ext cx="5833959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2987824" y="343992"/>
            <a:ext cx="5833959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" y="40466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Análisis de </a:t>
            </a:r>
            <a:r>
              <a:rPr lang="es-MX" dirty="0"/>
              <a:t>Riesgos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Identificación de riesgos</a:t>
            </a:r>
            <a:endParaRPr lang="es-MX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¿Cuáles son los riesgos más relevantes que obstaculizan a los objetivos, a las estrategias e insumos de la entidad?</a:t>
            </a:r>
          </a:p>
          <a:p>
            <a:r>
              <a:rPr lang="es-ES_tradnl" dirty="0" smtClean="0"/>
              <a:t>Focalizar la búsqueda a través del Análisis Dimensional.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Casos</a:t>
            </a:r>
            <a:endParaRPr lang="es-MX" dirty="0"/>
          </a:p>
        </p:txBody>
      </p:sp>
      <p:pic>
        <p:nvPicPr>
          <p:cNvPr id="11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b="2328"/>
          <a:stretch>
            <a:fillRect/>
          </a:stretch>
        </p:blipFill>
        <p:spPr/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6725" y="4594225"/>
            <a:ext cx="2714625" cy="16430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>
                <a:solidFill>
                  <a:srgbClr val="FFFFFF"/>
                </a:solidFill>
                <a:cs typeface="Arial" charset="0"/>
              </a:rPr>
              <a:t>Mejorar la Efectividad de las Instituciones de la APF</a:t>
            </a:r>
          </a:p>
        </p:txBody>
      </p:sp>
      <p:sp>
        <p:nvSpPr>
          <p:cNvPr id="11267" name="51 Rectángulo"/>
          <p:cNvSpPr>
            <a:spLocks noChangeArrowheads="1"/>
          </p:cNvSpPr>
          <p:nvPr/>
        </p:nvSpPr>
        <p:spPr bwMode="auto">
          <a:xfrm>
            <a:off x="538163" y="2451100"/>
            <a:ext cx="2655887" cy="1714500"/>
          </a:xfrm>
          <a:prstGeom prst="rect">
            <a:avLst/>
          </a:prstGeom>
          <a:solidFill>
            <a:srgbClr val="22683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MX" sz="1800" b="1">
                <a:solidFill>
                  <a:srgbClr val="FFFFFF"/>
                </a:solidFill>
                <a:latin typeface="Calibri" pitchFamily="34" charset="0"/>
              </a:rPr>
              <a:t>Reducir los Niveles de Corrupción de la APF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95663" y="2451100"/>
            <a:ext cx="2760662" cy="171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Consolidar la Transparencia y la Rendición de Cuentas en los Asuntos Públicos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411538" y="4594225"/>
            <a:ext cx="2740025" cy="1643063"/>
          </a:xfrm>
          <a:prstGeom prst="rect">
            <a:avLst/>
          </a:prstGeom>
          <a:solidFill>
            <a:srgbClr val="009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Vigilar que la Actuación de la APF se apegue a la Legalidad</a:t>
            </a:r>
          </a:p>
        </p:txBody>
      </p:sp>
      <p:sp>
        <p:nvSpPr>
          <p:cNvPr id="112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PEMG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PEMG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7407037"/>
              </p:ext>
            </p:extLst>
          </p:nvPr>
        </p:nvGraphicFramePr>
        <p:xfrm>
          <a:off x="539552" y="1412776"/>
          <a:ext cx="8227640" cy="52250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5635"/>
                <a:gridCol w="1692788"/>
                <a:gridCol w="5559217"/>
              </a:tblGrid>
              <a:tr h="4230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</a:tr>
              <a:tr h="1060501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PEMG</a:t>
                      </a:r>
                      <a:endParaRPr lang="es-MX" sz="18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Corrupción.</a:t>
                      </a:r>
                      <a:endParaRPr lang="es-MX" sz="18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Conducta que se desvía de la función pública reglamentada debido a una consideración de índole privada o para obtener beneficios pecuniarios o de rango, o la violación de reglas por consideraciones de carácter privado.</a:t>
                      </a:r>
                      <a:endParaRPr lang="es-MX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Rendición de cuentas.</a:t>
                      </a:r>
                      <a:endParaRPr lang="es-MX" sz="18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400" dirty="0" smtClean="0"/>
                        <a:t>Proceso proactivo por medio del cual los servidores públicos informan, explican y justifican sus planes de acción, su desempeño y sus logros y se sujetan a las sanciones y recompensas correspondientes. </a:t>
                      </a:r>
                      <a:r>
                        <a:rPr lang="es-ES" sz="1400" dirty="0" smtClean="0"/>
                        <a:t>Puede ser horizontal, entre instituciones, o vertical, donde los ciudadanos exigen cuentas mediante el acceso a la información y el ejercicio del voto.</a:t>
                      </a:r>
                      <a:endParaRPr lang="es-ES" sz="1400" b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Efectividad</a:t>
                      </a:r>
                      <a:r>
                        <a:rPr lang="es-MX" sz="1800" dirty="0"/>
                        <a:t>.</a:t>
                      </a:r>
                      <a:endParaRPr lang="es-MX" sz="18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MX" sz="1600" dirty="0" smtClean="0"/>
                        <a:t>Constituye la relación entre los resultados y el objetivo.  Consiste en el logro concreto o las acciones conducentes a ese logro concreto de los fines, objetivos y metas deseadas.</a:t>
                      </a:r>
                      <a:endParaRPr lang="es-ES" sz="1600" b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  <a:tr h="123799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Legalidad</a:t>
                      </a:r>
                      <a:r>
                        <a:rPr lang="es-MX" sz="1800" dirty="0"/>
                        <a:t>.</a:t>
                      </a:r>
                      <a:endParaRPr lang="es-MX" sz="18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MX" sz="1400" dirty="0" smtClean="0"/>
                        <a:t>Una cultura de la legalidad implica que los integrantes de una sociedad aceptan la ley en función de sus convicciones personales, de sus valores, principios y razonamientos. Aceptan y ejercitan su ciudadanía y reconocen y respetan el valor de la ciudadanía de los demás, los derechos del otro, la dignidad de los demás ciudadanos.</a:t>
                      </a:r>
                      <a:endParaRPr lang="es-MX" sz="1400" b="0" dirty="0" smtClean="0"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  <a:endParaRPr lang="es-ES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9"/>
          <a:stretch>
            <a:fillRect/>
          </a:stretch>
        </p:blipFill>
        <p:spPr bwMode="auto">
          <a:xfrm>
            <a:off x="304800" y="1239682"/>
            <a:ext cx="6932612" cy="5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  <a:endParaRPr lang="es-ES" smtClean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11412"/>
              </p:ext>
            </p:extLst>
          </p:nvPr>
        </p:nvGraphicFramePr>
        <p:xfrm>
          <a:off x="467544" y="1268760"/>
          <a:ext cx="8227640" cy="53532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635"/>
                <a:gridCol w="1692788"/>
                <a:gridCol w="5559217"/>
              </a:tblGrid>
              <a:tr h="4230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</a:tr>
              <a:tr h="1060501"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Satisfacción del cliente</a:t>
                      </a:r>
                      <a:endParaRPr lang="es-MX" sz="2800" dirty="0"/>
                    </a:p>
                  </a:txBody>
                  <a:tcPr marL="91414" marR="91414" marT="45722" marB="45722" vert="vert270" anchor="ctr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Producto.</a:t>
                      </a:r>
                      <a:endParaRPr lang="es-MX" sz="24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Bienes que el cliente busca y adquiere y que SL le oferta para satisfacer sus necesidades y expectativas.</a:t>
                      </a:r>
                      <a:endParaRPr lang="es-MX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Servicio.</a:t>
                      </a:r>
                      <a:endParaRPr lang="es-MX" sz="24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Satisfacer necesidades del cliente durante su estancia en la organización a través de un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trato cordial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personalizado.</a:t>
                      </a: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Instalaciones.</a:t>
                      </a:r>
                      <a:endParaRPr lang="es-MX" sz="20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Espacio físico donde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proporciona el servicio al cliente.</a:t>
                      </a:r>
                    </a:p>
                  </a:txBody>
                  <a:tcPr marL="91414" marR="91414" marT="45722" marB="45722" anchor="ctr"/>
                </a:tc>
              </a:tr>
              <a:tr h="123799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Valor agregado.</a:t>
                      </a:r>
                      <a:endParaRPr lang="es-MX" sz="24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ES" sz="2400" b="0" dirty="0" smtClean="0">
                          <a:latin typeface="+mj-lt"/>
                        </a:rPr>
                        <a:t>Acciones</a:t>
                      </a:r>
                      <a:r>
                        <a:rPr lang="es-ES" sz="2400" b="0" baseline="0" dirty="0" smtClean="0">
                          <a:latin typeface="+mj-lt"/>
                        </a:rPr>
                        <a:t> que b</a:t>
                      </a:r>
                      <a:r>
                        <a:rPr lang="es-ES" sz="2400" b="0" dirty="0" smtClean="0">
                          <a:latin typeface="+mj-lt"/>
                        </a:rPr>
                        <a:t>rindan al cliente beneficios adicionales a la venta de los productos.</a:t>
                      </a:r>
                      <a:endParaRPr lang="es-MX" sz="2400" b="0" dirty="0" smtClean="0"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57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Redacción de los riesgos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estructura general para la redacción de los riesgos es la siguiente: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&lt;Sustantivo&gt; + &lt;Verbo en participio&gt; + &lt;Adjetivo, Adverbio o Complemento circunstancial negativo&gt;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Redacción de los riesgos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Redacte de forma clara, específica, y directa, sin dar lugar a ambigüedades.</a:t>
            </a:r>
          </a:p>
          <a:p>
            <a:r>
              <a:rPr lang="es-MX" sz="2400" dirty="0" smtClean="0"/>
              <a:t>Procure evitar calificativos como “malo” o “poco”; prefiera otros como más precisos como “deficiente”, “insuficiente”, “ineficiente”, etc.</a:t>
            </a:r>
          </a:p>
          <a:p>
            <a:r>
              <a:rPr lang="es-MX" sz="2400" dirty="0" smtClean="0"/>
              <a:t>No redacte lo riesgos comenzando como “Falta de…” u otras frases similares que llevan implícito el sesgo hacia una supuesta solución particular.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592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smtClean="0"/>
              <a:t>Carreteras construidas que incumplen los estándares de calidad.</a:t>
            </a:r>
          </a:p>
          <a:p>
            <a:r>
              <a:rPr lang="es-MX" sz="2000" smtClean="0"/>
              <a:t>Beneficios del Programa X entregados a personas no elegibles.</a:t>
            </a:r>
          </a:p>
          <a:p>
            <a:r>
              <a:rPr lang="es-MX" sz="2000" smtClean="0"/>
              <a:t>Usuarios conectados y desconectados ilícitamente a la red eléctrica.</a:t>
            </a:r>
          </a:p>
          <a:p>
            <a:r>
              <a:rPr lang="es-MX" sz="2000" smtClean="0"/>
              <a:t>Información privilegiada filtrada ilegalmente a empresas concesionarias.</a:t>
            </a:r>
          </a:p>
          <a:p>
            <a:r>
              <a:rPr lang="es-MX" sz="2000" smtClean="0"/>
              <a:t>Licencias otorgadas irregularmente a prestadores de servicios.</a:t>
            </a:r>
          </a:p>
          <a:p>
            <a:r>
              <a:rPr lang="es-MX" sz="2000" smtClean="0"/>
              <a:t>Mercado concentrado de y regulado inefectivamente.</a:t>
            </a:r>
          </a:p>
          <a:p>
            <a:r>
              <a:rPr lang="es-MX" sz="2000" smtClean="0"/>
              <a:t>Proveedores y servidores públicos coludidos en la asignación de contratos.</a:t>
            </a:r>
          </a:p>
          <a:p>
            <a:r>
              <a:rPr lang="es-MX" sz="2000" smtClean="0"/>
              <a:t>Expedientes que han sido ocultados por servidores públicos.</a:t>
            </a:r>
          </a:p>
          <a:p>
            <a:r>
              <a:rPr lang="es-MX" sz="2000" smtClean="0"/>
              <a:t>Informes anuales elaborados con información sesgada o incompleta</a:t>
            </a:r>
            <a:r>
              <a:rPr lang="en-US" sz="2000" smtClean="0"/>
              <a:t>.</a:t>
            </a:r>
            <a:endParaRPr lang="es-MX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Ejemplos CORRECTOS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91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Impunidad de los servidores públicos. NO ES RIESGO, sino el resultado de una inacción.</a:t>
            </a:r>
          </a:p>
          <a:p>
            <a:r>
              <a:rPr lang="es-MX" sz="2400" dirty="0" smtClean="0"/>
              <a:t>Corrupción en el otorgamiento de licencias. NO ES RIESGO, sino una dimensión y una causa subyacente de riesgo.</a:t>
            </a:r>
          </a:p>
          <a:p>
            <a:r>
              <a:rPr lang="es-MX" sz="2400" dirty="0" smtClean="0"/>
              <a:t>No cumplir con los objetivos de los programas. NO ES RIESGO, sino una consecuencia genérica del riesgo.</a:t>
            </a:r>
          </a:p>
          <a:p>
            <a:r>
              <a:rPr lang="es-MX" sz="2400" dirty="0" smtClean="0"/>
              <a:t>Presentación extemporánea u omisión de la declaración patrimonial. NO ES RIESGO de la institución, sino en todo caso un problema que implica cierta carga de trabajo.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Ejemplos INCORRECTOS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4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Cuantificar metodológicamente los disturbios clave (</a:t>
            </a:r>
            <a:r>
              <a:rPr lang="es-MX" dirty="0" err="1" smtClean="0"/>
              <a:t>KPIs</a:t>
            </a:r>
            <a:r>
              <a:rPr lang="es-MX" dirty="0" smtClean="0"/>
              <a:t>) que desestabilizan un sistema.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Mapa de riesgos</a:t>
            </a:r>
            <a:endParaRPr lang="es-MX" dirty="0"/>
          </a:p>
        </p:txBody>
      </p:sp>
      <p:pic>
        <p:nvPicPr>
          <p:cNvPr id="8" name="7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Mapa de riesgos</a:t>
            </a:r>
          </a:p>
        </p:txBody>
      </p:sp>
      <p:sp>
        <p:nvSpPr>
          <p:cNvPr id="1536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 de riesgos jerarquizados que vinculan su grado de </a:t>
            </a:r>
            <a:r>
              <a:rPr lang="es-ES_tradnl" dirty="0" smtClean="0">
                <a:solidFill>
                  <a:srgbClr val="FFFF00"/>
                </a:solidFill>
              </a:rPr>
              <a:t>impacto</a:t>
            </a:r>
            <a:r>
              <a:rPr lang="es-ES_tradnl" dirty="0" smtClean="0"/>
              <a:t> sobre los objetivos y metas de la institución/entidad pública y su </a:t>
            </a:r>
            <a:r>
              <a:rPr lang="es-ES_tradnl" dirty="0" smtClean="0">
                <a:solidFill>
                  <a:srgbClr val="FFFF00"/>
                </a:solidFill>
              </a:rPr>
              <a:t>probabilidad</a:t>
            </a:r>
            <a:r>
              <a:rPr lang="es-ES_tradnl" dirty="0" smtClean="0"/>
              <a:t> de ocurrencia.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Mapa de riesgos</a:t>
            </a:r>
          </a:p>
        </p:txBody>
      </p:sp>
      <p:sp>
        <p:nvSpPr>
          <p:cNvPr id="16387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Identifica, valora y jerarquiza un conjunto de riesgos respecto a su grado de impacto en los objetivos.</a:t>
            </a:r>
          </a:p>
          <a:p>
            <a:r>
              <a:rPr lang="es-MX" sz="2400" dirty="0" smtClean="0"/>
              <a:t>Los riesgos guardan una relación directa con el sistema MEC incorporado en los procesos de las entidades públicas.</a:t>
            </a:r>
          </a:p>
          <a:p>
            <a:r>
              <a:rPr lang="es-MX" sz="2400" dirty="0" smtClean="0"/>
              <a:t>Una vez identificados y evaluados los riesgos, el mapa permite visualizar su relación, valorar  su impacto y probabilidad.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Mapa de riesgos</a:t>
            </a:r>
            <a:endParaRPr lang="es-ES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3494"/>
            <a:ext cx="7237412" cy="49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Análisis de Disturbios/Riesgos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99320"/>
              </p:ext>
            </p:extLst>
          </p:nvPr>
        </p:nvGraphicFramePr>
        <p:xfrm>
          <a:off x="683568" y="1772816"/>
          <a:ext cx="7776866" cy="4468088"/>
        </p:xfrm>
        <a:graphic>
          <a:graphicData uri="http://schemas.openxmlformats.org/drawingml/2006/table">
            <a:tbl>
              <a:tblPr firstRow="1" bandRow="1"/>
              <a:tblGrid>
                <a:gridCol w="1069520"/>
                <a:gridCol w="859916"/>
                <a:gridCol w="859916"/>
                <a:gridCol w="1375866"/>
                <a:gridCol w="1375866"/>
                <a:gridCol w="1375866"/>
                <a:gridCol w="859916"/>
              </a:tblGrid>
              <a:tr h="18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No.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Descripción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Tipo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Impacto</a:t>
                      </a:r>
                    </a:p>
                    <a:p>
                      <a:pPr algn="ctr"/>
                      <a:r>
                        <a:rPr lang="es-MX" dirty="0" smtClean="0"/>
                        <a:t>1-10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Probabilidad</a:t>
                      </a:r>
                    </a:p>
                    <a:p>
                      <a:pPr algn="ctr"/>
                      <a:r>
                        <a:rPr lang="es-MX" dirty="0" smtClean="0"/>
                        <a:t>0-10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Peso</a:t>
                      </a:r>
                    </a:p>
                    <a:p>
                      <a:pPr algn="ctr"/>
                      <a:r>
                        <a:rPr lang="es-MX" dirty="0" smtClean="0"/>
                        <a:t>(I*0.4)+ (P*0.6)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Ranking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sp>
        <p:nvSpPr>
          <p:cNvPr id="18435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sz="2400" dirty="0" smtClean="0"/>
          </a:p>
          <a:p>
            <a:r>
              <a:rPr lang="es-ES_tradnl" sz="2400" dirty="0" smtClean="0"/>
              <a:t>¿Cuál es el nivel de impacto y la probabilidad de que cada riesgo suceda?</a:t>
            </a:r>
          </a:p>
          <a:p>
            <a:r>
              <a:rPr lang="es-ES_tradnl" sz="2400" dirty="0" smtClean="0"/>
              <a:t>Severidad del Impacto en la capacidad para lograr objetivos/metas. Escala: 1 = impacto menor o nulo. 10 = impacto significativo. </a:t>
            </a:r>
          </a:p>
          <a:p>
            <a:r>
              <a:rPr lang="es-ES_tradnl" sz="2400" dirty="0" smtClean="0"/>
              <a:t>Probabilidad de que el riesgo se materialice… Escala: 1 = riesgo es improbable. 10 = riesgo se materializará.</a:t>
            </a:r>
          </a:p>
          <a:p>
            <a:endParaRPr lang="es-ES_tradnl" sz="2400" dirty="0" smtClean="0"/>
          </a:p>
        </p:txBody>
      </p:sp>
      <p:sp>
        <p:nvSpPr>
          <p:cNvPr id="1843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z="2400" dirty="0" smtClean="0"/>
              <a:t>Producto = (I*0.6)+(P*0.4).</a:t>
            </a:r>
          </a:p>
          <a:p>
            <a:r>
              <a:rPr lang="es-ES_tradnl" sz="2400" dirty="0" smtClean="0"/>
              <a:t>Calificar los riesgos.</a:t>
            </a:r>
          </a:p>
          <a:p>
            <a:r>
              <a:rPr lang="es-ES_tradnl" sz="2400" dirty="0" smtClean="0"/>
              <a:t>Graficar los resultados es un plano XY</a:t>
            </a:r>
            <a:r>
              <a:rPr lang="es-ES_tradnl" dirty="0" smtClean="0"/>
              <a:t>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95465"/>
              </p:ext>
            </p:extLst>
          </p:nvPr>
        </p:nvGraphicFramePr>
        <p:xfrm>
          <a:off x="684213" y="1989138"/>
          <a:ext cx="6337301" cy="4321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30201"/>
                <a:gridCol w="1307183"/>
                <a:gridCol w="2199917"/>
              </a:tblGrid>
              <a:tr h="87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Frecuencia con que se materializa el riesgo 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Grado asociado a la probabilidad de </a:t>
                      </a:r>
                      <a:endParaRPr lang="es-MX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ocurrencia </a:t>
                      </a:r>
                      <a:r>
                        <a:rPr lang="es-MX" sz="1800" dirty="0"/>
                        <a:t>del riesgo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0%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0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Nulo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menor a 10%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1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Muy bajo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2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entre 11 y 15%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3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Bajo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4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entre 16 y 20%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5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Regular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6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entre 21 y 25%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7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Alto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8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mayor que 25%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9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Muy alto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2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10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74846"/>
              </p:ext>
            </p:extLst>
          </p:nvPr>
        </p:nvGraphicFramePr>
        <p:xfrm>
          <a:off x="684213" y="1989138"/>
          <a:ext cx="5832475" cy="4392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66162"/>
                <a:gridCol w="3566313"/>
              </a:tblGrid>
              <a:tr h="3462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Grado de impacto</a:t>
                      </a:r>
                      <a:endParaRPr lang="es-MX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0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Nulo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1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Muy bajo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2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3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Bajo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4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5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Regular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6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7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Alto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8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9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Muy alto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10</a:t>
                      </a:r>
                      <a:endParaRPr lang="es-MX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08064"/>
              </p:ext>
            </p:extLst>
          </p:nvPr>
        </p:nvGraphicFramePr>
        <p:xfrm>
          <a:off x="2483768" y="332656"/>
          <a:ext cx="6357938" cy="636428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8685"/>
                <a:gridCol w="511487"/>
                <a:gridCol w="846279"/>
                <a:gridCol w="2219544"/>
                <a:gridCol w="743981"/>
                <a:gridCol w="743981"/>
                <a:gridCol w="743981"/>
              </a:tblGrid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ÁREA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No. </a:t>
                      </a:r>
                      <a:r>
                        <a:rPr lang="es-MX" sz="1000" u="none" strike="noStrike" dirty="0" err="1"/>
                        <a:t>PROG</a:t>
                      </a:r>
                      <a:r>
                        <a:rPr lang="es-MX" sz="1000" u="none" strike="noStrike" dirty="0"/>
                        <a:t>.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CLAVE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DESCRIPCIÓN DEL RIESGO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Posibilidad de Ocurrencia (PO)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Grado de Impacto (</a:t>
                      </a:r>
                      <a:r>
                        <a:rPr lang="es-MX" sz="1000" u="none" strike="noStrike" dirty="0" err="1"/>
                        <a:t>GI</a:t>
                      </a:r>
                      <a:r>
                        <a:rPr lang="es-MX" sz="1000" u="none" strike="noStrike" dirty="0"/>
                        <a:t>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Cuadrante (C)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DNV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DNV1-R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exista sobrerregulación o vacios jurídicos en la normatividad que establece SENASICA y en los trámites y servicios que se derivan de esta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SADER1-1-ON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no se realice la vigilancia epidemiológica de enfermedades y plagas de los animales.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SADIE1-2-OJ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las solicitudes sean atendidas de forma incorrecta e inoportuna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SADSA1-1-N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Riesgo sanitario para la acuacultura nacional a falta de normatividad legal vigente.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IV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SADSA2-1-N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la Normatividad aplicable por parte de los sectores.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SADSA3-1-N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lo dispuesto en la Ley aplicable en la materia derivado de la falta de Normatividad especifica.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SADSA6-1-O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lo dispuesto en la normatividad aplicable en la materia.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SADSA7-1-N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No establecer los procedimientos para la liquidación del patrimonio conformado con las aportaciones gubernamentales.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673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SADSC3-1-O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las solicitudes sean atendidas de forma incorrecta e inoportuna.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DGIF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IFDCC-1-NO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se diseminen plagas y enfermedades dentro del territorio nacional.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673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DGIF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IFOIS1-1-NO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 smtClean="0"/>
                        <a:t>Que ingresen plagas y enfermedades exóticas al país.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4213" y="476250"/>
          <a:ext cx="7920037" cy="604996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7111"/>
                <a:gridCol w="5009662"/>
                <a:gridCol w="811088"/>
                <a:gridCol w="811088"/>
                <a:gridCol w="811088"/>
              </a:tblGrid>
              <a:tr h="394423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4. Disturbios externos: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I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Peso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541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de la economía nacional y local.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climáticas.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Robo hormiga externo.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Problemática con proveedores.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Competencia.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Productos chinos.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3.8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fiscales gubernamentales.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3.2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14237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5. Disturbios internos: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I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Peso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Insatisfacción del cliente.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10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Robo hormiga interno.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7.0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Conflicto familiar.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Insatisfacción del personal.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Manejo inadecuado de los productos.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Manejo de inventario.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Accidente de trabajo.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84313"/>
            <a:ext cx="793750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765300" y="1493838"/>
            <a:ext cx="5613400" cy="3870325"/>
          </a:xfrm>
          <a:prstGeom prst="rect">
            <a:avLst/>
          </a:prstGeom>
          <a:noFill/>
        </p:spPr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Análisis de Riesgos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77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SPLASH.WAV"/>
          </p:stSnd>
        </p:sndAc>
      </p:transition>
    </mc:Choice>
    <mc:Fallback xmlns="">
      <p:transition spd="slow">
        <p:fade/>
        <p:sndAc>
          <p:stSnd>
            <p:snd r:embed="rId4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8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5487"/>
            <a:ext cx="8056761" cy="495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Supuestos conceptuales</a:t>
            </a:r>
            <a:endParaRPr lang="es-MX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1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Riesgo = Disturbio</a:t>
            </a:r>
          </a:p>
        </p:txBody>
      </p:sp>
      <p:sp>
        <p:nvSpPr>
          <p:cNvPr id="5123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Ocurrencia de eventos no deseados que impiden el logro de objetivos y/o estrategias e insumos involucrados en el sistema.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Características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Generalmente están conformados por causas, efectos o factores dependientes o independientes entre sí.</a:t>
            </a:r>
          </a:p>
          <a:p>
            <a:r>
              <a:rPr lang="es-MX" smtClean="0"/>
              <a:t>Existen características de las áreas, programas, procesos y proyectos que los hace inherentemente más riesgosos que otros.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Riesgos en la AP</a:t>
            </a:r>
            <a:endParaRPr lang="es-MX" dirty="0" smtClean="0"/>
          </a:p>
        </p:txBody>
      </p:sp>
      <p:sp>
        <p:nvSpPr>
          <p:cNvPr id="8195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sz="1800" dirty="0" smtClean="0"/>
          </a:p>
          <a:p>
            <a:r>
              <a:rPr lang="es-ES_tradnl" sz="2000" dirty="0"/>
              <a:t>Normas i</a:t>
            </a:r>
            <a:r>
              <a:rPr lang="es-ES_tradnl" sz="2000" dirty="0" smtClean="0"/>
              <a:t>ncumplidas. </a:t>
            </a:r>
          </a:p>
          <a:p>
            <a:r>
              <a:rPr lang="es-ES_tradnl" sz="2000" dirty="0" smtClean="0"/>
              <a:t>Adquisiciones coludidas.</a:t>
            </a:r>
          </a:p>
          <a:p>
            <a:r>
              <a:rPr lang="es-ES_tradnl" sz="2000" dirty="0" smtClean="0"/>
              <a:t>Programas retardados.</a:t>
            </a:r>
          </a:p>
          <a:p>
            <a:r>
              <a:rPr lang="es-ES_tradnl" sz="2000" dirty="0" smtClean="0"/>
              <a:t>Obra pública a destiempo.</a:t>
            </a:r>
          </a:p>
          <a:p>
            <a:r>
              <a:rPr lang="es-ES_tradnl" sz="2000" dirty="0" smtClean="0"/>
              <a:t>Presupuestos mal elaborados.</a:t>
            </a:r>
          </a:p>
          <a:p>
            <a:r>
              <a:rPr lang="es-ES_tradnl" sz="2000" dirty="0" smtClean="0"/>
              <a:t>Operación ineficiente.</a:t>
            </a:r>
          </a:p>
          <a:p>
            <a:r>
              <a:rPr lang="es-ES_tradnl" sz="2000" dirty="0" smtClean="0"/>
              <a:t>Información incompleta.</a:t>
            </a:r>
          </a:p>
        </p:txBody>
      </p:sp>
      <p:sp>
        <p:nvSpPr>
          <p:cNvPr id="8196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s-ES_tradnl" sz="1600" dirty="0" smtClean="0"/>
          </a:p>
          <a:p>
            <a:r>
              <a:rPr lang="es-ES_tradnl" sz="2000" dirty="0" smtClean="0"/>
              <a:t>Costos por arriba de lo esperado.</a:t>
            </a:r>
          </a:p>
          <a:p>
            <a:r>
              <a:rPr lang="es-ES_tradnl" sz="2000" dirty="0" smtClean="0"/>
              <a:t>Desempeño pobre.</a:t>
            </a:r>
          </a:p>
          <a:p>
            <a:r>
              <a:rPr lang="es-ES_tradnl" sz="2000" dirty="0" smtClean="0"/>
              <a:t>Finanzas corrompidas.</a:t>
            </a:r>
          </a:p>
          <a:p>
            <a:r>
              <a:rPr lang="es-ES_tradnl" sz="2000" dirty="0" smtClean="0"/>
              <a:t>Obligaciones fiscales incumplidas.</a:t>
            </a:r>
          </a:p>
          <a:p>
            <a:r>
              <a:rPr lang="es-ES_tradnl" sz="2000" dirty="0" smtClean="0"/>
              <a:t>Activos desaparecidos.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SOUND" val="Two Pane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SOUND" val="Two Panels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272</TotalTime>
  <Words>1441</Words>
  <Application>Microsoft Office PowerPoint</Application>
  <PresentationFormat>Presentación en pantalla (4:3)</PresentationFormat>
  <Paragraphs>326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Formato INAP para diplomadossp1</vt:lpstr>
      <vt:lpstr>Análisis de Riesgos</vt:lpstr>
      <vt:lpstr>Objetivo</vt:lpstr>
      <vt:lpstr>Repaso</vt:lpstr>
      <vt:lpstr>Presentación de PowerPoint</vt:lpstr>
      <vt:lpstr>Herramientas complementarias</vt:lpstr>
      <vt:lpstr>Supuestos conceptuales</vt:lpstr>
      <vt:lpstr>Riesgo = Disturbio</vt:lpstr>
      <vt:lpstr>Características</vt:lpstr>
      <vt:lpstr>Riesgos en la AP</vt:lpstr>
      <vt:lpstr>Identificación de riesgos</vt:lpstr>
      <vt:lpstr>Casos</vt:lpstr>
      <vt:lpstr>PEMG</vt:lpstr>
      <vt:lpstr>PEMG</vt:lpstr>
      <vt:lpstr>Caso Stew Leonard</vt:lpstr>
      <vt:lpstr>Caso Stew Leonard</vt:lpstr>
      <vt:lpstr>Redacción de los riesgos</vt:lpstr>
      <vt:lpstr>Redacción de los riesgos</vt:lpstr>
      <vt:lpstr>Ejemplos CORRECTOS</vt:lpstr>
      <vt:lpstr>Ejemplos INCORRECTOS</vt:lpstr>
      <vt:lpstr>Desarrollo del Mapa de riesgos</vt:lpstr>
      <vt:lpstr>Mapa de riesgos</vt:lpstr>
      <vt:lpstr>Mapa de riesgos</vt:lpstr>
      <vt:lpstr>Mapa de riesgos</vt:lpstr>
      <vt:lpstr>Análisis de Disturbios/Riesgos</vt:lpstr>
      <vt:lpstr>Procedimiento</vt:lpstr>
      <vt:lpstr>Procedimiento</vt:lpstr>
      <vt:lpstr>Procedimiento</vt:lpstr>
      <vt:lpstr>Presentación de PowerPoint</vt:lpstr>
      <vt:lpstr>Presentación de PowerPoint</vt:lpstr>
      <vt:lpstr>Caso Stew Leonard</vt:lpstr>
      <vt:lpstr>Análisis de Riesgos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58</cp:revision>
  <dcterms:created xsi:type="dcterms:W3CDTF">2012-05-22T14:38:36Z</dcterms:created>
  <dcterms:modified xsi:type="dcterms:W3CDTF">2015-07-26T23:26:47Z</dcterms:modified>
</cp:coreProperties>
</file>