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258" r:id="rId3"/>
    <p:sldId id="259" r:id="rId4"/>
    <p:sldId id="260" r:id="rId5"/>
    <p:sldId id="261" r:id="rId6"/>
    <p:sldId id="264" r:id="rId7"/>
    <p:sldId id="292" r:id="rId8"/>
    <p:sldId id="294" r:id="rId9"/>
    <p:sldId id="295" r:id="rId10"/>
    <p:sldId id="296" r:id="rId11"/>
    <p:sldId id="297" r:id="rId12"/>
    <p:sldId id="313" r:id="rId13"/>
    <p:sldId id="298" r:id="rId14"/>
    <p:sldId id="314" r:id="rId15"/>
    <p:sldId id="311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12" r:id="rId24"/>
    <p:sldId id="309" r:id="rId25"/>
    <p:sldId id="290" r:id="rId26"/>
    <p:sldId id="315" r:id="rId27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3" autoAdjust="0"/>
    <p:restoredTop sz="94660"/>
  </p:normalViewPr>
  <p:slideViewPr>
    <p:cSldViewPr>
      <p:cViewPr varScale="1">
        <p:scale>
          <a:sx n="51" d="100"/>
          <a:sy n="51" d="100"/>
        </p:scale>
        <p:origin x="-83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BE5048-81F3-4D9E-AD5F-CCD34035AD9F}" type="datetimeFigureOut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4F006C-0C3D-41C6-A42B-E2579B01FB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0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Times New Roman" pitchFamily="18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71FB-CB3D-4962-90C8-CA5025173D49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0E0-5F9C-40AF-90FD-B2281B96CE35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349-0E4B-4490-9CB3-FDAA739038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DEAB-43C4-4DA2-B64F-5D33808E401E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A359-3070-469D-A675-7BD60671B0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 bwMode="auto">
          <a:xfrm>
            <a:off x="3059832" y="343992"/>
            <a:ext cx="5761951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C904-A6D5-4499-B3C2-1E76ED9433D7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8E73-29CF-429A-BE93-3A869B1CD7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3589-C47C-4810-B36D-F733DD8C7AAE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B85D-DA14-49CF-836A-6D02B55438E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74D6-3F21-4A6D-B77B-47BCC6B5A62D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2093-9E1C-4B1F-9EF7-3AEDE77A49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972D-183D-4E13-91F1-384FBE91BD85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9579-7E20-4C09-A531-09169D2CAA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2D27-6E0C-496A-863D-6E1538E4C4FC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C793-B483-469E-BA6B-C012E502F62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A0AB-C2DB-4FD0-B1B0-1953743DA824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C0EF-C092-4647-9EFD-BB799A454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5024537"/>
            <a:ext cx="5486400" cy="56673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31840" y="8367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31840" y="559127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94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3059832" y="343992"/>
            <a:ext cx="5761951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3"/>
        </a:buBlip>
        <a:defRPr sz="36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3"/>
        </a:buBlip>
        <a:defRPr sz="32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ortune.com/best-companies/google-1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Operacionalización de objetivos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/>
              <a:t>Análisis </a:t>
            </a:r>
            <a:r>
              <a:rPr lang="es-MX" dirty="0" smtClean="0"/>
              <a:t>PEPSU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Instrumentación de la medición</a:t>
            </a:r>
            <a:endParaRPr lang="es-MX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Establecimiento de Dimensiones.</a:t>
            </a:r>
          </a:p>
          <a:p>
            <a:r>
              <a:rPr lang="es-ES_tradnl" dirty="0" smtClean="0"/>
              <a:t>Cuatro a seis.</a:t>
            </a:r>
          </a:p>
          <a:p>
            <a:endParaRPr lang="es-ES_tradnl" dirty="0" smtClean="0"/>
          </a:p>
          <a:p>
            <a:r>
              <a:rPr lang="es-ES_tradnl" dirty="0" smtClean="0"/>
              <a:t>Definición conceptual del elemento. </a:t>
            </a:r>
          </a:p>
          <a:p>
            <a:r>
              <a:rPr lang="es-ES_tradnl" dirty="0" err="1" smtClean="0"/>
              <a:t>Referenciación</a:t>
            </a:r>
            <a:r>
              <a:rPr lang="es-ES_tradnl" dirty="0" smtClean="0"/>
              <a:t> necesaria.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Instrumentación de la medición</a:t>
            </a:r>
            <a:endParaRPr lang="es-MX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Creación de los Indicadores con base en las Dimensiones.</a:t>
            </a:r>
          </a:p>
          <a:p>
            <a:endParaRPr lang="es-ES_tradnl" dirty="0" smtClean="0"/>
          </a:p>
          <a:p>
            <a:r>
              <a:rPr lang="es-ES_tradnl" dirty="0" smtClean="0"/>
              <a:t>Definición operacional. </a:t>
            </a:r>
          </a:p>
          <a:p>
            <a:r>
              <a:rPr lang="es-ES_tradnl" dirty="0" smtClean="0"/>
              <a:t>Cuatro a seis.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Instrumentación de la medición</a:t>
            </a:r>
            <a:endParaRPr lang="es-MX" smtClean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394888"/>
              </p:ext>
            </p:extLst>
          </p:nvPr>
        </p:nvGraphicFramePr>
        <p:xfrm>
          <a:off x="683568" y="2058090"/>
          <a:ext cx="7776866" cy="4330968"/>
        </p:xfrm>
        <a:graphic>
          <a:graphicData uri="http://schemas.openxmlformats.org/drawingml/2006/table">
            <a:tbl>
              <a:tblPr firstRow="1" bandRow="1"/>
              <a:tblGrid>
                <a:gridCol w="936104"/>
                <a:gridCol w="1853248"/>
                <a:gridCol w="2751732"/>
                <a:gridCol w="2235782"/>
              </a:tblGrid>
              <a:tr h="101170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2400" dirty="0" smtClean="0"/>
                        <a:t>Objetivo (Salida</a:t>
                      </a:r>
                      <a:r>
                        <a:rPr lang="es-MX" sz="2400" baseline="0" dirty="0" smtClean="0"/>
                        <a:t> del Sistema</a:t>
                      </a:r>
                      <a:r>
                        <a:rPr lang="es-MX" sz="2400" dirty="0" smtClean="0"/>
                        <a:t>)</a:t>
                      </a:r>
                      <a:endParaRPr lang="es-MX" sz="24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3200" b="1" dirty="0" smtClean="0">
                          <a:solidFill>
                            <a:schemeClr val="bg1"/>
                          </a:solidFill>
                        </a:rPr>
                        <a:t>Variable</a:t>
                      </a:r>
                      <a:endParaRPr lang="es-MX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2000" b="1" dirty="0" smtClean="0"/>
                        <a:t>Dimensión</a:t>
                      </a:r>
                      <a:endParaRPr lang="es-MX" sz="20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2000" b="1" dirty="0" smtClean="0"/>
                        <a:t>Definición Conceptual</a:t>
                      </a:r>
                      <a:endParaRPr lang="es-MX" sz="20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2000" b="1" dirty="0" smtClean="0"/>
                        <a:t>Indicadores</a:t>
                      </a:r>
                      <a:endParaRPr lang="es-MX" sz="20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2400" dirty="0" smtClean="0"/>
                        <a:t>1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2400" dirty="0" smtClean="0"/>
                        <a:t>2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2400" dirty="0" smtClean="0"/>
                        <a:t>3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2400" dirty="0" smtClean="0"/>
                        <a:t>4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2400" dirty="0" smtClean="0"/>
                        <a:t>5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2400" dirty="0" smtClean="0"/>
                        <a:t>6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4" name="3 Llamada con línea 1 (borde y barra de énfasis)"/>
          <p:cNvSpPr/>
          <p:nvPr/>
        </p:nvSpPr>
        <p:spPr>
          <a:xfrm>
            <a:off x="3851920" y="1412776"/>
            <a:ext cx="2520280" cy="360040"/>
          </a:xfrm>
          <a:prstGeom prst="accentBorderCallout1">
            <a:avLst>
              <a:gd name="adj1" fmla="val 44469"/>
              <a:gd name="adj2" fmla="val -3740"/>
              <a:gd name="adj3" fmla="val 444074"/>
              <a:gd name="adj4" fmla="val -86708"/>
            </a:avLst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Marco de Referencia</a:t>
            </a:r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Ejemplo: MUNAL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544616" cy="547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758190"/>
              </p:ext>
            </p:extLst>
          </p:nvPr>
        </p:nvGraphicFramePr>
        <p:xfrm>
          <a:off x="457200" y="1341438"/>
          <a:ext cx="8507288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4608512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Dimensión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Definición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conceptual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Ítems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Capital Humano de la Institución.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Capital Humano para la realización de los planes de la Unidad,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su ingreso, inducción, desarrollo , permanencia y separación en el Sistema.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Planeación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Programación</a:t>
                      </a:r>
                      <a:r>
                        <a:rPr lang="en-US" sz="1600" dirty="0" smtClean="0"/>
                        <a:t> y </a:t>
                      </a:r>
                      <a:r>
                        <a:rPr lang="en-US" sz="1600" dirty="0" err="1" smtClean="0"/>
                        <a:t>Presupuesto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Opera y administra los recursos financieros asignados a la Unidad por la Presidencia del Consejo, en el marco del PEF para un ejercicio fiscal específico.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Recursos Materiales 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Recursos materiales asignados para apoyar la operación de los programas sustantivos del SNFM.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Recursos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Informáticos</a:t>
                      </a:r>
                      <a:r>
                        <a:rPr lang="en-US" sz="1600" dirty="0" smtClean="0"/>
                        <a:t> y</a:t>
                      </a:r>
                    </a:p>
                    <a:p>
                      <a:r>
                        <a:rPr lang="en-US" sz="1600" dirty="0" err="1" smtClean="0"/>
                        <a:t>Comunicaciones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Equipo de telecomunicaciones y bienes informáticos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de apoyo a las actividades artísticas y pedagógicas en el marco de un programa que opera a nivel nacional.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Apoyo Técnico y Logístico en Eventos.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Acciones de apoyo que se brindan a las áreas sustantivas en materia de asignación y comprobación de viáticos, así como la realización de eventos.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Asuntos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Jurídicos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Procesos que derivan de la necesidad de contratar servicios profesionales o artísticos eventuales para el desarrollo de sus actividades.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7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Ejemplo: SNFM</a:t>
            </a:r>
          </a:p>
        </p:txBody>
      </p:sp>
    </p:spTree>
    <p:extLst>
      <p:ext uri="{BB962C8B-B14F-4D97-AF65-F5344CB8AC3E}">
        <p14:creationId xmlns:p14="http://schemas.microsoft.com/office/powerpoint/2010/main" val="24632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dirty="0" smtClean="0"/>
              <a:t>Un estudio titulado, “</a:t>
            </a:r>
            <a:r>
              <a:rPr lang="es-ES" sz="2800" dirty="0" err="1" smtClean="0"/>
              <a:t>The</a:t>
            </a:r>
            <a:r>
              <a:rPr lang="es-ES" sz="2800" dirty="0" smtClean="0"/>
              <a:t> 100 </a:t>
            </a:r>
            <a:r>
              <a:rPr lang="es-ES" sz="2800" dirty="0" err="1" smtClean="0"/>
              <a:t>Best</a:t>
            </a:r>
            <a:r>
              <a:rPr lang="es-ES" sz="2800" dirty="0" smtClean="0"/>
              <a:t> </a:t>
            </a:r>
            <a:r>
              <a:rPr lang="es-ES" sz="2800" dirty="0" err="1" smtClean="0"/>
              <a:t>Companies</a:t>
            </a:r>
            <a:r>
              <a:rPr lang="es-ES" sz="2800" dirty="0" smtClean="0"/>
              <a:t> to </a:t>
            </a:r>
            <a:r>
              <a:rPr lang="es-ES" sz="2800" dirty="0" err="1" smtClean="0"/>
              <a:t>Work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” se ha publicado. Los autores diseñaron un instrumento con base en cinco dimensiones y le dieron un puntaje a cada compañía evaluada con base en esas dimensiones. ¿Qué dimensiones utilizaría usted mismo y por qué, si tuviera que diseñar un instrumento de evaluación? Cooper, D. &amp; Schindler, P. (2005). Business </a:t>
            </a:r>
            <a:r>
              <a:rPr lang="es-ES" sz="2800" dirty="0" err="1" smtClean="0"/>
              <a:t>Research</a:t>
            </a:r>
            <a:r>
              <a:rPr lang="es-ES" sz="2800" dirty="0" smtClean="0"/>
              <a:t> </a:t>
            </a:r>
            <a:r>
              <a:rPr lang="es-ES" sz="2800" dirty="0" err="1" smtClean="0"/>
              <a:t>Methods</a:t>
            </a:r>
            <a:r>
              <a:rPr lang="es-ES" sz="2800" dirty="0" smtClean="0"/>
              <a:t>. NY: McGraw Hill.</a:t>
            </a:r>
            <a:endParaRPr lang="es-ES_tradnl" sz="2800" dirty="0" smtClean="0"/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err="1" smtClean="0"/>
              <a:t>The</a:t>
            </a:r>
            <a:r>
              <a:rPr lang="es-ES" sz="2400" dirty="0" smtClean="0"/>
              <a:t> 100 </a:t>
            </a:r>
            <a:r>
              <a:rPr lang="es-ES" sz="2400" dirty="0" err="1" smtClean="0"/>
              <a:t>Best</a:t>
            </a:r>
            <a:r>
              <a:rPr lang="es-ES" sz="2400" dirty="0" smtClean="0"/>
              <a:t> </a:t>
            </a:r>
            <a:r>
              <a:rPr lang="es-ES" sz="2400" dirty="0" err="1" smtClean="0"/>
              <a:t>Companies</a:t>
            </a:r>
            <a:r>
              <a:rPr lang="es-ES" sz="2400" dirty="0" smtClean="0"/>
              <a:t> to </a:t>
            </a:r>
            <a:r>
              <a:rPr lang="es-ES" sz="2400" dirty="0" err="1" smtClean="0"/>
              <a:t>Work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endParaRPr lang="es-E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2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err="1"/>
              <a:t>The</a:t>
            </a:r>
            <a:r>
              <a:rPr lang="es-ES" sz="2400" dirty="0"/>
              <a:t> 100 </a:t>
            </a:r>
            <a:r>
              <a:rPr lang="es-ES" sz="2400" dirty="0" err="1"/>
              <a:t>Best</a:t>
            </a:r>
            <a:r>
              <a:rPr lang="es-ES" sz="2400" dirty="0"/>
              <a:t> </a:t>
            </a:r>
            <a:r>
              <a:rPr lang="es-ES" sz="2400" dirty="0" err="1"/>
              <a:t>Companies</a:t>
            </a:r>
            <a:r>
              <a:rPr lang="es-ES" sz="2400" dirty="0"/>
              <a:t> to </a:t>
            </a:r>
            <a:r>
              <a:rPr lang="es-ES" sz="2400" dirty="0" err="1"/>
              <a:t>Work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endParaRPr lang="es-MX" sz="24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9"/>
            <a:ext cx="8229600" cy="4032448"/>
          </a:xfrm>
        </p:spPr>
        <p:txBody>
          <a:bodyPr/>
          <a:lstStyle/>
          <a:p>
            <a:r>
              <a:rPr lang="es-ES_tradnl" dirty="0" smtClean="0"/>
              <a:t>ID variable: ¿Felicidad Laboral?</a:t>
            </a:r>
          </a:p>
          <a:p>
            <a:r>
              <a:rPr lang="es-ES_tradnl" dirty="0" smtClean="0"/>
              <a:t>Marco... Teórico de </a:t>
            </a:r>
            <a:r>
              <a:rPr lang="es-ES_tradnl" dirty="0" err="1" smtClean="0"/>
              <a:t>Fortune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Dimensiones... 4. </a:t>
            </a:r>
          </a:p>
          <a:p>
            <a:r>
              <a:rPr lang="es-ES_tradnl" dirty="0" smtClean="0"/>
              <a:t>Ítems... Ad hoc.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l="12446" t="28515" r="48462" b="55664"/>
          <a:stretch/>
        </p:blipFill>
        <p:spPr bwMode="auto">
          <a:xfrm>
            <a:off x="3779912" y="5373216"/>
            <a:ext cx="5075238" cy="1154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lecha doblada hacia arriba"/>
          <p:cNvSpPr/>
          <p:nvPr/>
        </p:nvSpPr>
        <p:spPr bwMode="auto">
          <a:xfrm rot="5400000">
            <a:off x="1241233" y="1881906"/>
            <a:ext cx="1143000" cy="714375"/>
          </a:xfrm>
          <a:prstGeom prst="bentUpArrow">
            <a:avLst>
              <a:gd name="adj1" fmla="val 19404"/>
              <a:gd name="adj2" fmla="val 25000"/>
              <a:gd name="adj3" fmla="val 26349"/>
            </a:avLst>
          </a:prstGeom>
          <a:solidFill>
            <a:schemeClr val="bg2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MX" sz="2400" b="1">
              <a:latin typeface="Times New Roman" charset="0"/>
              <a:cs typeface="+mn-cs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70" y="1910482"/>
            <a:ext cx="522605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Laboral</a:t>
            </a:r>
            <a:endParaRPr lang="es-ES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5027418" y="1991733"/>
            <a:ext cx="250033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MX" sz="2400" b="1" dirty="0"/>
              <a:t>Identidad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888094" y="4149080"/>
            <a:ext cx="250033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MX" sz="2400" b="1" dirty="0"/>
              <a:t>Remuneraciones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98394" y="5096604"/>
            <a:ext cx="250033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MX" sz="2400" b="1" dirty="0"/>
              <a:t>Perspectivas de </a:t>
            </a:r>
            <a:r>
              <a:rPr lang="es-MX" sz="2400" b="1" dirty="0" smtClean="0"/>
              <a:t>Desarrollo</a:t>
            </a:r>
            <a:endParaRPr lang="es-MX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1491667"/>
            <a:ext cx="250033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MX" sz="2400" b="1" dirty="0"/>
              <a:t>Clima </a:t>
            </a:r>
            <a:r>
              <a:rPr lang="es-MX" sz="2400" b="1" dirty="0" smtClean="0"/>
              <a:t>Organizacional</a:t>
            </a:r>
            <a:endParaRPr lang="es-MX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Laboral</a:t>
            </a:r>
            <a:endParaRPr lang="es-ES" dirty="0" smtClean="0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MX" dirty="0" smtClean="0"/>
              <a:t>Identidad: </a:t>
            </a:r>
          </a:p>
          <a:p>
            <a:r>
              <a:rPr lang="es-MX" dirty="0" smtClean="0"/>
              <a:t>Percepción que tienen los trabajadores de la organización, su Misión y Visión, abarcando la interrelación de empleados pertenecientes a áreas distintas (</a:t>
            </a:r>
            <a:r>
              <a:rPr lang="es-MX" dirty="0" err="1" smtClean="0"/>
              <a:t>Fortune</a:t>
            </a:r>
            <a:r>
              <a:rPr lang="es-MX" dirty="0" smtClean="0"/>
              <a:t>, 2013).</a:t>
            </a:r>
            <a:endParaRPr lang="es-E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Laboral</a:t>
            </a:r>
            <a:endParaRPr lang="es-MX" dirty="0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MX" dirty="0" smtClean="0"/>
              <a:t>Remuneraciones: </a:t>
            </a:r>
          </a:p>
          <a:p>
            <a:r>
              <a:rPr lang="es-MX" dirty="0" smtClean="0"/>
              <a:t>Competitividad de la empresa contra organizaciones similares en las responsabilidades definidas para el puesto de que se trate. Este concepto abarca el sueldo y las prestaciones contempladas en el </a:t>
            </a:r>
            <a:r>
              <a:rPr lang="es-MX" dirty="0"/>
              <a:t>contrato (</a:t>
            </a:r>
            <a:r>
              <a:rPr lang="es-MX" dirty="0" err="1"/>
              <a:t>Fortune</a:t>
            </a:r>
            <a:r>
              <a:rPr lang="es-MX" dirty="0"/>
              <a:t>, 2013). </a:t>
            </a:r>
            <a:endParaRPr lang="es-MX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</a:t>
            </a:r>
            <a:endParaRPr lang="en-US" dirty="0" smtClean="0"/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Consolidar científicamente objetivos, metas e indicadores a través del Dimensionamiento de las variables contenidas en los objetivos.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Laboral</a:t>
            </a:r>
            <a:endParaRPr lang="es-ES" sz="30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MX" dirty="0" smtClean="0"/>
              <a:t>Perspectivas de Desarrollo:</a:t>
            </a:r>
          </a:p>
          <a:p>
            <a:r>
              <a:rPr lang="es-MX" dirty="0" smtClean="0"/>
              <a:t>Oportunidad real de que los empleados puedan “hacer carrera” dentro de la empresa en función a un estándar de rendimiento para cumplir a corto, mediano y largo plazos dentro de la </a:t>
            </a:r>
            <a:r>
              <a:rPr lang="es-MX" dirty="0"/>
              <a:t>organización (</a:t>
            </a:r>
            <a:r>
              <a:rPr lang="es-MX" dirty="0" err="1"/>
              <a:t>Fortune</a:t>
            </a:r>
            <a:r>
              <a:rPr lang="es-MX" dirty="0"/>
              <a:t>, 2013).</a:t>
            </a:r>
            <a:r>
              <a:rPr lang="es-ES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Laboral</a:t>
            </a:r>
            <a:endParaRPr lang="es-E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s-MX" dirty="0" smtClean="0"/>
              <a:t>Clima Organizacional: </a:t>
            </a:r>
          </a:p>
          <a:p>
            <a:pPr>
              <a:defRPr/>
            </a:pPr>
            <a:r>
              <a:rPr lang="es-MX" dirty="0" smtClean="0"/>
              <a:t>Se refiere a los factores que crean una percepción común sobre una situación de los individuos de una organización: ambiente de trabajo, condiciones laborales, comunicación, etc. </a:t>
            </a:r>
            <a:r>
              <a:rPr lang="es-MX" dirty="0"/>
              <a:t>(</a:t>
            </a:r>
            <a:r>
              <a:rPr lang="es-MX" dirty="0" err="1"/>
              <a:t>Fortune</a:t>
            </a:r>
            <a:r>
              <a:rPr lang="es-MX" dirty="0"/>
              <a:t>, 2013). </a:t>
            </a:r>
            <a:endParaRPr lang="es-E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</a:t>
            </a:r>
            <a:r>
              <a:rPr lang="es-ES_tradnl" dirty="0" smtClean="0"/>
              <a:t>Laboral: LA</a:t>
            </a:r>
            <a:endParaRPr lang="es-ES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344823"/>
              </p:ext>
            </p:extLst>
          </p:nvPr>
        </p:nvGraphicFramePr>
        <p:xfrm>
          <a:off x="467544" y="1736679"/>
          <a:ext cx="8135938" cy="450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822"/>
                <a:gridCol w="1944032"/>
                <a:gridCol w="2664044"/>
                <a:gridCol w="2304040"/>
              </a:tblGrid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Variable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Dimensiones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Definición Nominal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Indicadores (</a:t>
                      </a:r>
                      <a:r>
                        <a:rPr lang="es-MX" sz="1600" dirty="0" err="1" smtClean="0"/>
                        <a:t>Def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baseline="0" dirty="0" err="1" smtClean="0"/>
                        <a:t>Op</a:t>
                      </a:r>
                      <a:r>
                        <a:rPr lang="es-MX" sz="1600" baseline="0" dirty="0" smtClean="0"/>
                        <a:t>)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</a:tr>
              <a:tr h="929574">
                <a:tc rowSpan="4"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Felicidad Laboral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Identidad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Percepción que tienen los trabajadores de la organización, su Misión y Visión, abarcando la interrelación de empleados pertenecientes a áreas distintas.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Grado ID Misión.</a:t>
                      </a:r>
                    </a:p>
                    <a:p>
                      <a:r>
                        <a:rPr lang="es-MX" sz="1600" dirty="0" smtClean="0"/>
                        <a:t>Nivel de compromiso.</a:t>
                      </a:r>
                    </a:p>
                    <a:p>
                      <a:r>
                        <a:rPr lang="es-MX" sz="1600" dirty="0" smtClean="0"/>
                        <a:t>Índice de ESR.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</a:tr>
              <a:tr h="1097202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Remuneraciones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Competitividad de la empresa contra organizaciones similares en las responsabilidades definidas para el puesto de que se trate. Este concepto abarca el sueldo y las prestaciones contempladas en el contrato.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Nivel de sueldos.</a:t>
                      </a:r>
                    </a:p>
                    <a:p>
                      <a:r>
                        <a:rPr lang="es-MX" sz="1600" dirty="0" smtClean="0"/>
                        <a:t>Nivel de prestaciones.</a:t>
                      </a:r>
                    </a:p>
                    <a:p>
                      <a:r>
                        <a:rPr lang="es-MX" sz="1600" dirty="0" smtClean="0"/>
                        <a:t>Nivel de otros bonos.</a:t>
                      </a:r>
                    </a:p>
                  </a:txBody>
                  <a:tcPr marL="91431" marR="91431" marT="45717" marB="45717" anchor="ctr"/>
                </a:tc>
              </a:tr>
              <a:tr h="1097202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Perspectivas de desarrollo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Oportunidad real de que los empleados puedan “hacer carrera” dentro de la empresa en función a un estándar de rendimiento para cumplir a corto, mediano y largo plazos dentro de la organización.</a:t>
                      </a:r>
                      <a:r>
                        <a:rPr lang="es-ES" sz="1100" dirty="0" smtClean="0"/>
                        <a:t>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Grado</a:t>
                      </a:r>
                      <a:r>
                        <a:rPr lang="es-MX" sz="1600" baseline="0" dirty="0" smtClean="0"/>
                        <a:t> de desarrollo.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err="1" smtClean="0"/>
                        <a:t>Hrs</a:t>
                      </a:r>
                      <a:r>
                        <a:rPr lang="es-MX" sz="1600" baseline="0" dirty="0" smtClean="0"/>
                        <a:t>. de capacitación.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Índice de desempeño.</a:t>
                      </a:r>
                    </a:p>
                  </a:txBody>
                  <a:tcPr marL="91431" marR="91431" marT="45717" marB="45717" anchor="ctr"/>
                </a:tc>
              </a:tr>
              <a:tr h="100576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Clima Organizacional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Se refiere a los factores que crean una percepción común sobre una situación de los individuos de una organización (ambiente de trabajo, condiciones laborales, comunicación, etc.). 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/>
                        <a:t>Nivel de comunicación.</a:t>
                      </a:r>
                    </a:p>
                    <a:p>
                      <a:r>
                        <a:rPr lang="es-MX" sz="1600" baseline="0" dirty="0" smtClean="0"/>
                        <a:t>Grado de equidad.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</a:t>
            </a:r>
            <a:r>
              <a:rPr lang="es-ES_tradnl" dirty="0" smtClean="0"/>
              <a:t>Laboral: Internacional</a:t>
            </a:r>
            <a:endParaRPr lang="es-E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6416"/>
            <a:ext cx="828092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3"/>
              </a:rPr>
              <a:t>Google</a:t>
            </a:r>
            <a:endParaRPr lang="es-MX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 r="44881"/>
          <a:stretch/>
        </p:blipFill>
        <p:spPr bwMode="auto">
          <a:xfrm>
            <a:off x="323528" y="1196752"/>
            <a:ext cx="835292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Operacionalización de objetivos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 smtClean="0"/>
              <a:t>AMDG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87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2339752" y="2708920"/>
            <a:ext cx="1728192" cy="147616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656184" cy="9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Nube"/>
          <p:cNvSpPr/>
          <p:nvPr/>
        </p:nvSpPr>
        <p:spPr>
          <a:xfrm>
            <a:off x="683569" y="4797152"/>
            <a:ext cx="2414614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X, Y, Z = PREJUICIOS</a:t>
            </a:r>
          </a:p>
          <a:p>
            <a:pPr algn="ctr"/>
            <a:r>
              <a:rPr lang="es-MX" dirty="0" smtClean="0"/>
              <a:t>COMPASIÓN</a:t>
            </a:r>
            <a:endParaRPr lang="en-US" dirty="0"/>
          </a:p>
        </p:txBody>
      </p:sp>
      <p:sp>
        <p:nvSpPr>
          <p:cNvPr id="5" name="4 Multidocumento"/>
          <p:cNvSpPr/>
          <p:nvPr/>
        </p:nvSpPr>
        <p:spPr>
          <a:xfrm>
            <a:off x="1691680" y="3717032"/>
            <a:ext cx="1872208" cy="93610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IDEAS = CONCEPTO</a:t>
            </a:r>
            <a:endParaRPr lang="en-US" dirty="0"/>
          </a:p>
        </p:txBody>
      </p:sp>
      <p:pic>
        <p:nvPicPr>
          <p:cNvPr id="1027" name="Picture 3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3161"/>
            <a:ext cx="1450238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464402" y="266275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FF00"/>
                </a:solidFill>
              </a:rPr>
              <a:t>EDUCACION </a:t>
            </a:r>
          </a:p>
          <a:p>
            <a:r>
              <a:rPr lang="es-MX" b="1" dirty="0" smtClean="0">
                <a:solidFill>
                  <a:srgbClr val="FFFF00"/>
                </a:solidFill>
              </a:rPr>
              <a:t>Y CULTURA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98801" y="1208575"/>
            <a:ext cx="2164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FFFF00"/>
                </a:solidFill>
              </a:rPr>
              <a:t>VARIABLES </a:t>
            </a:r>
            <a:r>
              <a:rPr lang="en-US" sz="2000" b="1" dirty="0" smtClean="0">
                <a:solidFill>
                  <a:srgbClr val="FFFF00"/>
                </a:solidFill>
              </a:rPr>
              <a:t>=</a:t>
            </a:r>
            <a:endParaRPr lang="es-MX" sz="2000" b="1" dirty="0" smtClean="0">
              <a:solidFill>
                <a:srgbClr val="FFFF00"/>
              </a:solidFill>
            </a:endParaRPr>
          </a:p>
          <a:p>
            <a:r>
              <a:rPr lang="es-MX" sz="2000" b="1" dirty="0" smtClean="0">
                <a:solidFill>
                  <a:srgbClr val="FFFF00"/>
                </a:solidFill>
              </a:rPr>
              <a:t>CONSTRUCTOS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206286" cy="20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272525" y="2662753"/>
            <a:ext cx="37737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FFFF00"/>
                </a:solidFill>
              </a:rPr>
              <a:t>DIMESIONES = ASPECTOS </a:t>
            </a:r>
          </a:p>
          <a:p>
            <a:r>
              <a:rPr lang="es-MX" sz="2000" b="1" dirty="0" smtClean="0">
                <a:solidFill>
                  <a:srgbClr val="FFFF00"/>
                </a:solidFill>
              </a:rPr>
              <a:t>MENSURABLES DEL </a:t>
            </a:r>
          </a:p>
          <a:p>
            <a:r>
              <a:rPr lang="es-MX" sz="2000" b="1" dirty="0" smtClean="0">
                <a:solidFill>
                  <a:srgbClr val="FFFF00"/>
                </a:solidFill>
              </a:rPr>
              <a:t>CONSTRUCTO </a:t>
            </a:r>
          </a:p>
          <a:p>
            <a:endParaRPr lang="es-MX" sz="2000" b="1" dirty="0">
              <a:solidFill>
                <a:srgbClr val="FFFF00"/>
              </a:solidFill>
            </a:endParaRPr>
          </a:p>
          <a:p>
            <a:r>
              <a:rPr lang="es-MX" sz="2000" b="1" dirty="0" smtClean="0">
                <a:solidFill>
                  <a:srgbClr val="FFFF00"/>
                </a:solidFill>
              </a:rPr>
              <a:t>INDICADORES = PRESENCIA</a:t>
            </a:r>
          </a:p>
          <a:p>
            <a:r>
              <a:rPr lang="es-MX" sz="2000" b="1" dirty="0" smtClean="0">
                <a:solidFill>
                  <a:srgbClr val="FFFF00"/>
                </a:solidFill>
              </a:rPr>
              <a:t>O AUSENCIA DEL </a:t>
            </a:r>
          </a:p>
          <a:p>
            <a:r>
              <a:rPr lang="es-MX" sz="2000" b="1" dirty="0" smtClean="0">
                <a:solidFill>
                  <a:srgbClr val="FFFF00"/>
                </a:solidFill>
              </a:rPr>
              <a:t>CONSTRUCTO</a:t>
            </a:r>
          </a:p>
        </p:txBody>
      </p:sp>
    </p:spTree>
    <p:extLst>
      <p:ext uri="{BB962C8B-B14F-4D97-AF65-F5344CB8AC3E}">
        <p14:creationId xmlns:p14="http://schemas.microsoft.com/office/powerpoint/2010/main" val="13153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Repaso</a:t>
            </a:r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/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Nube"/>
          <p:cNvSpPr/>
          <p:nvPr/>
        </p:nvSpPr>
        <p:spPr>
          <a:xfrm>
            <a:off x="3368297" y="2840150"/>
            <a:ext cx="2407407" cy="1177700"/>
          </a:xfrm>
          <a:prstGeom prst="cloud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Enfoque Sistémico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31 Llamada de nube"/>
          <p:cNvSpPr/>
          <p:nvPr/>
        </p:nvSpPr>
        <p:spPr>
          <a:xfrm>
            <a:off x="4572000" y="1337376"/>
            <a:ext cx="3556632" cy="1333390"/>
          </a:xfrm>
          <a:prstGeom prst="cloudCallout">
            <a:avLst>
              <a:gd name="adj1" fmla="val -23283"/>
              <a:gd name="adj2" fmla="val 103809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Sistema: Conjunto de elementos relacionados que persiguen un fin. </a:t>
            </a:r>
          </a:p>
        </p:txBody>
      </p:sp>
      <p:sp>
        <p:nvSpPr>
          <p:cNvPr id="33" name="32 Llamada de nube"/>
          <p:cNvSpPr/>
          <p:nvPr/>
        </p:nvSpPr>
        <p:spPr>
          <a:xfrm>
            <a:off x="3368297" y="111719"/>
            <a:ext cx="3362716" cy="926801"/>
          </a:xfrm>
          <a:prstGeom prst="cloudCallout">
            <a:avLst>
              <a:gd name="adj1" fmla="val 32215"/>
              <a:gd name="adj2" fmla="val 101688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Mecánicos, biológicos, sociales, éticos.</a:t>
            </a:r>
          </a:p>
        </p:txBody>
      </p:sp>
      <p:sp>
        <p:nvSpPr>
          <p:cNvPr id="34" name="33 Esquina doblada"/>
          <p:cNvSpPr/>
          <p:nvPr/>
        </p:nvSpPr>
        <p:spPr>
          <a:xfrm>
            <a:off x="251520" y="209940"/>
            <a:ext cx="2318445" cy="2210947"/>
          </a:xfrm>
          <a:prstGeom prst="foldedCorner">
            <a:avLst>
              <a:gd name="adj" fmla="val 13587"/>
            </a:avLst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Características: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Complejidad.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Equifinalidad.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Sinergia.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Entropía.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Homeostasis.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kern="0" dirty="0" smtClean="0">
                <a:solidFill>
                  <a:prstClr val="white"/>
                </a:solidFill>
                <a:latin typeface="Calibri"/>
                <a:cs typeface="+mn-cs"/>
              </a:rPr>
              <a:t>Integralidad.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34 Conector curvado"/>
          <p:cNvCxnSpPr>
            <a:stCxn id="32" idx="0"/>
            <a:endCxn id="34" idx="3"/>
          </p:cNvCxnSpPr>
          <p:nvPr/>
        </p:nvCxnSpPr>
        <p:spPr>
          <a:xfrm rot="10800000">
            <a:off x="2569966" y="1315415"/>
            <a:ext cx="2013067" cy="688657"/>
          </a:xfrm>
          <a:prstGeom prst="curvedConnector3">
            <a:avLst/>
          </a:prstGeom>
          <a:noFill/>
          <a:ln w="38100" cap="flat" cmpd="sng" algn="ctr">
            <a:solidFill>
              <a:srgbClr val="4BACC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6" name="35 Rectángulo"/>
          <p:cNvSpPr/>
          <p:nvPr/>
        </p:nvSpPr>
        <p:spPr>
          <a:xfrm>
            <a:off x="400188" y="3400588"/>
            <a:ext cx="2520280" cy="1707449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Ejemplares: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BPR, ISO 9000.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de Gestión.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 de Sistemas</a:t>
            </a: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cxnSp>
        <p:nvCxnSpPr>
          <p:cNvPr id="37" name="36 Conector curvado"/>
          <p:cNvCxnSpPr>
            <a:stCxn id="31" idx="3"/>
            <a:endCxn id="36" idx="0"/>
          </p:cNvCxnSpPr>
          <p:nvPr/>
        </p:nvCxnSpPr>
        <p:spPr>
          <a:xfrm rot="16200000" flipH="1" flipV="1">
            <a:off x="2869614" y="1698200"/>
            <a:ext cx="493102" cy="2911673"/>
          </a:xfrm>
          <a:prstGeom prst="curvedConnector3">
            <a:avLst>
              <a:gd name="adj1" fmla="val -60015"/>
            </a:avLst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8" name="37 Rectángulo"/>
          <p:cNvSpPr/>
          <p:nvPr/>
        </p:nvSpPr>
        <p:spPr>
          <a:xfrm>
            <a:off x="6156176" y="3847612"/>
            <a:ext cx="2520280" cy="273630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Elementos</a:t>
            </a: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Entrada.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Proceso.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Salida.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Disturbios internos.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Disturbios externos.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Medición.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Evaluación.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Control.</a:t>
            </a:r>
          </a:p>
        </p:txBody>
      </p:sp>
      <p:cxnSp>
        <p:nvCxnSpPr>
          <p:cNvPr id="39" name="38 Conector curvado"/>
          <p:cNvCxnSpPr>
            <a:endCxn id="38" idx="0"/>
          </p:cNvCxnSpPr>
          <p:nvPr/>
        </p:nvCxnSpPr>
        <p:spPr>
          <a:xfrm>
            <a:off x="5775704" y="3429000"/>
            <a:ext cx="1640612" cy="418612"/>
          </a:xfrm>
          <a:prstGeom prst="curvedConnector2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40" name="3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1423163"/>
            <a:ext cx="1469148" cy="1469148"/>
          </a:xfrm>
          <a:prstGeom prst="rect">
            <a:avLst/>
          </a:prstGeom>
        </p:spPr>
      </p:pic>
      <p:cxnSp>
        <p:nvCxnSpPr>
          <p:cNvPr id="41" name="40 Conector recto de flecha"/>
          <p:cNvCxnSpPr/>
          <p:nvPr/>
        </p:nvCxnSpPr>
        <p:spPr>
          <a:xfrm>
            <a:off x="2920468" y="4273705"/>
            <a:ext cx="3235708" cy="38784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2" name="41 Llamada con línea 2"/>
          <p:cNvSpPr/>
          <p:nvPr/>
        </p:nvSpPr>
        <p:spPr>
          <a:xfrm flipH="1">
            <a:off x="2244351" y="5450730"/>
            <a:ext cx="2664296" cy="1093556"/>
          </a:xfrm>
          <a:prstGeom prst="borderCallout2">
            <a:avLst>
              <a:gd name="adj1" fmla="val 52197"/>
              <a:gd name="adj2" fmla="val -1830"/>
              <a:gd name="adj3" fmla="val 78603"/>
              <a:gd name="adj4" fmla="val -14860"/>
              <a:gd name="adj5" fmla="val 79934"/>
              <a:gd name="adj6" fmla="val -45583"/>
            </a:avLst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 = Realimentación, Seguimiento, Monitoreo, Supervisión.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Herramientas complementarias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3149"/>
            <a:ext cx="8632825" cy="5310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Caso</a:t>
            </a:r>
            <a:endParaRPr lang="es-MX" dirty="0"/>
          </a:p>
        </p:txBody>
      </p:sp>
      <p:sp>
        <p:nvSpPr>
          <p:cNvPr id="17" name="1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dirty="0" smtClean="0"/>
              <a:t>Un estudio titulado, “</a:t>
            </a:r>
            <a:r>
              <a:rPr lang="es-ES" sz="2800" dirty="0" err="1" smtClean="0"/>
              <a:t>The</a:t>
            </a:r>
            <a:r>
              <a:rPr lang="es-ES" sz="2800" dirty="0" smtClean="0"/>
              <a:t> 100 </a:t>
            </a:r>
            <a:r>
              <a:rPr lang="es-ES" sz="2800" dirty="0" err="1" smtClean="0"/>
              <a:t>Best</a:t>
            </a:r>
            <a:r>
              <a:rPr lang="es-ES" sz="2800" dirty="0" smtClean="0"/>
              <a:t> </a:t>
            </a:r>
            <a:r>
              <a:rPr lang="es-ES" sz="2800" dirty="0" err="1" smtClean="0"/>
              <a:t>Companies</a:t>
            </a:r>
            <a:r>
              <a:rPr lang="es-ES" sz="2800" dirty="0" smtClean="0"/>
              <a:t> to </a:t>
            </a:r>
            <a:r>
              <a:rPr lang="es-ES" sz="2800" dirty="0" err="1" smtClean="0"/>
              <a:t>Work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” se ha publicado. Los autores diseñaron un instrumento con base en cinco dimensiones y le dieron un puntaje a cada compañía evaluada con base en esas dimensiones. ¿Qué dimensiones utilizaría usted mismo y por qué, si tuviera que diseñar un instrumento de evaluación? Cooper, D. &amp; Schindler, P. (2005). Business </a:t>
            </a:r>
            <a:r>
              <a:rPr lang="es-ES" sz="2800" dirty="0" err="1" smtClean="0"/>
              <a:t>Research</a:t>
            </a:r>
            <a:r>
              <a:rPr lang="es-ES" sz="2800" dirty="0" smtClean="0"/>
              <a:t> </a:t>
            </a:r>
            <a:r>
              <a:rPr lang="es-ES" sz="2800" dirty="0" err="1" smtClean="0"/>
              <a:t>Methods</a:t>
            </a:r>
            <a:r>
              <a:rPr lang="es-ES" sz="2800" dirty="0" smtClean="0"/>
              <a:t>. NY: McGraw Hill.</a:t>
            </a:r>
            <a:endParaRPr lang="es-ES_tradnl" sz="2800" dirty="0" smtClean="0"/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err="1" smtClean="0"/>
              <a:t>The</a:t>
            </a:r>
            <a:r>
              <a:rPr lang="es-ES" sz="2800" dirty="0" smtClean="0"/>
              <a:t> 100 </a:t>
            </a:r>
            <a:r>
              <a:rPr lang="es-ES" sz="2800" dirty="0" err="1" smtClean="0"/>
              <a:t>Best</a:t>
            </a:r>
            <a:r>
              <a:rPr lang="es-ES" sz="2800" dirty="0" smtClean="0"/>
              <a:t> </a:t>
            </a:r>
            <a:r>
              <a:rPr lang="es-ES" sz="2800" dirty="0" err="1" smtClean="0"/>
              <a:t>Companies</a:t>
            </a:r>
            <a:r>
              <a:rPr lang="es-ES" sz="2800" dirty="0" smtClean="0"/>
              <a:t> to </a:t>
            </a:r>
            <a:r>
              <a:rPr lang="es-ES" sz="2800" dirty="0" err="1" smtClean="0"/>
              <a:t>Work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endParaRPr lang="es-E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Instrumentación de la medición</a:t>
            </a:r>
            <a:endParaRPr lang="es-MX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mtClean="0"/>
              <a:t>ID precisa variable(s).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Instrumentación de la medición</a:t>
            </a:r>
            <a:endParaRPr lang="es-MX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Creación de un marco referencial: teórico, normativo, contextual.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heme/theme1.xml><?xml version="1.0" encoding="utf-8"?>
<a:theme xmlns:a="http://schemas.openxmlformats.org/drawingml/2006/main" name="Formato INAP para diplomadoss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INAP para diplomadossp1</Template>
  <TotalTime>461</TotalTime>
  <Words>985</Words>
  <Application>Microsoft Office PowerPoint</Application>
  <PresentationFormat>Presentación en pantalla (4:3)</PresentationFormat>
  <Paragraphs>147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Formato INAP para diplomadossp1</vt:lpstr>
      <vt:lpstr>Operacionalización de objetivos</vt:lpstr>
      <vt:lpstr>Objetivo</vt:lpstr>
      <vt:lpstr>Repaso</vt:lpstr>
      <vt:lpstr>Presentación de PowerPoint</vt:lpstr>
      <vt:lpstr>Herramientas complementarias</vt:lpstr>
      <vt:lpstr>Estudio de Caso</vt:lpstr>
      <vt:lpstr>The 100 Best Companies to Work For</vt:lpstr>
      <vt:lpstr>Instrumentación de la medición</vt:lpstr>
      <vt:lpstr>Instrumentación de la medición</vt:lpstr>
      <vt:lpstr>Instrumentación de la medición</vt:lpstr>
      <vt:lpstr>Instrumentación de la medición</vt:lpstr>
      <vt:lpstr>Instrumentación de la medición</vt:lpstr>
      <vt:lpstr>Ejemplo: MUNAL</vt:lpstr>
      <vt:lpstr>Ejemplo: SNFM</vt:lpstr>
      <vt:lpstr>The 100 Best Companies to Work For</vt:lpstr>
      <vt:lpstr>The 100 Best Companies to Work For</vt:lpstr>
      <vt:lpstr>Felicidad Laboral</vt:lpstr>
      <vt:lpstr>Felicidad Laboral</vt:lpstr>
      <vt:lpstr>Felicidad Laboral</vt:lpstr>
      <vt:lpstr>Felicidad Laboral</vt:lpstr>
      <vt:lpstr>Felicidad Laboral</vt:lpstr>
      <vt:lpstr>Felicidad Laboral: LA</vt:lpstr>
      <vt:lpstr>Felicidad Laboral: Internacional</vt:lpstr>
      <vt:lpstr>Google</vt:lpstr>
      <vt:lpstr>Operacionalización de objetivos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Suarez</dc:creator>
  <cp:lastModifiedBy>Vicente</cp:lastModifiedBy>
  <cp:revision>77</cp:revision>
  <dcterms:created xsi:type="dcterms:W3CDTF">2012-05-22T14:38:36Z</dcterms:created>
  <dcterms:modified xsi:type="dcterms:W3CDTF">2015-07-26T23:27:38Z</dcterms:modified>
</cp:coreProperties>
</file>