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69" r:id="rId2"/>
    <p:sldId id="306" r:id="rId3"/>
    <p:sldId id="338" r:id="rId4"/>
    <p:sldId id="307" r:id="rId5"/>
    <p:sldId id="341" r:id="rId6"/>
    <p:sldId id="342" r:id="rId7"/>
    <p:sldId id="303" r:id="rId8"/>
    <p:sldId id="339" r:id="rId9"/>
    <p:sldId id="340" r:id="rId10"/>
    <p:sldId id="345" r:id="rId11"/>
    <p:sldId id="343" r:id="rId12"/>
    <p:sldId id="364" r:id="rId13"/>
    <p:sldId id="344" r:id="rId14"/>
    <p:sldId id="346" r:id="rId15"/>
    <p:sldId id="347" r:id="rId16"/>
    <p:sldId id="348" r:id="rId17"/>
    <p:sldId id="349" r:id="rId18"/>
    <p:sldId id="366" r:id="rId19"/>
    <p:sldId id="356" r:id="rId20"/>
    <p:sldId id="350" r:id="rId21"/>
    <p:sldId id="363" r:id="rId22"/>
    <p:sldId id="357" r:id="rId23"/>
    <p:sldId id="296" r:id="rId24"/>
    <p:sldId id="361" r:id="rId25"/>
    <p:sldId id="298" r:id="rId26"/>
    <p:sldId id="299" r:id="rId27"/>
    <p:sldId id="300" r:id="rId28"/>
    <p:sldId id="365" r:id="rId29"/>
    <p:sldId id="368" r:id="rId30"/>
    <p:sldId id="351" r:id="rId31"/>
    <p:sldId id="352" r:id="rId32"/>
    <p:sldId id="353" r:id="rId33"/>
    <p:sldId id="354" r:id="rId34"/>
    <p:sldId id="355" r:id="rId35"/>
    <p:sldId id="370" r:id="rId36"/>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E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785" autoAdjust="0"/>
    <p:restoredTop sz="94660"/>
  </p:normalViewPr>
  <p:slideViewPr>
    <p:cSldViewPr>
      <p:cViewPr>
        <p:scale>
          <a:sx n="66" d="100"/>
          <a:sy n="66" d="100"/>
        </p:scale>
        <p:origin x="1162" y="-405"/>
      </p:cViewPr>
      <p:guideLst>
        <p:guide orient="horz" pos="2160"/>
        <p:guide pos="2880"/>
      </p:guideLst>
    </p:cSldViewPr>
  </p:slideViewPr>
  <p:notesTextViewPr>
    <p:cViewPr>
      <p:scale>
        <a:sx n="3" d="2"/>
        <a:sy n="3" d="2"/>
      </p:scale>
      <p:origin x="0" y="0"/>
    </p:cViewPr>
  </p:notesTextViewPr>
  <p:sorterViewPr>
    <p:cViewPr varScale="1">
      <p:scale>
        <a:sx n="1" d="1"/>
        <a:sy n="1" d="1"/>
      </p:scale>
      <p:origin x="0" y="-8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0.xml"/><Relationship Id="rId6" Type="http://schemas.openxmlformats.org/officeDocument/2006/relationships/slide" Target="../slides/slide35.xml"/><Relationship Id="rId5" Type="http://schemas.openxmlformats.org/officeDocument/2006/relationships/slide" Target="../slides/slide34.xml"/><Relationship Id="rId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D4C50-75DA-4604-B7F4-542B4E479AE1}" type="doc">
      <dgm:prSet loTypeId="urn:microsoft.com/office/officeart/2005/8/layout/target3" loCatId="relationship" qsTypeId="urn:microsoft.com/office/officeart/2009/2/quickstyle/3d8" qsCatId="3D" csTypeId="urn:microsoft.com/office/officeart/2005/8/colors/colorful1" csCatId="colorful" phldr="1"/>
      <dgm:spPr/>
      <dgm:t>
        <a:bodyPr/>
        <a:lstStyle/>
        <a:p>
          <a:endParaRPr lang="en-US"/>
        </a:p>
      </dgm:t>
    </dgm:pt>
    <dgm:pt modelId="{AABB6284-7BEA-4FEB-B232-180DC79E2811}">
      <dgm:prSet/>
      <dgm:spPr/>
      <dgm:t>
        <a:bodyPr/>
        <a:lstStyle/>
        <a:p>
          <a:r>
            <a:rPr lang="es-ES_tradnl" dirty="0">
              <a:hlinkClick xmlns:r="http://schemas.openxmlformats.org/officeDocument/2006/relationships" r:id="rId1" action="ppaction://hlinksldjump"/>
            </a:rPr>
            <a:t>Complejidad</a:t>
          </a:r>
          <a:endParaRPr lang="es-ES_tradnl" dirty="0"/>
        </a:p>
      </dgm:t>
    </dgm:pt>
    <dgm:pt modelId="{27471C90-10CF-46A1-BB3D-02C650097D32}" type="parTrans" cxnId="{250201FC-B120-4817-BA7D-B2D7F981F957}">
      <dgm:prSet/>
      <dgm:spPr/>
      <dgm:t>
        <a:bodyPr/>
        <a:lstStyle/>
        <a:p>
          <a:endParaRPr lang="en-US"/>
        </a:p>
      </dgm:t>
    </dgm:pt>
    <dgm:pt modelId="{15539036-F69B-4525-88B3-C321DEBE5FC9}" type="sibTrans" cxnId="{250201FC-B120-4817-BA7D-B2D7F981F957}">
      <dgm:prSet/>
      <dgm:spPr/>
      <dgm:t>
        <a:bodyPr/>
        <a:lstStyle/>
        <a:p>
          <a:endParaRPr lang="en-US"/>
        </a:p>
      </dgm:t>
    </dgm:pt>
    <dgm:pt modelId="{3BF0C40F-3ACA-4B38-88FB-FC35BE69850B}">
      <dgm:prSet/>
      <dgm:spPr/>
      <dgm:t>
        <a:bodyPr/>
        <a:lstStyle/>
        <a:p>
          <a:r>
            <a:rPr lang="es-ES_tradnl" dirty="0">
              <a:hlinkClick xmlns:r="http://schemas.openxmlformats.org/officeDocument/2006/relationships" r:id="rId2" action="ppaction://hlinksldjump"/>
            </a:rPr>
            <a:t>Sinergia</a:t>
          </a:r>
          <a:endParaRPr lang="es-ES_tradnl" dirty="0"/>
        </a:p>
      </dgm:t>
    </dgm:pt>
    <dgm:pt modelId="{5F7F795E-9859-4402-8824-AA65CCC1C6C8}" type="parTrans" cxnId="{6C483ED6-9C8A-481F-A7F5-CE5534EB814F}">
      <dgm:prSet/>
      <dgm:spPr/>
      <dgm:t>
        <a:bodyPr/>
        <a:lstStyle/>
        <a:p>
          <a:endParaRPr lang="en-US"/>
        </a:p>
      </dgm:t>
    </dgm:pt>
    <dgm:pt modelId="{8022A4F0-81B4-4FF3-8041-7B6FF75FFC7D}" type="sibTrans" cxnId="{6C483ED6-9C8A-481F-A7F5-CE5534EB814F}">
      <dgm:prSet/>
      <dgm:spPr/>
      <dgm:t>
        <a:bodyPr/>
        <a:lstStyle/>
        <a:p>
          <a:endParaRPr lang="en-US"/>
        </a:p>
      </dgm:t>
    </dgm:pt>
    <dgm:pt modelId="{2E50194B-6F17-4C50-86A0-A3123B95D8B9}">
      <dgm:prSet/>
      <dgm:spPr/>
      <dgm:t>
        <a:bodyPr/>
        <a:lstStyle/>
        <a:p>
          <a:r>
            <a:rPr lang="es-ES_tradnl" dirty="0">
              <a:hlinkClick xmlns:r="http://schemas.openxmlformats.org/officeDocument/2006/relationships" r:id="rId3" action="ppaction://hlinksldjump"/>
            </a:rPr>
            <a:t>Homeostasis</a:t>
          </a:r>
          <a:endParaRPr lang="es-ES_tradnl" dirty="0"/>
        </a:p>
      </dgm:t>
    </dgm:pt>
    <dgm:pt modelId="{B3DB9284-A45A-49CF-A1E3-D23CF53B1105}" type="parTrans" cxnId="{F9D64730-877A-46F1-84B0-7CBAC7C2EF24}">
      <dgm:prSet/>
      <dgm:spPr/>
      <dgm:t>
        <a:bodyPr/>
        <a:lstStyle/>
        <a:p>
          <a:endParaRPr lang="en-US"/>
        </a:p>
      </dgm:t>
    </dgm:pt>
    <dgm:pt modelId="{3C5915AB-F2BE-4AB6-B757-A2D9C7CB4985}" type="sibTrans" cxnId="{F9D64730-877A-46F1-84B0-7CBAC7C2EF24}">
      <dgm:prSet/>
      <dgm:spPr/>
      <dgm:t>
        <a:bodyPr/>
        <a:lstStyle/>
        <a:p>
          <a:endParaRPr lang="en-US"/>
        </a:p>
      </dgm:t>
    </dgm:pt>
    <dgm:pt modelId="{E14C0EF5-8976-4E82-82E0-FE4F23B1EEB6}">
      <dgm:prSet/>
      <dgm:spPr/>
      <dgm:t>
        <a:bodyPr/>
        <a:lstStyle/>
        <a:p>
          <a:r>
            <a:rPr lang="es-ES_tradnl" dirty="0">
              <a:hlinkClick xmlns:r="http://schemas.openxmlformats.org/officeDocument/2006/relationships" r:id="rId4" action="ppaction://hlinksldjump"/>
            </a:rPr>
            <a:t>Entropía</a:t>
          </a:r>
          <a:endParaRPr lang="es-ES_tradnl" dirty="0"/>
        </a:p>
      </dgm:t>
    </dgm:pt>
    <dgm:pt modelId="{69F94A48-3F27-474F-B202-D324959EB1E8}" type="parTrans" cxnId="{60788276-C38E-40AB-964E-A49CD48882AC}">
      <dgm:prSet/>
      <dgm:spPr/>
      <dgm:t>
        <a:bodyPr/>
        <a:lstStyle/>
        <a:p>
          <a:endParaRPr lang="en-US"/>
        </a:p>
      </dgm:t>
    </dgm:pt>
    <dgm:pt modelId="{51358352-E565-4774-8ED2-8067EF42CEB7}" type="sibTrans" cxnId="{60788276-C38E-40AB-964E-A49CD48882AC}">
      <dgm:prSet/>
      <dgm:spPr/>
      <dgm:t>
        <a:bodyPr/>
        <a:lstStyle/>
        <a:p>
          <a:endParaRPr lang="en-US"/>
        </a:p>
      </dgm:t>
    </dgm:pt>
    <dgm:pt modelId="{8F37798D-8F24-4860-BE2E-0E7570CF4C42}">
      <dgm:prSet/>
      <dgm:spPr/>
      <dgm:t>
        <a:bodyPr/>
        <a:lstStyle/>
        <a:p>
          <a:r>
            <a:rPr lang="es-ES_tradnl" dirty="0" err="1">
              <a:hlinkClick xmlns:r="http://schemas.openxmlformats.org/officeDocument/2006/relationships" r:id="rId5" action="ppaction://hlinksldjump"/>
            </a:rPr>
            <a:t>Equifinalidad</a:t>
          </a:r>
          <a:endParaRPr lang="es-ES_tradnl" dirty="0"/>
        </a:p>
      </dgm:t>
    </dgm:pt>
    <dgm:pt modelId="{CAB105D3-5338-4A1B-AE75-2E498F8F5928}" type="parTrans" cxnId="{8885B28A-2F96-43D0-BEBF-27F97BCA466A}">
      <dgm:prSet/>
      <dgm:spPr/>
      <dgm:t>
        <a:bodyPr/>
        <a:lstStyle/>
        <a:p>
          <a:endParaRPr lang="en-US"/>
        </a:p>
      </dgm:t>
    </dgm:pt>
    <dgm:pt modelId="{71790662-0CDC-435A-A490-69CC8217A06D}" type="sibTrans" cxnId="{8885B28A-2F96-43D0-BEBF-27F97BCA466A}">
      <dgm:prSet/>
      <dgm:spPr/>
      <dgm:t>
        <a:bodyPr/>
        <a:lstStyle/>
        <a:p>
          <a:endParaRPr lang="en-US"/>
        </a:p>
      </dgm:t>
    </dgm:pt>
    <dgm:pt modelId="{B26C48CB-CCFA-4EDC-8E28-81CAAC263312}">
      <dgm:prSet/>
      <dgm:spPr/>
      <dgm:t>
        <a:bodyPr/>
        <a:lstStyle/>
        <a:p>
          <a:r>
            <a:rPr lang="es-ES_tradnl" dirty="0">
              <a:hlinkClick xmlns:r="http://schemas.openxmlformats.org/officeDocument/2006/relationships" r:id="rId6" action="ppaction://hlinksldjump"/>
            </a:rPr>
            <a:t>Integralidad</a:t>
          </a:r>
          <a:endParaRPr lang="es-ES_tradnl" dirty="0"/>
        </a:p>
      </dgm:t>
    </dgm:pt>
    <dgm:pt modelId="{343C2D56-C6E0-4A59-A6F6-A721E2D330DC}" type="parTrans" cxnId="{B80AFAB2-8362-4AE3-9F84-2D369EAF83A4}">
      <dgm:prSet/>
      <dgm:spPr/>
      <dgm:t>
        <a:bodyPr/>
        <a:lstStyle/>
        <a:p>
          <a:endParaRPr lang="en-US"/>
        </a:p>
      </dgm:t>
    </dgm:pt>
    <dgm:pt modelId="{C4AC4E92-4EDB-4517-89DE-2D66522B87F5}" type="sibTrans" cxnId="{B80AFAB2-8362-4AE3-9F84-2D369EAF83A4}">
      <dgm:prSet/>
      <dgm:spPr/>
      <dgm:t>
        <a:bodyPr/>
        <a:lstStyle/>
        <a:p>
          <a:endParaRPr lang="en-US"/>
        </a:p>
      </dgm:t>
    </dgm:pt>
    <dgm:pt modelId="{43C195E3-66CD-4537-A19F-509704A8871D}" type="pres">
      <dgm:prSet presAssocID="{AC8D4C50-75DA-4604-B7F4-542B4E479AE1}" presName="Name0" presStyleCnt="0">
        <dgm:presLayoutVars>
          <dgm:chMax val="7"/>
          <dgm:dir/>
          <dgm:animLvl val="lvl"/>
          <dgm:resizeHandles val="exact"/>
        </dgm:presLayoutVars>
      </dgm:prSet>
      <dgm:spPr/>
    </dgm:pt>
    <dgm:pt modelId="{07B5AD02-6422-4B3B-9645-5E10DE678AF3}" type="pres">
      <dgm:prSet presAssocID="{AABB6284-7BEA-4FEB-B232-180DC79E2811}" presName="circle1" presStyleLbl="node1" presStyleIdx="0" presStyleCnt="6"/>
      <dgm:spPr/>
    </dgm:pt>
    <dgm:pt modelId="{A293BF6F-5751-44E8-A050-69C677568467}" type="pres">
      <dgm:prSet presAssocID="{AABB6284-7BEA-4FEB-B232-180DC79E2811}" presName="space" presStyleCnt="0"/>
      <dgm:spPr/>
    </dgm:pt>
    <dgm:pt modelId="{DC6852EE-6FF4-4207-9537-FC35CA158E41}" type="pres">
      <dgm:prSet presAssocID="{AABB6284-7BEA-4FEB-B232-180DC79E2811}" presName="rect1" presStyleLbl="alignAcc1" presStyleIdx="0" presStyleCnt="6"/>
      <dgm:spPr/>
    </dgm:pt>
    <dgm:pt modelId="{808F5E11-1485-46AD-B20D-9957C9C9D0A6}" type="pres">
      <dgm:prSet presAssocID="{3BF0C40F-3ACA-4B38-88FB-FC35BE69850B}" presName="vertSpace2" presStyleLbl="node1" presStyleIdx="0" presStyleCnt="6"/>
      <dgm:spPr/>
    </dgm:pt>
    <dgm:pt modelId="{00F82754-5C52-4AAC-AC32-94967FE723E8}" type="pres">
      <dgm:prSet presAssocID="{3BF0C40F-3ACA-4B38-88FB-FC35BE69850B}" presName="circle2" presStyleLbl="node1" presStyleIdx="1" presStyleCnt="6"/>
      <dgm:spPr/>
    </dgm:pt>
    <dgm:pt modelId="{2C31CF74-0090-4139-911A-0A1266811F52}" type="pres">
      <dgm:prSet presAssocID="{3BF0C40F-3ACA-4B38-88FB-FC35BE69850B}" presName="rect2" presStyleLbl="alignAcc1" presStyleIdx="1" presStyleCnt="6"/>
      <dgm:spPr/>
    </dgm:pt>
    <dgm:pt modelId="{A44C7B92-81ED-4D9C-9F81-00CD3953B102}" type="pres">
      <dgm:prSet presAssocID="{2E50194B-6F17-4C50-86A0-A3123B95D8B9}" presName="vertSpace3" presStyleLbl="node1" presStyleIdx="1" presStyleCnt="6"/>
      <dgm:spPr/>
    </dgm:pt>
    <dgm:pt modelId="{ABF005E3-E09D-407B-8680-8F53215625E0}" type="pres">
      <dgm:prSet presAssocID="{2E50194B-6F17-4C50-86A0-A3123B95D8B9}" presName="circle3" presStyleLbl="node1" presStyleIdx="2" presStyleCnt="6"/>
      <dgm:spPr/>
    </dgm:pt>
    <dgm:pt modelId="{91AFA480-9863-49AF-8718-B035391243D1}" type="pres">
      <dgm:prSet presAssocID="{2E50194B-6F17-4C50-86A0-A3123B95D8B9}" presName="rect3" presStyleLbl="alignAcc1" presStyleIdx="2" presStyleCnt="6"/>
      <dgm:spPr/>
    </dgm:pt>
    <dgm:pt modelId="{FC48E63B-70CF-467A-9B18-5D2E4A21DBC5}" type="pres">
      <dgm:prSet presAssocID="{E14C0EF5-8976-4E82-82E0-FE4F23B1EEB6}" presName="vertSpace4" presStyleLbl="node1" presStyleIdx="2" presStyleCnt="6"/>
      <dgm:spPr/>
    </dgm:pt>
    <dgm:pt modelId="{4574EE4B-0FB6-4A23-AD67-851212503EEC}" type="pres">
      <dgm:prSet presAssocID="{E14C0EF5-8976-4E82-82E0-FE4F23B1EEB6}" presName="circle4" presStyleLbl="node1" presStyleIdx="3" presStyleCnt="6"/>
      <dgm:spPr/>
    </dgm:pt>
    <dgm:pt modelId="{790E730D-8B19-421B-B1FE-27EE3925930E}" type="pres">
      <dgm:prSet presAssocID="{E14C0EF5-8976-4E82-82E0-FE4F23B1EEB6}" presName="rect4" presStyleLbl="alignAcc1" presStyleIdx="3" presStyleCnt="6"/>
      <dgm:spPr/>
    </dgm:pt>
    <dgm:pt modelId="{81A66D36-7260-4224-984C-DD4EB6EC2899}" type="pres">
      <dgm:prSet presAssocID="{8F37798D-8F24-4860-BE2E-0E7570CF4C42}" presName="vertSpace5" presStyleLbl="node1" presStyleIdx="3" presStyleCnt="6"/>
      <dgm:spPr/>
    </dgm:pt>
    <dgm:pt modelId="{B9922349-D88C-4322-AF83-CD6FEDB04D63}" type="pres">
      <dgm:prSet presAssocID="{8F37798D-8F24-4860-BE2E-0E7570CF4C42}" presName="circle5" presStyleLbl="node1" presStyleIdx="4" presStyleCnt="6"/>
      <dgm:spPr/>
    </dgm:pt>
    <dgm:pt modelId="{258F3CEA-A5F8-4C3F-87B4-DAFDB0CD8A2D}" type="pres">
      <dgm:prSet presAssocID="{8F37798D-8F24-4860-BE2E-0E7570CF4C42}" presName="rect5" presStyleLbl="alignAcc1" presStyleIdx="4" presStyleCnt="6"/>
      <dgm:spPr/>
    </dgm:pt>
    <dgm:pt modelId="{53107936-84EF-4069-AC30-4F78E81F5C39}" type="pres">
      <dgm:prSet presAssocID="{B26C48CB-CCFA-4EDC-8E28-81CAAC263312}" presName="vertSpace6" presStyleLbl="node1" presStyleIdx="4" presStyleCnt="6"/>
      <dgm:spPr/>
    </dgm:pt>
    <dgm:pt modelId="{249D7546-3FB2-4E18-AEAE-A6AD8BAAA973}" type="pres">
      <dgm:prSet presAssocID="{B26C48CB-CCFA-4EDC-8E28-81CAAC263312}" presName="circle6" presStyleLbl="node1" presStyleIdx="5" presStyleCnt="6"/>
      <dgm:spPr/>
    </dgm:pt>
    <dgm:pt modelId="{253440D2-799B-44A6-A797-F9380A852C34}" type="pres">
      <dgm:prSet presAssocID="{B26C48CB-CCFA-4EDC-8E28-81CAAC263312}" presName="rect6" presStyleLbl="alignAcc1" presStyleIdx="5" presStyleCnt="6"/>
      <dgm:spPr/>
    </dgm:pt>
    <dgm:pt modelId="{2211F83B-5301-43EC-95FD-53135B92A21F}" type="pres">
      <dgm:prSet presAssocID="{AABB6284-7BEA-4FEB-B232-180DC79E2811}" presName="rect1ParTxNoCh" presStyleLbl="alignAcc1" presStyleIdx="5" presStyleCnt="6">
        <dgm:presLayoutVars>
          <dgm:chMax val="1"/>
          <dgm:bulletEnabled val="1"/>
        </dgm:presLayoutVars>
      </dgm:prSet>
      <dgm:spPr/>
    </dgm:pt>
    <dgm:pt modelId="{38898A19-AF60-47EA-BFF3-DA347C413B01}" type="pres">
      <dgm:prSet presAssocID="{3BF0C40F-3ACA-4B38-88FB-FC35BE69850B}" presName="rect2ParTxNoCh" presStyleLbl="alignAcc1" presStyleIdx="5" presStyleCnt="6">
        <dgm:presLayoutVars>
          <dgm:chMax val="1"/>
          <dgm:bulletEnabled val="1"/>
        </dgm:presLayoutVars>
      </dgm:prSet>
      <dgm:spPr/>
    </dgm:pt>
    <dgm:pt modelId="{BEC5CF63-B274-4A64-80D4-24E6C74E5D8C}" type="pres">
      <dgm:prSet presAssocID="{2E50194B-6F17-4C50-86A0-A3123B95D8B9}" presName="rect3ParTxNoCh" presStyleLbl="alignAcc1" presStyleIdx="5" presStyleCnt="6">
        <dgm:presLayoutVars>
          <dgm:chMax val="1"/>
          <dgm:bulletEnabled val="1"/>
        </dgm:presLayoutVars>
      </dgm:prSet>
      <dgm:spPr/>
    </dgm:pt>
    <dgm:pt modelId="{D178D071-4ADD-41C6-8612-C0620773629C}" type="pres">
      <dgm:prSet presAssocID="{E14C0EF5-8976-4E82-82E0-FE4F23B1EEB6}" presName="rect4ParTxNoCh" presStyleLbl="alignAcc1" presStyleIdx="5" presStyleCnt="6">
        <dgm:presLayoutVars>
          <dgm:chMax val="1"/>
          <dgm:bulletEnabled val="1"/>
        </dgm:presLayoutVars>
      </dgm:prSet>
      <dgm:spPr/>
    </dgm:pt>
    <dgm:pt modelId="{E67D3F8B-BE07-4D40-8E9D-9A5948698AB2}" type="pres">
      <dgm:prSet presAssocID="{8F37798D-8F24-4860-BE2E-0E7570CF4C42}" presName="rect5ParTxNoCh" presStyleLbl="alignAcc1" presStyleIdx="5" presStyleCnt="6">
        <dgm:presLayoutVars>
          <dgm:chMax val="1"/>
          <dgm:bulletEnabled val="1"/>
        </dgm:presLayoutVars>
      </dgm:prSet>
      <dgm:spPr/>
    </dgm:pt>
    <dgm:pt modelId="{88363038-8B37-427E-92B4-EA21CBCEB079}" type="pres">
      <dgm:prSet presAssocID="{B26C48CB-CCFA-4EDC-8E28-81CAAC263312}" presName="rect6ParTxNoCh" presStyleLbl="alignAcc1" presStyleIdx="5" presStyleCnt="6">
        <dgm:presLayoutVars>
          <dgm:chMax val="1"/>
          <dgm:bulletEnabled val="1"/>
        </dgm:presLayoutVars>
      </dgm:prSet>
      <dgm:spPr/>
    </dgm:pt>
  </dgm:ptLst>
  <dgm:cxnLst>
    <dgm:cxn modelId="{5BA44113-0C10-4DDC-97CB-8C11936D7E0D}" type="presOf" srcId="{3BF0C40F-3ACA-4B38-88FB-FC35BE69850B}" destId="{2C31CF74-0090-4139-911A-0A1266811F52}" srcOrd="0" destOrd="0" presId="urn:microsoft.com/office/officeart/2005/8/layout/target3"/>
    <dgm:cxn modelId="{F8678414-E64C-4E53-B583-A57F5AF9C4D3}" type="presOf" srcId="{2E50194B-6F17-4C50-86A0-A3123B95D8B9}" destId="{91AFA480-9863-49AF-8718-B035391243D1}" srcOrd="0" destOrd="0" presId="urn:microsoft.com/office/officeart/2005/8/layout/target3"/>
    <dgm:cxn modelId="{4279C515-A6D6-4603-A83C-1A2E0089756D}" type="presOf" srcId="{B26C48CB-CCFA-4EDC-8E28-81CAAC263312}" destId="{253440D2-799B-44A6-A797-F9380A852C34}" srcOrd="0" destOrd="0" presId="urn:microsoft.com/office/officeart/2005/8/layout/target3"/>
    <dgm:cxn modelId="{BEBA3728-5593-4C29-92B1-83B89FD15E70}" type="presOf" srcId="{AABB6284-7BEA-4FEB-B232-180DC79E2811}" destId="{DC6852EE-6FF4-4207-9537-FC35CA158E41}" srcOrd="0" destOrd="0" presId="urn:microsoft.com/office/officeart/2005/8/layout/target3"/>
    <dgm:cxn modelId="{F9D64730-877A-46F1-84B0-7CBAC7C2EF24}" srcId="{AC8D4C50-75DA-4604-B7F4-542B4E479AE1}" destId="{2E50194B-6F17-4C50-86A0-A3123B95D8B9}" srcOrd="2" destOrd="0" parTransId="{B3DB9284-A45A-49CF-A1E3-D23CF53B1105}" sibTransId="{3C5915AB-F2BE-4AB6-B757-A2D9C7CB4985}"/>
    <dgm:cxn modelId="{0107E93A-6180-4CE5-9524-D6B7FDB5580D}" type="presOf" srcId="{2E50194B-6F17-4C50-86A0-A3123B95D8B9}" destId="{BEC5CF63-B274-4A64-80D4-24E6C74E5D8C}" srcOrd="1" destOrd="0" presId="urn:microsoft.com/office/officeart/2005/8/layout/target3"/>
    <dgm:cxn modelId="{75EC926B-619D-46A4-B564-73042BDB9889}" type="presOf" srcId="{8F37798D-8F24-4860-BE2E-0E7570CF4C42}" destId="{258F3CEA-A5F8-4C3F-87B4-DAFDB0CD8A2D}" srcOrd="0" destOrd="0" presId="urn:microsoft.com/office/officeart/2005/8/layout/target3"/>
    <dgm:cxn modelId="{2A084F6D-7BB2-43D7-B2A5-1B59D826B57F}" type="presOf" srcId="{AC8D4C50-75DA-4604-B7F4-542B4E479AE1}" destId="{43C195E3-66CD-4537-A19F-509704A8871D}" srcOrd="0" destOrd="0" presId="urn:microsoft.com/office/officeart/2005/8/layout/target3"/>
    <dgm:cxn modelId="{60788276-C38E-40AB-964E-A49CD48882AC}" srcId="{AC8D4C50-75DA-4604-B7F4-542B4E479AE1}" destId="{E14C0EF5-8976-4E82-82E0-FE4F23B1EEB6}" srcOrd="3" destOrd="0" parTransId="{69F94A48-3F27-474F-B202-D324959EB1E8}" sibTransId="{51358352-E565-4774-8ED2-8067EF42CEB7}"/>
    <dgm:cxn modelId="{07D75D58-0724-4CCD-A7C8-99448ADC8E9C}" type="presOf" srcId="{E14C0EF5-8976-4E82-82E0-FE4F23B1EEB6}" destId="{D178D071-4ADD-41C6-8612-C0620773629C}" srcOrd="1" destOrd="0" presId="urn:microsoft.com/office/officeart/2005/8/layout/target3"/>
    <dgm:cxn modelId="{0DA71787-9779-4D19-AC65-A6E14C66828F}" type="presOf" srcId="{AABB6284-7BEA-4FEB-B232-180DC79E2811}" destId="{2211F83B-5301-43EC-95FD-53135B92A21F}" srcOrd="1" destOrd="0" presId="urn:microsoft.com/office/officeart/2005/8/layout/target3"/>
    <dgm:cxn modelId="{8885B28A-2F96-43D0-BEBF-27F97BCA466A}" srcId="{AC8D4C50-75DA-4604-B7F4-542B4E479AE1}" destId="{8F37798D-8F24-4860-BE2E-0E7570CF4C42}" srcOrd="4" destOrd="0" parTransId="{CAB105D3-5338-4A1B-AE75-2E498F8F5928}" sibTransId="{71790662-0CDC-435A-A490-69CC8217A06D}"/>
    <dgm:cxn modelId="{B80AFAB2-8362-4AE3-9F84-2D369EAF83A4}" srcId="{AC8D4C50-75DA-4604-B7F4-542B4E479AE1}" destId="{B26C48CB-CCFA-4EDC-8E28-81CAAC263312}" srcOrd="5" destOrd="0" parTransId="{343C2D56-C6E0-4A59-A6F6-A721E2D330DC}" sibTransId="{C4AC4E92-4EDB-4517-89DE-2D66522B87F5}"/>
    <dgm:cxn modelId="{0FB116B5-4993-48CA-B359-3CE0F525AADF}" type="presOf" srcId="{B26C48CB-CCFA-4EDC-8E28-81CAAC263312}" destId="{88363038-8B37-427E-92B4-EA21CBCEB079}" srcOrd="1" destOrd="0" presId="urn:microsoft.com/office/officeart/2005/8/layout/target3"/>
    <dgm:cxn modelId="{D7A7E8C0-EAE4-4FA4-91B2-30334C58DCD0}" type="presOf" srcId="{3BF0C40F-3ACA-4B38-88FB-FC35BE69850B}" destId="{38898A19-AF60-47EA-BFF3-DA347C413B01}" srcOrd="1" destOrd="0" presId="urn:microsoft.com/office/officeart/2005/8/layout/target3"/>
    <dgm:cxn modelId="{6C483ED6-9C8A-481F-A7F5-CE5534EB814F}" srcId="{AC8D4C50-75DA-4604-B7F4-542B4E479AE1}" destId="{3BF0C40F-3ACA-4B38-88FB-FC35BE69850B}" srcOrd="1" destOrd="0" parTransId="{5F7F795E-9859-4402-8824-AA65CCC1C6C8}" sibTransId="{8022A4F0-81B4-4FF3-8041-7B6FF75FFC7D}"/>
    <dgm:cxn modelId="{B8B454D6-F25B-48D4-ABA0-4FD2B1638E47}" type="presOf" srcId="{8F37798D-8F24-4860-BE2E-0E7570CF4C42}" destId="{E67D3F8B-BE07-4D40-8E9D-9A5948698AB2}" srcOrd="1" destOrd="0" presId="urn:microsoft.com/office/officeart/2005/8/layout/target3"/>
    <dgm:cxn modelId="{EFC0B5F5-262C-4D88-B56E-0A07FBA40850}" type="presOf" srcId="{E14C0EF5-8976-4E82-82E0-FE4F23B1EEB6}" destId="{790E730D-8B19-421B-B1FE-27EE3925930E}" srcOrd="0" destOrd="0" presId="urn:microsoft.com/office/officeart/2005/8/layout/target3"/>
    <dgm:cxn modelId="{250201FC-B120-4817-BA7D-B2D7F981F957}" srcId="{AC8D4C50-75DA-4604-B7F4-542B4E479AE1}" destId="{AABB6284-7BEA-4FEB-B232-180DC79E2811}" srcOrd="0" destOrd="0" parTransId="{27471C90-10CF-46A1-BB3D-02C650097D32}" sibTransId="{15539036-F69B-4525-88B3-C321DEBE5FC9}"/>
    <dgm:cxn modelId="{5C899201-1D0E-4733-950A-46D9A407DB7D}" type="presParOf" srcId="{43C195E3-66CD-4537-A19F-509704A8871D}" destId="{07B5AD02-6422-4B3B-9645-5E10DE678AF3}" srcOrd="0" destOrd="0" presId="urn:microsoft.com/office/officeart/2005/8/layout/target3"/>
    <dgm:cxn modelId="{D01441FB-E94B-44C3-8CCC-FB6ED62892AB}" type="presParOf" srcId="{43C195E3-66CD-4537-A19F-509704A8871D}" destId="{A293BF6F-5751-44E8-A050-69C677568467}" srcOrd="1" destOrd="0" presId="urn:microsoft.com/office/officeart/2005/8/layout/target3"/>
    <dgm:cxn modelId="{17A425C5-14E7-40EF-9F74-692F019C4CC3}" type="presParOf" srcId="{43C195E3-66CD-4537-A19F-509704A8871D}" destId="{DC6852EE-6FF4-4207-9537-FC35CA158E41}" srcOrd="2" destOrd="0" presId="urn:microsoft.com/office/officeart/2005/8/layout/target3"/>
    <dgm:cxn modelId="{71BDE411-687F-48E4-AAD0-B3DFC7FB9C2F}" type="presParOf" srcId="{43C195E3-66CD-4537-A19F-509704A8871D}" destId="{808F5E11-1485-46AD-B20D-9957C9C9D0A6}" srcOrd="3" destOrd="0" presId="urn:microsoft.com/office/officeart/2005/8/layout/target3"/>
    <dgm:cxn modelId="{B6F9C3BE-1764-41CE-B961-A01032572CC7}" type="presParOf" srcId="{43C195E3-66CD-4537-A19F-509704A8871D}" destId="{00F82754-5C52-4AAC-AC32-94967FE723E8}" srcOrd="4" destOrd="0" presId="urn:microsoft.com/office/officeart/2005/8/layout/target3"/>
    <dgm:cxn modelId="{BFE747EE-17BD-428F-AD67-29CECD681D66}" type="presParOf" srcId="{43C195E3-66CD-4537-A19F-509704A8871D}" destId="{2C31CF74-0090-4139-911A-0A1266811F52}" srcOrd="5" destOrd="0" presId="urn:microsoft.com/office/officeart/2005/8/layout/target3"/>
    <dgm:cxn modelId="{CF18F7EF-B49E-40F2-89F4-D9DCA978A3C3}" type="presParOf" srcId="{43C195E3-66CD-4537-A19F-509704A8871D}" destId="{A44C7B92-81ED-4D9C-9F81-00CD3953B102}" srcOrd="6" destOrd="0" presId="urn:microsoft.com/office/officeart/2005/8/layout/target3"/>
    <dgm:cxn modelId="{23EA4ACB-FEB4-4A12-A8B4-6879B68D6D46}" type="presParOf" srcId="{43C195E3-66CD-4537-A19F-509704A8871D}" destId="{ABF005E3-E09D-407B-8680-8F53215625E0}" srcOrd="7" destOrd="0" presId="urn:microsoft.com/office/officeart/2005/8/layout/target3"/>
    <dgm:cxn modelId="{4B5EEE37-05B9-4895-B3DA-18ED1B36D05D}" type="presParOf" srcId="{43C195E3-66CD-4537-A19F-509704A8871D}" destId="{91AFA480-9863-49AF-8718-B035391243D1}" srcOrd="8" destOrd="0" presId="urn:microsoft.com/office/officeart/2005/8/layout/target3"/>
    <dgm:cxn modelId="{D7F3A0A3-6EB8-4023-AFD1-E645DD982E2C}" type="presParOf" srcId="{43C195E3-66CD-4537-A19F-509704A8871D}" destId="{FC48E63B-70CF-467A-9B18-5D2E4A21DBC5}" srcOrd="9" destOrd="0" presId="urn:microsoft.com/office/officeart/2005/8/layout/target3"/>
    <dgm:cxn modelId="{F2AB4105-9521-4E3B-9A70-E676BF2689B9}" type="presParOf" srcId="{43C195E3-66CD-4537-A19F-509704A8871D}" destId="{4574EE4B-0FB6-4A23-AD67-851212503EEC}" srcOrd="10" destOrd="0" presId="urn:microsoft.com/office/officeart/2005/8/layout/target3"/>
    <dgm:cxn modelId="{3B0E7799-4F13-4EB6-B39C-7ACDB23FFDB5}" type="presParOf" srcId="{43C195E3-66CD-4537-A19F-509704A8871D}" destId="{790E730D-8B19-421B-B1FE-27EE3925930E}" srcOrd="11" destOrd="0" presId="urn:microsoft.com/office/officeart/2005/8/layout/target3"/>
    <dgm:cxn modelId="{979FD2B7-EE35-48AF-BE99-D524BF9038F0}" type="presParOf" srcId="{43C195E3-66CD-4537-A19F-509704A8871D}" destId="{81A66D36-7260-4224-984C-DD4EB6EC2899}" srcOrd="12" destOrd="0" presId="urn:microsoft.com/office/officeart/2005/8/layout/target3"/>
    <dgm:cxn modelId="{8FD5EE41-711B-4E9F-A26A-7E2F797D0DD5}" type="presParOf" srcId="{43C195E3-66CD-4537-A19F-509704A8871D}" destId="{B9922349-D88C-4322-AF83-CD6FEDB04D63}" srcOrd="13" destOrd="0" presId="urn:microsoft.com/office/officeart/2005/8/layout/target3"/>
    <dgm:cxn modelId="{9FE30C45-7929-4BBE-8A22-BB120F934A7E}" type="presParOf" srcId="{43C195E3-66CD-4537-A19F-509704A8871D}" destId="{258F3CEA-A5F8-4C3F-87B4-DAFDB0CD8A2D}" srcOrd="14" destOrd="0" presId="urn:microsoft.com/office/officeart/2005/8/layout/target3"/>
    <dgm:cxn modelId="{FCD02C3E-1847-45CA-A323-44A0D76498F7}" type="presParOf" srcId="{43C195E3-66CD-4537-A19F-509704A8871D}" destId="{53107936-84EF-4069-AC30-4F78E81F5C39}" srcOrd="15" destOrd="0" presId="urn:microsoft.com/office/officeart/2005/8/layout/target3"/>
    <dgm:cxn modelId="{B7E3A06D-058A-4E6B-AB64-843692A4BA90}" type="presParOf" srcId="{43C195E3-66CD-4537-A19F-509704A8871D}" destId="{249D7546-3FB2-4E18-AEAE-A6AD8BAAA973}" srcOrd="16" destOrd="0" presId="urn:microsoft.com/office/officeart/2005/8/layout/target3"/>
    <dgm:cxn modelId="{890A97F4-777F-456F-A4E6-FF8363129BE8}" type="presParOf" srcId="{43C195E3-66CD-4537-A19F-509704A8871D}" destId="{253440D2-799B-44A6-A797-F9380A852C34}" srcOrd="17" destOrd="0" presId="urn:microsoft.com/office/officeart/2005/8/layout/target3"/>
    <dgm:cxn modelId="{7BA6AF92-07DB-4421-A13F-FE7F79BEE2F4}" type="presParOf" srcId="{43C195E3-66CD-4537-A19F-509704A8871D}" destId="{2211F83B-5301-43EC-95FD-53135B92A21F}" srcOrd="18" destOrd="0" presId="urn:microsoft.com/office/officeart/2005/8/layout/target3"/>
    <dgm:cxn modelId="{A8A968E7-DAF7-4C26-A43D-CF21D7D62880}" type="presParOf" srcId="{43C195E3-66CD-4537-A19F-509704A8871D}" destId="{38898A19-AF60-47EA-BFF3-DA347C413B01}" srcOrd="19" destOrd="0" presId="urn:microsoft.com/office/officeart/2005/8/layout/target3"/>
    <dgm:cxn modelId="{92154661-6CA4-4384-A5FB-5D9025C7A6F1}" type="presParOf" srcId="{43C195E3-66CD-4537-A19F-509704A8871D}" destId="{BEC5CF63-B274-4A64-80D4-24E6C74E5D8C}" srcOrd="20" destOrd="0" presId="urn:microsoft.com/office/officeart/2005/8/layout/target3"/>
    <dgm:cxn modelId="{E0861E5A-8D86-473A-9C46-7CEA20F649EC}" type="presParOf" srcId="{43C195E3-66CD-4537-A19F-509704A8871D}" destId="{D178D071-4ADD-41C6-8612-C0620773629C}" srcOrd="21" destOrd="0" presId="urn:microsoft.com/office/officeart/2005/8/layout/target3"/>
    <dgm:cxn modelId="{4D2043B6-D606-4BE6-B974-9A5E851FE653}" type="presParOf" srcId="{43C195E3-66CD-4537-A19F-509704A8871D}" destId="{E67D3F8B-BE07-4D40-8E9D-9A5948698AB2}" srcOrd="22" destOrd="0" presId="urn:microsoft.com/office/officeart/2005/8/layout/target3"/>
    <dgm:cxn modelId="{73DC4533-BA27-4D4B-BFDB-E634D33A6466}" type="presParOf" srcId="{43C195E3-66CD-4537-A19F-509704A8871D}" destId="{88363038-8B37-427E-92B4-EA21CBCEB079}"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AD02-6422-4B3B-9645-5E10DE678AF3}">
      <dsp:nvSpPr>
        <dsp:cNvPr id="0" name=""/>
        <dsp:cNvSpPr/>
      </dsp:nvSpPr>
      <dsp:spPr>
        <a:xfrm>
          <a:off x="0" y="0"/>
          <a:ext cx="5256211" cy="5256211"/>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6852EE-6FF4-4207-9537-FC35CA158E41}">
      <dsp:nvSpPr>
        <dsp:cNvPr id="0" name=""/>
        <dsp:cNvSpPr/>
      </dsp:nvSpPr>
      <dsp:spPr>
        <a:xfrm>
          <a:off x="2628105" y="0"/>
          <a:ext cx="6959302" cy="5256211"/>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hlinkClick xmlns:r="http://schemas.openxmlformats.org/officeDocument/2006/relationships" r:id="" action="ppaction://hlinksldjump"/>
            </a:rPr>
            <a:t>Complejidad</a:t>
          </a:r>
          <a:endParaRPr lang="es-ES_tradnl" sz="3000" kern="1200" dirty="0"/>
        </a:p>
      </dsp:txBody>
      <dsp:txXfrm>
        <a:off x="2628105" y="0"/>
        <a:ext cx="6959302" cy="657028"/>
      </dsp:txXfrm>
    </dsp:sp>
    <dsp:sp modelId="{00F82754-5C52-4AAC-AC32-94967FE723E8}">
      <dsp:nvSpPr>
        <dsp:cNvPr id="0" name=""/>
        <dsp:cNvSpPr/>
      </dsp:nvSpPr>
      <dsp:spPr>
        <a:xfrm>
          <a:off x="459919" y="657028"/>
          <a:ext cx="4336373" cy="4336373"/>
        </a:xfrm>
        <a:prstGeom prst="pie">
          <a:avLst>
            <a:gd name="adj1" fmla="val 5400000"/>
            <a:gd name="adj2" fmla="val 162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31CF74-0090-4139-911A-0A1266811F52}">
      <dsp:nvSpPr>
        <dsp:cNvPr id="0" name=""/>
        <dsp:cNvSpPr/>
      </dsp:nvSpPr>
      <dsp:spPr>
        <a:xfrm>
          <a:off x="2628105" y="657028"/>
          <a:ext cx="6959302" cy="4336373"/>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hlinkClick xmlns:r="http://schemas.openxmlformats.org/officeDocument/2006/relationships" r:id="" action="ppaction://hlinksldjump"/>
            </a:rPr>
            <a:t>Sinergia</a:t>
          </a:r>
          <a:endParaRPr lang="es-ES_tradnl" sz="3000" kern="1200" dirty="0"/>
        </a:p>
      </dsp:txBody>
      <dsp:txXfrm>
        <a:off x="2628105" y="657028"/>
        <a:ext cx="6959302" cy="657028"/>
      </dsp:txXfrm>
    </dsp:sp>
    <dsp:sp modelId="{ABF005E3-E09D-407B-8680-8F53215625E0}">
      <dsp:nvSpPr>
        <dsp:cNvPr id="0" name=""/>
        <dsp:cNvSpPr/>
      </dsp:nvSpPr>
      <dsp:spPr>
        <a:xfrm>
          <a:off x="919838" y="1314056"/>
          <a:ext cx="3416534" cy="3416534"/>
        </a:xfrm>
        <a:prstGeom prst="pie">
          <a:avLst>
            <a:gd name="adj1" fmla="val 54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AFA480-9863-49AF-8718-B035391243D1}">
      <dsp:nvSpPr>
        <dsp:cNvPr id="0" name=""/>
        <dsp:cNvSpPr/>
      </dsp:nvSpPr>
      <dsp:spPr>
        <a:xfrm>
          <a:off x="2628105" y="1314056"/>
          <a:ext cx="6959302" cy="3416534"/>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hlinkClick xmlns:r="http://schemas.openxmlformats.org/officeDocument/2006/relationships" r:id="" action="ppaction://hlinksldjump"/>
            </a:rPr>
            <a:t>Homeostasis</a:t>
          </a:r>
          <a:endParaRPr lang="es-ES_tradnl" sz="3000" kern="1200" dirty="0"/>
        </a:p>
      </dsp:txBody>
      <dsp:txXfrm>
        <a:off x="2628105" y="1314056"/>
        <a:ext cx="6959302" cy="657023"/>
      </dsp:txXfrm>
    </dsp:sp>
    <dsp:sp modelId="{4574EE4B-0FB6-4A23-AD67-851212503EEC}">
      <dsp:nvSpPr>
        <dsp:cNvPr id="0" name=""/>
        <dsp:cNvSpPr/>
      </dsp:nvSpPr>
      <dsp:spPr>
        <a:xfrm>
          <a:off x="1379755" y="1971079"/>
          <a:ext cx="2496700" cy="2496700"/>
        </a:xfrm>
        <a:prstGeom prst="pie">
          <a:avLst>
            <a:gd name="adj1" fmla="val 54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90E730D-8B19-421B-B1FE-27EE3925930E}">
      <dsp:nvSpPr>
        <dsp:cNvPr id="0" name=""/>
        <dsp:cNvSpPr/>
      </dsp:nvSpPr>
      <dsp:spPr>
        <a:xfrm>
          <a:off x="2628105" y="1971079"/>
          <a:ext cx="6959302" cy="249670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hlinkClick xmlns:r="http://schemas.openxmlformats.org/officeDocument/2006/relationships" r:id="" action="ppaction://hlinksldjump"/>
            </a:rPr>
            <a:t>Entropía</a:t>
          </a:r>
          <a:endParaRPr lang="es-ES_tradnl" sz="3000" kern="1200" dirty="0"/>
        </a:p>
      </dsp:txBody>
      <dsp:txXfrm>
        <a:off x="2628105" y="1971079"/>
        <a:ext cx="6959302" cy="657028"/>
      </dsp:txXfrm>
    </dsp:sp>
    <dsp:sp modelId="{B9922349-D88C-4322-AF83-CD6FEDB04D63}">
      <dsp:nvSpPr>
        <dsp:cNvPr id="0" name=""/>
        <dsp:cNvSpPr/>
      </dsp:nvSpPr>
      <dsp:spPr>
        <a:xfrm>
          <a:off x="1839674" y="2628107"/>
          <a:ext cx="1576862" cy="1576862"/>
        </a:xfrm>
        <a:prstGeom prst="pie">
          <a:avLst>
            <a:gd name="adj1" fmla="val 5400000"/>
            <a:gd name="adj2" fmla="val 1620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8F3CEA-A5F8-4C3F-87B4-DAFDB0CD8A2D}">
      <dsp:nvSpPr>
        <dsp:cNvPr id="0" name=""/>
        <dsp:cNvSpPr/>
      </dsp:nvSpPr>
      <dsp:spPr>
        <a:xfrm>
          <a:off x="2628105" y="2628107"/>
          <a:ext cx="6959302" cy="1576862"/>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err="1">
              <a:hlinkClick xmlns:r="http://schemas.openxmlformats.org/officeDocument/2006/relationships" r:id="" action="ppaction://hlinksldjump"/>
            </a:rPr>
            <a:t>Equifinalidad</a:t>
          </a:r>
          <a:endParaRPr lang="es-ES_tradnl" sz="3000" kern="1200" dirty="0"/>
        </a:p>
      </dsp:txBody>
      <dsp:txXfrm>
        <a:off x="2628105" y="2628107"/>
        <a:ext cx="6959302" cy="657028"/>
      </dsp:txXfrm>
    </dsp:sp>
    <dsp:sp modelId="{249D7546-3FB2-4E18-AEAE-A6AD8BAAA973}">
      <dsp:nvSpPr>
        <dsp:cNvPr id="0" name=""/>
        <dsp:cNvSpPr/>
      </dsp:nvSpPr>
      <dsp:spPr>
        <a:xfrm>
          <a:off x="2299594" y="3285135"/>
          <a:ext cx="657023" cy="657023"/>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3440D2-799B-44A6-A797-F9380A852C34}">
      <dsp:nvSpPr>
        <dsp:cNvPr id="0" name=""/>
        <dsp:cNvSpPr/>
      </dsp:nvSpPr>
      <dsp:spPr>
        <a:xfrm>
          <a:off x="2628105" y="3285135"/>
          <a:ext cx="6959302" cy="657023"/>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hlinkClick xmlns:r="http://schemas.openxmlformats.org/officeDocument/2006/relationships" r:id="" action="ppaction://hlinksldjump"/>
            </a:rPr>
            <a:t>Integralidad</a:t>
          </a:r>
          <a:endParaRPr lang="es-ES_tradnl" sz="3000" kern="1200" dirty="0"/>
        </a:p>
      </dsp:txBody>
      <dsp:txXfrm>
        <a:off x="2628105" y="3285135"/>
        <a:ext cx="6959302" cy="65702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BE5048-81F3-4D9E-AD5F-CCD34035AD9F}" type="datetimeFigureOut">
              <a:rPr lang="es-MX"/>
              <a:pPr>
                <a:defRPr/>
              </a:pPr>
              <a:t>31/07/2019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F4F006C-0C3D-41C6-A42B-E2579B01FB21}" type="slidenum">
              <a:rPr lang="es-MX"/>
              <a:pPr>
                <a:defRPr/>
              </a:pPr>
              <a:t>‹Nº›</a:t>
            </a:fld>
            <a:endParaRPr lang="es-MX"/>
          </a:p>
        </p:txBody>
      </p:sp>
    </p:spTree>
    <p:extLst>
      <p:ext uri="{BB962C8B-B14F-4D97-AF65-F5344CB8AC3E}">
        <p14:creationId xmlns:p14="http://schemas.microsoft.com/office/powerpoint/2010/main" val="791078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itchFamily="34" charset="0"/>
              <a:buAutoNum type="arabicPeriod"/>
            </a:pPr>
            <a:r>
              <a:rPr lang="es-MX" altLang="en-US"/>
              <a:t>Inicialmente las empresas tenían sistemas independientes para cada función aislada.</a:t>
            </a:r>
          </a:p>
          <a:p>
            <a:pPr marL="228600" indent="-228600">
              <a:buFont typeface="Calibri" pitchFamily="34" charset="0"/>
              <a:buAutoNum type="arabicPeriod"/>
            </a:pPr>
            <a:r>
              <a:rPr lang="es-MX" altLang="en-US"/>
              <a:t>Después se desarrollaron interfases que enviaban información de un sistema a otro, dentro de las empresas y hacia afuera. En Pemex Gas tenía diversos sistemas entre los cuales se construyeron interfases.</a:t>
            </a:r>
          </a:p>
          <a:p>
            <a:pPr marL="228600" indent="-228600">
              <a:buFont typeface="Calibri" pitchFamily="34" charset="0"/>
              <a:buAutoNum type="arabicPeriod"/>
            </a:pPr>
            <a:r>
              <a:rPr lang="es-MX" altLang="en-US"/>
              <a:t>En la etapa siguiente se da una integración interna y una integración hacia afuera limitada. Los sistemas están integrados y manejan información en tiempo real. </a:t>
            </a:r>
          </a:p>
          <a:p>
            <a:pPr marL="228600" indent="-228600">
              <a:buFont typeface="Calibri" pitchFamily="34" charset="0"/>
              <a:buAutoNum type="arabicPeriod"/>
            </a:pPr>
            <a:r>
              <a:rPr lang="es-MX" altLang="en-US"/>
              <a:t>Finalmente los procesos se ven considerando no sólo una empresa, sino que se incluyen a todas las empresas que trabajan juntas en un proceso, al grado de que las empresas comparten objetivos de negocio comunes. Comparten la información de manera continua, no solo dentro de la empresa, sino también hacia afuera.</a:t>
            </a:r>
          </a:p>
        </p:txBody>
      </p:sp>
      <p:sp>
        <p:nvSpPr>
          <p:cNvPr id="368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a:solidFill>
                  <a:schemeClr val="tx2"/>
                </a:solidFill>
                <a:latin typeface="USABlack" pitchFamily="34" charset="0"/>
              </a:defRPr>
            </a:lvl1pPr>
            <a:lvl2pPr marL="742950" indent="-285750">
              <a:defRPr kumimoji="1" sz="4400">
                <a:solidFill>
                  <a:schemeClr val="tx2"/>
                </a:solidFill>
                <a:latin typeface="USABlack" pitchFamily="34" charset="0"/>
              </a:defRPr>
            </a:lvl2pPr>
            <a:lvl3pPr marL="1143000" indent="-228600">
              <a:defRPr kumimoji="1" sz="4400">
                <a:solidFill>
                  <a:schemeClr val="tx2"/>
                </a:solidFill>
                <a:latin typeface="USABlack" pitchFamily="34" charset="0"/>
              </a:defRPr>
            </a:lvl3pPr>
            <a:lvl4pPr marL="1600200" indent="-228600">
              <a:defRPr kumimoji="1" sz="4400">
                <a:solidFill>
                  <a:schemeClr val="tx2"/>
                </a:solidFill>
                <a:latin typeface="USABlack" pitchFamily="34" charset="0"/>
              </a:defRPr>
            </a:lvl4pPr>
            <a:lvl5pPr marL="2057400" indent="-228600">
              <a:defRPr kumimoji="1" sz="4400">
                <a:solidFill>
                  <a:schemeClr val="tx2"/>
                </a:solidFill>
                <a:latin typeface="USABlack" pitchFamily="34" charset="0"/>
              </a:defRPr>
            </a:lvl5pPr>
            <a:lvl6pPr marL="2514600" indent="-228600" algn="ctr" eaLnBrk="0" fontAlgn="base" hangingPunct="0">
              <a:spcBef>
                <a:spcPct val="0"/>
              </a:spcBef>
              <a:spcAft>
                <a:spcPct val="0"/>
              </a:spcAft>
              <a:defRPr kumimoji="1" sz="4400">
                <a:solidFill>
                  <a:schemeClr val="tx2"/>
                </a:solidFill>
                <a:latin typeface="USABlack" pitchFamily="34" charset="0"/>
              </a:defRPr>
            </a:lvl6pPr>
            <a:lvl7pPr marL="2971800" indent="-228600" algn="ctr" eaLnBrk="0" fontAlgn="base" hangingPunct="0">
              <a:spcBef>
                <a:spcPct val="0"/>
              </a:spcBef>
              <a:spcAft>
                <a:spcPct val="0"/>
              </a:spcAft>
              <a:defRPr kumimoji="1" sz="4400">
                <a:solidFill>
                  <a:schemeClr val="tx2"/>
                </a:solidFill>
                <a:latin typeface="USABlack" pitchFamily="34" charset="0"/>
              </a:defRPr>
            </a:lvl7pPr>
            <a:lvl8pPr marL="3429000" indent="-228600" algn="ctr" eaLnBrk="0" fontAlgn="base" hangingPunct="0">
              <a:spcBef>
                <a:spcPct val="0"/>
              </a:spcBef>
              <a:spcAft>
                <a:spcPct val="0"/>
              </a:spcAft>
              <a:defRPr kumimoji="1" sz="4400">
                <a:solidFill>
                  <a:schemeClr val="tx2"/>
                </a:solidFill>
                <a:latin typeface="USABlack" pitchFamily="34" charset="0"/>
              </a:defRPr>
            </a:lvl8pPr>
            <a:lvl9pPr marL="3886200" indent="-228600" algn="ctr" eaLnBrk="0" fontAlgn="base" hangingPunct="0">
              <a:spcBef>
                <a:spcPct val="0"/>
              </a:spcBef>
              <a:spcAft>
                <a:spcPct val="0"/>
              </a:spcAft>
              <a:defRPr kumimoji="1" sz="4400">
                <a:solidFill>
                  <a:schemeClr val="tx2"/>
                </a:solidFill>
                <a:latin typeface="USABlack" pitchFamily="34" charset="0"/>
              </a:defRPr>
            </a:lvl9pPr>
          </a:lstStyle>
          <a:p>
            <a:fld id="{916E14EA-5856-4F15-9CF8-640DBD736936}" type="slidenum">
              <a:rPr kumimoji="0" lang="es-ES_tradnl" altLang="en-US" sz="1200" smtClean="0">
                <a:solidFill>
                  <a:schemeClr val="tx1"/>
                </a:solidFill>
              </a:rPr>
              <a:pPr/>
              <a:t>10</a:t>
            </a:fld>
            <a:endParaRPr kumimoji="0" lang="es-ES_tradnl"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4E5ED-58D3-4E7E-B488-C244F7E77143}" type="slidenum">
              <a:rPr lang="es-MX"/>
              <a:pPr fontAlgn="base">
                <a:spcBef>
                  <a:spcPct val="0"/>
                </a:spcBef>
                <a:spcAft>
                  <a:spcPct val="0"/>
                </a:spcAft>
              </a:pPr>
              <a:t>28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ln>
            <a:noFill/>
          </a:ln>
        </p:spPr>
        <p:txBody>
          <a:bodyPr/>
          <a:lstStyle>
            <a:lvl1pPr algn="ctr">
              <a:defRPr sz="4000"/>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E8BA0E0-5F9C-40AF-90FD-B2281B96CE35}" type="datetime1">
              <a:rPr lang="es-MX"/>
              <a:pPr>
                <a:defRPr/>
              </a:pPr>
              <a:t>31/07/2019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7B8349-0E4B-4490-9CB3-FDAA7390380A}"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5DDDEAB-43C4-4DA2-B64F-5D33808E401E}" type="datetime1">
              <a:rPr lang="es-MX"/>
              <a:pPr>
                <a:defRPr/>
              </a:pPr>
              <a:t>31/07/2019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FBA359-3070-469D-A675-7BD60671B085}"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sz="3200"/>
            </a:lvl1pPr>
            <a:lvl2pPr>
              <a:defRPr sz="2800"/>
            </a:lvl2pPr>
          </a:lstStyle>
          <a:p>
            <a:pPr lvl="0"/>
            <a:r>
              <a:rPr lang="es-ES" dirty="0"/>
              <a:t>Haga clic para modificar el estilo de texto del patrón</a:t>
            </a:r>
          </a:p>
          <a:p>
            <a:pPr lvl="1"/>
            <a:r>
              <a:rPr lang="es-ES" dirty="0"/>
              <a:t>Segundo nivel</a:t>
            </a:r>
          </a:p>
        </p:txBody>
      </p:sp>
      <p:sp>
        <p:nvSpPr>
          <p:cNvPr id="7" name="1 Marcador de título"/>
          <p:cNvSpPr>
            <a:spLocks noGrp="1"/>
          </p:cNvSpPr>
          <p:nvPr>
            <p:ph type="title"/>
          </p:nvPr>
        </p:nvSpPr>
        <p:spPr bwMode="auto">
          <a:xfrm>
            <a:off x="3059832" y="343992"/>
            <a:ext cx="5761951" cy="685254"/>
          </a:xfrm>
          <a:prstGeom prst="rect">
            <a:avLst/>
          </a:prstGeom>
          <a:solidFill>
            <a:srgbClr val="9E1E00"/>
          </a:solidFill>
          <a:ln>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modificar el</a:t>
            </a:r>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ctr" anchorCtr="0"/>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1223C904-A6D5-4499-B3C2-1E76ED9433D7}" type="datetime1">
              <a:rPr lang="es-MX"/>
              <a:pPr>
                <a:defRPr/>
              </a:pPr>
              <a:t>31/07/2019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DD8E73-29CF-429A-BE93-3A869B1CD76B}"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9043589-C47C-4810-B36D-F733DD8C7AAE}" type="datetime1">
              <a:rPr lang="es-MX"/>
              <a:pPr>
                <a:defRPr/>
              </a:pPr>
              <a:t>31/07/2019</a:t>
            </a:fld>
            <a:endParaRPr lang="es-MX"/>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5D3B85D-DA14-49CF-836A-6D02B55438E1}"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ED9D74D6-3F21-4A6D-B77B-47BCC6B5A62D}" type="datetime1">
              <a:rPr lang="es-MX"/>
              <a:pPr>
                <a:defRPr/>
              </a:pPr>
              <a:t>31/07/2019</a:t>
            </a:fld>
            <a:endParaRPr lang="es-MX"/>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5E2093-9E1C-4B1F-9EF7-3AEDE77A49F6}"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D11972D-183D-4E13-91F1-384FBE91BD85}" type="datetime1">
              <a:rPr lang="es-MX"/>
              <a:pPr>
                <a:defRPr/>
              </a:pPr>
              <a:t>31/07/2019</a:t>
            </a:fld>
            <a:endParaRPr lang="es-MX"/>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339579-7E20-4C09-A531-09169D2CAA0C}"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77372D27-6E0C-496A-863D-6E1538E4C4FC}" type="datetime1">
              <a:rPr lang="es-MX"/>
              <a:pPr>
                <a:defRPr/>
              </a:pPr>
              <a:t>31/07/2019</a:t>
            </a:fld>
            <a:endParaRPr lang="es-MX"/>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6FC793-B483-469E-BA6B-C012E502F62B}"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291A0AB-C2DB-4FD0-B1B0-1953743DA824}" type="datetime1">
              <a:rPr lang="es-MX"/>
              <a:pPr>
                <a:defRPr/>
              </a:pPr>
              <a:t>31/07/2019</a:t>
            </a:fld>
            <a:endParaRPr lang="es-MX"/>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98C0EF-C092-4647-9EFD-BB799A4546C9}"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203848" y="452048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3203848" y="33265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MX" noProof="0"/>
          </a:p>
        </p:txBody>
      </p:sp>
      <p:sp>
        <p:nvSpPr>
          <p:cNvPr id="4" name="3 Marcador de texto"/>
          <p:cNvSpPr>
            <a:spLocks noGrp="1"/>
          </p:cNvSpPr>
          <p:nvPr>
            <p:ph type="body" sz="half" idx="2"/>
          </p:nvPr>
        </p:nvSpPr>
        <p:spPr>
          <a:xfrm>
            <a:off x="3203848" y="508721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F0E23D1-3F06-4C52-87A3-48FD9BAC1C3D}" type="datetime1">
              <a:rPr lang="es-MX"/>
              <a:pPr>
                <a:defRPr/>
              </a:pPr>
              <a:t>31/07/2019</a:t>
            </a:fld>
            <a:endParaRPr lang="es-MX"/>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F41335-F1EE-4354-BCD5-6CC9CA8E1C4C}"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lumMod val="65000"/>
              </a:schemeClr>
            </a:gs>
            <a:gs pos="94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3059832" y="349229"/>
            <a:ext cx="5742788" cy="685254"/>
          </a:xfrm>
          <a:prstGeom prst="rect">
            <a:avLst/>
          </a:prstGeom>
          <a:solidFill>
            <a:srgbClr val="9E1E00"/>
          </a:solidFill>
          <a:ln>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modificar el</a:t>
            </a:r>
            <a:endParaRPr lang="es-MX" dirty="0"/>
          </a:p>
        </p:txBody>
      </p:sp>
      <p:sp>
        <p:nvSpPr>
          <p:cNvPr id="3075" name="2 Marcador de texto"/>
          <p:cNvSpPr>
            <a:spLocks noGrp="1"/>
          </p:cNvSpPr>
          <p:nvPr>
            <p:ph type="body" idx="1"/>
          </p:nvPr>
        </p:nvSpPr>
        <p:spPr bwMode="auto">
          <a:xfrm>
            <a:off x="457200" y="1340768"/>
            <a:ext cx="8229600" cy="52565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a:t>Haga clic para modificar el estilo de texto del patrón</a:t>
            </a:r>
          </a:p>
          <a:p>
            <a:pPr lvl="1"/>
            <a:r>
              <a:rPr lang="es-ES" dirty="0"/>
              <a:t>Segundo nivel</a:t>
            </a:r>
          </a:p>
        </p:txBody>
      </p:sp>
      <p:pic>
        <p:nvPicPr>
          <p:cNvPr id="3" name="2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332657"/>
            <a:ext cx="2563365" cy="7200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60000"/>
        <a:buFontTx/>
        <a:buBlip>
          <a:blip r:embed="rId14"/>
        </a:buBlip>
        <a:defRPr sz="3600" b="1" kern="1200">
          <a:solidFill>
            <a:srgbClr val="FFFFFF"/>
          </a:solidFill>
          <a:effectLst>
            <a:outerShdw blurRad="38100" dist="38100" dir="2700000" algn="tl">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Font typeface="Arial" charset="0"/>
        <a:buChar char="–"/>
        <a:defRPr sz="3200" b="1" kern="1200">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sz="quarter"/>
          </p:nvPr>
        </p:nvSpPr>
        <p:spPr/>
        <p:txBody>
          <a:bodyPr/>
          <a:lstStyle/>
          <a:p>
            <a:r>
              <a:rPr lang="es-MX" dirty="0"/>
              <a:t>El Enfoque de Sistemas</a:t>
            </a:r>
            <a:endParaRPr lang="en-US" dirty="0"/>
          </a:p>
        </p:txBody>
      </p:sp>
      <p:sp>
        <p:nvSpPr>
          <p:cNvPr id="5" name="4 Subtítulo"/>
          <p:cNvSpPr>
            <a:spLocks noGrp="1"/>
          </p:cNvSpPr>
          <p:nvPr>
            <p:ph type="subTitle" sz="quarter" idx="1"/>
          </p:nvPr>
        </p:nvSpPr>
        <p:spPr/>
        <p:txBody>
          <a:bodyPr/>
          <a:lstStyle/>
          <a:p>
            <a:r>
              <a:rPr lang="es-MX" dirty="0"/>
              <a:t>Análisis PEPSU</a:t>
            </a:r>
          </a:p>
        </p:txBody>
      </p:sp>
    </p:spTree>
    <p:extLst>
      <p:ext uri="{BB962C8B-B14F-4D97-AF65-F5344CB8AC3E}">
        <p14:creationId xmlns:p14="http://schemas.microsoft.com/office/powerpoint/2010/main" val="197704929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SPLASH.WAV"/>
          </p:stSnd>
        </p:sndAc>
      </p:transition>
    </mc:Choice>
    <mc:Fallback xmlns="">
      <p:transition spd="slow">
        <p:fade/>
        <p:sndAc>
          <p:stSnd>
            <p:snd r:embed="rId3" name="SPLASH.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r>
              <a:rPr lang="es-ES" altLang="en-US" dirty="0"/>
              <a:t>Generaciones </a:t>
            </a:r>
          </a:p>
        </p:txBody>
      </p:sp>
      <p:sp>
        <p:nvSpPr>
          <p:cNvPr id="4" name="Rectangle 3"/>
          <p:cNvSpPr>
            <a:spLocks noChangeArrowheads="1"/>
          </p:cNvSpPr>
          <p:nvPr/>
        </p:nvSpPr>
        <p:spPr bwMode="auto">
          <a:xfrm>
            <a:off x="976363" y="5518298"/>
            <a:ext cx="1800225" cy="9350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46800" rIns="90000" bIns="46800"/>
          <a:lstStyle/>
          <a:p>
            <a:pPr>
              <a:lnSpc>
                <a:spcPct val="90000"/>
              </a:lnSpc>
              <a:spcAft>
                <a:spcPct val="30000"/>
              </a:spcAft>
              <a:buClr>
                <a:srgbClr val="CC3300"/>
              </a:buClr>
              <a:buFont typeface="Wingdings" pitchFamily="2" charset="2"/>
              <a:buNone/>
              <a:defRPr/>
            </a:pPr>
            <a:r>
              <a:rPr lang="es-MX" sz="1400" b="1" dirty="0">
                <a:solidFill>
                  <a:schemeClr val="tx1"/>
                </a:solidFill>
              </a:rPr>
              <a:t>ETAPA UNO</a:t>
            </a:r>
          </a:p>
          <a:p>
            <a:pPr>
              <a:lnSpc>
                <a:spcPct val="90000"/>
              </a:lnSpc>
              <a:spcAft>
                <a:spcPct val="30000"/>
              </a:spcAft>
              <a:buClr>
                <a:srgbClr val="CC3300"/>
              </a:buClr>
              <a:buFont typeface="Wingdings" pitchFamily="2" charset="2"/>
              <a:buNone/>
              <a:defRPr/>
            </a:pPr>
            <a:r>
              <a:rPr lang="es-MX" sz="1400" b="1" dirty="0">
                <a:solidFill>
                  <a:schemeClr val="tx1"/>
                </a:solidFill>
              </a:rPr>
              <a:t>Sistemas desconectados.</a:t>
            </a:r>
          </a:p>
        </p:txBody>
      </p:sp>
      <p:sp>
        <p:nvSpPr>
          <p:cNvPr id="5" name="Rectangle 4"/>
          <p:cNvSpPr>
            <a:spLocks noChangeArrowheads="1"/>
          </p:cNvSpPr>
          <p:nvPr/>
        </p:nvSpPr>
        <p:spPr bwMode="auto">
          <a:xfrm>
            <a:off x="2832150" y="5518298"/>
            <a:ext cx="1800225" cy="9350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46800" rIns="90000" bIns="46800"/>
          <a:lstStyle/>
          <a:p>
            <a:pPr>
              <a:lnSpc>
                <a:spcPct val="90000"/>
              </a:lnSpc>
              <a:spcAft>
                <a:spcPct val="30000"/>
              </a:spcAft>
              <a:buClr>
                <a:srgbClr val="CC3300"/>
              </a:buClr>
              <a:buFont typeface="Wingdings" pitchFamily="2" charset="2"/>
              <a:buNone/>
              <a:defRPr/>
            </a:pPr>
            <a:r>
              <a:rPr lang="es-MX" sz="1400" b="1" dirty="0">
                <a:solidFill>
                  <a:schemeClr val="tx1"/>
                </a:solidFill>
              </a:rPr>
              <a:t>ETAPA DOS</a:t>
            </a:r>
          </a:p>
          <a:p>
            <a:pPr>
              <a:lnSpc>
                <a:spcPct val="90000"/>
              </a:lnSpc>
              <a:spcAft>
                <a:spcPct val="30000"/>
              </a:spcAft>
              <a:buClr>
                <a:srgbClr val="CC3300"/>
              </a:buClr>
              <a:buFont typeface="Wingdings" pitchFamily="2" charset="2"/>
              <a:buNone/>
              <a:defRPr/>
            </a:pPr>
            <a:r>
              <a:rPr lang="es-MX" sz="1400" b="1" dirty="0">
                <a:solidFill>
                  <a:schemeClr val="tx1"/>
                </a:solidFill>
              </a:rPr>
              <a:t>Interfaces internas y externas.</a:t>
            </a:r>
          </a:p>
        </p:txBody>
      </p:sp>
      <p:sp>
        <p:nvSpPr>
          <p:cNvPr id="6" name="Rectangle 5"/>
          <p:cNvSpPr>
            <a:spLocks noChangeArrowheads="1"/>
          </p:cNvSpPr>
          <p:nvPr/>
        </p:nvSpPr>
        <p:spPr bwMode="auto">
          <a:xfrm>
            <a:off x="4678413" y="5518298"/>
            <a:ext cx="1800225" cy="9350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46800" rIns="90000" bIns="46800"/>
          <a:lstStyle/>
          <a:p>
            <a:pPr>
              <a:lnSpc>
                <a:spcPct val="90000"/>
              </a:lnSpc>
              <a:spcAft>
                <a:spcPct val="30000"/>
              </a:spcAft>
              <a:buClr>
                <a:srgbClr val="CC3300"/>
              </a:buClr>
              <a:buFont typeface="Wingdings" pitchFamily="2" charset="2"/>
              <a:buNone/>
              <a:defRPr/>
            </a:pPr>
            <a:r>
              <a:rPr lang="es-MX" sz="1400" b="1" dirty="0">
                <a:solidFill>
                  <a:schemeClr val="tx1"/>
                </a:solidFill>
              </a:rPr>
              <a:t>ETAPA TRES</a:t>
            </a:r>
          </a:p>
          <a:p>
            <a:pPr>
              <a:lnSpc>
                <a:spcPct val="90000"/>
              </a:lnSpc>
              <a:spcAft>
                <a:spcPct val="30000"/>
              </a:spcAft>
              <a:buClr>
                <a:srgbClr val="CC3300"/>
              </a:buClr>
              <a:buFont typeface="Wingdings" pitchFamily="2" charset="2"/>
              <a:buNone/>
              <a:defRPr/>
            </a:pPr>
            <a:r>
              <a:rPr lang="es-MX" sz="1400" b="1" dirty="0">
                <a:solidFill>
                  <a:schemeClr val="tx1"/>
                </a:solidFill>
              </a:rPr>
              <a:t>Integración interna e integración externa limitada.</a:t>
            </a:r>
          </a:p>
        </p:txBody>
      </p:sp>
      <p:sp>
        <p:nvSpPr>
          <p:cNvPr id="7" name="Rectangle 6"/>
          <p:cNvSpPr>
            <a:spLocks noChangeArrowheads="1"/>
          </p:cNvSpPr>
          <p:nvPr/>
        </p:nvSpPr>
        <p:spPr bwMode="auto">
          <a:xfrm>
            <a:off x="6553250" y="5518298"/>
            <a:ext cx="1800225" cy="9350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46800" rIns="90000" bIns="46800"/>
          <a:lstStyle/>
          <a:p>
            <a:pPr>
              <a:lnSpc>
                <a:spcPct val="90000"/>
              </a:lnSpc>
              <a:spcAft>
                <a:spcPct val="30000"/>
              </a:spcAft>
              <a:buClr>
                <a:srgbClr val="CC3300"/>
              </a:buClr>
              <a:buFont typeface="Wingdings" pitchFamily="2" charset="2"/>
              <a:buNone/>
              <a:defRPr/>
            </a:pPr>
            <a:r>
              <a:rPr lang="es-MX" sz="1400" b="1" dirty="0">
                <a:solidFill>
                  <a:schemeClr val="tx1"/>
                </a:solidFill>
              </a:rPr>
              <a:t>ETAPA CUATRO</a:t>
            </a:r>
          </a:p>
          <a:p>
            <a:pPr>
              <a:lnSpc>
                <a:spcPct val="90000"/>
              </a:lnSpc>
              <a:spcAft>
                <a:spcPct val="30000"/>
              </a:spcAft>
              <a:buClr>
                <a:srgbClr val="CC3300"/>
              </a:buClr>
              <a:buFont typeface="Wingdings" pitchFamily="2" charset="2"/>
              <a:buNone/>
              <a:defRPr/>
            </a:pPr>
            <a:r>
              <a:rPr lang="es-MX" sz="1400" b="1" dirty="0">
                <a:solidFill>
                  <a:schemeClr val="tx1"/>
                </a:solidFill>
              </a:rPr>
              <a:t>Integración y colaboración entre organizaciones.</a:t>
            </a:r>
          </a:p>
        </p:txBody>
      </p:sp>
      <p:sp>
        <p:nvSpPr>
          <p:cNvPr id="8" name="Rectangle 7"/>
          <p:cNvSpPr>
            <a:spLocks noChangeArrowheads="1"/>
          </p:cNvSpPr>
          <p:nvPr/>
        </p:nvSpPr>
        <p:spPr bwMode="auto">
          <a:xfrm>
            <a:off x="971600" y="2929086"/>
            <a:ext cx="1800225" cy="25193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0000" tIns="46800" rIns="90000" bIns="46800" anchor="b"/>
          <a:lstStyle/>
          <a:p>
            <a:pPr>
              <a:lnSpc>
                <a:spcPct val="90000"/>
              </a:lnSpc>
              <a:spcAft>
                <a:spcPct val="55000"/>
              </a:spcAft>
              <a:buClr>
                <a:srgbClr val="CC3300"/>
              </a:buClr>
              <a:buFont typeface="Wingdings" pitchFamily="2" charset="2"/>
              <a:buNone/>
              <a:defRPr/>
            </a:pPr>
            <a:r>
              <a:rPr lang="es-MX" sz="1300" b="1" dirty="0">
                <a:solidFill>
                  <a:srgbClr val="FFFF00"/>
                </a:solidFill>
              </a:rPr>
              <a:t>Sistemas  independientes.</a:t>
            </a:r>
          </a:p>
          <a:p>
            <a:pPr>
              <a:lnSpc>
                <a:spcPct val="90000"/>
              </a:lnSpc>
              <a:spcAft>
                <a:spcPct val="55000"/>
              </a:spcAft>
              <a:buClr>
                <a:srgbClr val="CC3300"/>
              </a:buClr>
              <a:buFont typeface="Wingdings" pitchFamily="2" charset="2"/>
              <a:buNone/>
              <a:defRPr/>
            </a:pPr>
            <a:r>
              <a:rPr lang="es-MX" sz="1300" b="1" dirty="0">
                <a:solidFill>
                  <a:srgbClr val="FFFF00"/>
                </a:solidFill>
              </a:rPr>
              <a:t>Comunicación manual e ineficiente.</a:t>
            </a:r>
          </a:p>
          <a:p>
            <a:pPr>
              <a:lnSpc>
                <a:spcPct val="90000"/>
              </a:lnSpc>
              <a:spcAft>
                <a:spcPct val="55000"/>
              </a:spcAft>
              <a:buClr>
                <a:srgbClr val="CC3300"/>
              </a:buClr>
              <a:buFont typeface="Wingdings" pitchFamily="2" charset="2"/>
              <a:buNone/>
              <a:defRPr/>
            </a:pPr>
            <a:r>
              <a:rPr lang="es-MX" sz="1300" b="1" dirty="0">
                <a:solidFill>
                  <a:srgbClr val="FFFF00"/>
                </a:solidFill>
              </a:rPr>
              <a:t>Recaptura de información interna.</a:t>
            </a:r>
          </a:p>
        </p:txBody>
      </p:sp>
      <p:sp>
        <p:nvSpPr>
          <p:cNvPr id="9" name="Rectangle 8"/>
          <p:cNvSpPr>
            <a:spLocks noChangeArrowheads="1"/>
          </p:cNvSpPr>
          <p:nvPr/>
        </p:nvSpPr>
        <p:spPr bwMode="auto">
          <a:xfrm>
            <a:off x="2838500" y="2416323"/>
            <a:ext cx="1800225" cy="30416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0000" tIns="46800" rIns="90000" bIns="46800" anchor="b"/>
          <a:lstStyle/>
          <a:p>
            <a:pPr>
              <a:lnSpc>
                <a:spcPct val="90000"/>
              </a:lnSpc>
              <a:spcAft>
                <a:spcPct val="55000"/>
              </a:spcAft>
              <a:buClr>
                <a:srgbClr val="CC3300"/>
              </a:buClr>
              <a:buFont typeface="Wingdings" pitchFamily="2" charset="2"/>
              <a:buNone/>
              <a:defRPr/>
            </a:pPr>
            <a:r>
              <a:rPr lang="es-MX" sz="1300" b="1" dirty="0">
                <a:solidFill>
                  <a:srgbClr val="FFFF00"/>
                </a:solidFill>
              </a:rPr>
              <a:t>Soluciones de comercio/gobierno electrónico con enfoque funcional.</a:t>
            </a:r>
          </a:p>
          <a:p>
            <a:pPr>
              <a:lnSpc>
                <a:spcPct val="90000"/>
              </a:lnSpc>
              <a:spcAft>
                <a:spcPct val="55000"/>
              </a:spcAft>
              <a:buClr>
                <a:srgbClr val="CC3300"/>
              </a:buClr>
              <a:buFont typeface="Wingdings" pitchFamily="2" charset="2"/>
              <a:buNone/>
              <a:defRPr/>
            </a:pPr>
            <a:r>
              <a:rPr lang="es-MX" sz="1300" b="1" dirty="0">
                <a:solidFill>
                  <a:srgbClr val="FFFF00"/>
                </a:solidFill>
              </a:rPr>
              <a:t>Sistemas con información diferente</a:t>
            </a:r>
          </a:p>
          <a:p>
            <a:pPr>
              <a:lnSpc>
                <a:spcPct val="90000"/>
              </a:lnSpc>
              <a:spcAft>
                <a:spcPct val="55000"/>
              </a:spcAft>
              <a:buClr>
                <a:srgbClr val="CC3300"/>
              </a:buClr>
              <a:buFont typeface="Wingdings" pitchFamily="2" charset="2"/>
              <a:buNone/>
              <a:defRPr/>
            </a:pPr>
            <a:r>
              <a:rPr lang="es-MX" sz="1300" b="1" dirty="0">
                <a:solidFill>
                  <a:srgbClr val="FFFF00"/>
                </a:solidFill>
              </a:rPr>
              <a:t>Interfaces  externas no integradas.</a:t>
            </a:r>
          </a:p>
        </p:txBody>
      </p:sp>
      <p:sp>
        <p:nvSpPr>
          <p:cNvPr id="10" name="Rectangle 9"/>
          <p:cNvSpPr>
            <a:spLocks noChangeArrowheads="1"/>
          </p:cNvSpPr>
          <p:nvPr/>
        </p:nvSpPr>
        <p:spPr bwMode="auto">
          <a:xfrm>
            <a:off x="4691113" y="1989286"/>
            <a:ext cx="1800225" cy="34639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b"/>
          <a:lstStyle/>
          <a:p>
            <a:pPr>
              <a:lnSpc>
                <a:spcPct val="90000"/>
              </a:lnSpc>
              <a:spcAft>
                <a:spcPct val="55000"/>
              </a:spcAft>
              <a:buClr>
                <a:srgbClr val="CC3300"/>
              </a:buClr>
              <a:buFont typeface="Wingdings" pitchFamily="2" charset="2"/>
              <a:buNone/>
              <a:defRPr/>
            </a:pPr>
            <a:r>
              <a:rPr lang="es-MX" sz="1300" b="1" dirty="0">
                <a:solidFill>
                  <a:srgbClr val="FFFF00"/>
                </a:solidFill>
              </a:rPr>
              <a:t>Reinvención de la organización.</a:t>
            </a:r>
          </a:p>
          <a:p>
            <a:pPr>
              <a:lnSpc>
                <a:spcPct val="90000"/>
              </a:lnSpc>
              <a:spcAft>
                <a:spcPct val="55000"/>
              </a:spcAft>
              <a:buClr>
                <a:srgbClr val="CC3300"/>
              </a:buClr>
              <a:buFont typeface="Wingdings" pitchFamily="2" charset="2"/>
              <a:buNone/>
              <a:defRPr/>
            </a:pPr>
            <a:r>
              <a:rPr lang="es-MX" sz="1300" b="1" dirty="0">
                <a:solidFill>
                  <a:srgbClr val="FFFF00"/>
                </a:solidFill>
              </a:rPr>
              <a:t>Procesos y sistemas que cruzan funciones.</a:t>
            </a:r>
          </a:p>
          <a:p>
            <a:pPr>
              <a:lnSpc>
                <a:spcPct val="90000"/>
              </a:lnSpc>
              <a:spcAft>
                <a:spcPct val="55000"/>
              </a:spcAft>
              <a:buClr>
                <a:srgbClr val="CC3300"/>
              </a:buClr>
              <a:buFont typeface="Wingdings" pitchFamily="2" charset="2"/>
              <a:buNone/>
              <a:defRPr/>
            </a:pPr>
            <a:r>
              <a:rPr lang="es-MX" sz="1300" b="1" dirty="0">
                <a:solidFill>
                  <a:srgbClr val="FFFF00"/>
                </a:solidFill>
              </a:rPr>
              <a:t>Sistemas integrados en tiempo real.</a:t>
            </a:r>
          </a:p>
          <a:p>
            <a:pPr>
              <a:lnSpc>
                <a:spcPct val="90000"/>
              </a:lnSpc>
              <a:spcAft>
                <a:spcPct val="55000"/>
              </a:spcAft>
              <a:buClr>
                <a:srgbClr val="CC3300"/>
              </a:buClr>
              <a:buFont typeface="Wingdings" pitchFamily="2" charset="2"/>
              <a:buNone/>
              <a:defRPr/>
            </a:pPr>
            <a:r>
              <a:rPr lang="es-MX" sz="1300" b="1" dirty="0">
                <a:solidFill>
                  <a:srgbClr val="FFFF00"/>
                </a:solidFill>
              </a:rPr>
              <a:t>Interacciones uno a uno.</a:t>
            </a:r>
          </a:p>
          <a:p>
            <a:pPr>
              <a:lnSpc>
                <a:spcPct val="90000"/>
              </a:lnSpc>
              <a:spcAft>
                <a:spcPct val="55000"/>
              </a:spcAft>
              <a:buClr>
                <a:srgbClr val="CC3300"/>
              </a:buClr>
              <a:buFont typeface="Wingdings" pitchFamily="2" charset="2"/>
              <a:buNone/>
              <a:defRPr/>
            </a:pPr>
            <a:r>
              <a:rPr lang="es-MX" sz="1300" b="1" dirty="0">
                <a:solidFill>
                  <a:srgbClr val="FFFF00"/>
                </a:solidFill>
              </a:rPr>
              <a:t>Interfaces integradas.</a:t>
            </a:r>
          </a:p>
        </p:txBody>
      </p:sp>
      <p:sp>
        <p:nvSpPr>
          <p:cNvPr id="11" name="Rectangle 10"/>
          <p:cNvSpPr>
            <a:spLocks noChangeArrowheads="1"/>
          </p:cNvSpPr>
          <p:nvPr/>
        </p:nvSpPr>
        <p:spPr bwMode="auto">
          <a:xfrm>
            <a:off x="6572300" y="1678136"/>
            <a:ext cx="1800225" cy="37687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b"/>
          <a:lstStyle/>
          <a:p>
            <a:pPr>
              <a:lnSpc>
                <a:spcPct val="90000"/>
              </a:lnSpc>
              <a:spcAft>
                <a:spcPct val="55000"/>
              </a:spcAft>
              <a:buClr>
                <a:srgbClr val="CC3300"/>
              </a:buClr>
              <a:buFont typeface="Wingdings" pitchFamily="2" charset="2"/>
              <a:buNone/>
              <a:defRPr/>
            </a:pPr>
            <a:r>
              <a:rPr lang="es-MX" sz="1300" b="1" dirty="0">
                <a:solidFill>
                  <a:srgbClr val="FFFF00"/>
                </a:solidFill>
              </a:rPr>
              <a:t>Procesos y sistemas </a:t>
            </a:r>
            <a:r>
              <a:rPr lang="es-MX" sz="1300" b="1" dirty="0" err="1">
                <a:solidFill>
                  <a:srgbClr val="FFFF00"/>
                </a:solidFill>
              </a:rPr>
              <a:t>multiorganización</a:t>
            </a:r>
            <a:r>
              <a:rPr lang="es-MX" sz="1300" b="1" dirty="0">
                <a:solidFill>
                  <a:srgbClr val="FFFF00"/>
                </a:solidFill>
              </a:rPr>
              <a:t>.</a:t>
            </a:r>
          </a:p>
          <a:p>
            <a:pPr>
              <a:lnSpc>
                <a:spcPct val="90000"/>
              </a:lnSpc>
              <a:spcAft>
                <a:spcPct val="55000"/>
              </a:spcAft>
              <a:buClr>
                <a:srgbClr val="CC3300"/>
              </a:buClr>
              <a:buFont typeface="Wingdings" pitchFamily="2" charset="2"/>
              <a:buNone/>
              <a:defRPr/>
            </a:pPr>
            <a:r>
              <a:rPr lang="es-MX" sz="1300" b="1" dirty="0">
                <a:solidFill>
                  <a:srgbClr val="FFFF00"/>
                </a:solidFill>
              </a:rPr>
              <a:t>Objetivos sustantivos comunes.</a:t>
            </a:r>
          </a:p>
          <a:p>
            <a:pPr>
              <a:lnSpc>
                <a:spcPct val="90000"/>
              </a:lnSpc>
              <a:spcAft>
                <a:spcPct val="55000"/>
              </a:spcAft>
              <a:buClr>
                <a:srgbClr val="CC3300"/>
              </a:buClr>
              <a:buFont typeface="Wingdings" pitchFamily="2" charset="2"/>
              <a:buNone/>
              <a:defRPr/>
            </a:pPr>
            <a:r>
              <a:rPr lang="es-MX" sz="1300" b="1" dirty="0">
                <a:solidFill>
                  <a:srgbClr val="FFFF00"/>
                </a:solidFill>
              </a:rPr>
              <a:t>Información compartida en un flujo continuo.</a:t>
            </a:r>
          </a:p>
          <a:p>
            <a:pPr>
              <a:lnSpc>
                <a:spcPct val="90000"/>
              </a:lnSpc>
              <a:spcAft>
                <a:spcPct val="55000"/>
              </a:spcAft>
              <a:buClr>
                <a:srgbClr val="CC3300"/>
              </a:buClr>
              <a:buFont typeface="Wingdings" pitchFamily="2" charset="2"/>
              <a:buNone/>
              <a:defRPr/>
            </a:pPr>
            <a:r>
              <a:rPr lang="es-MX" sz="1300" b="1" dirty="0">
                <a:solidFill>
                  <a:srgbClr val="FFFF00"/>
                </a:solidFill>
              </a:rPr>
              <a:t>Colaboraciones automatizadas e interactivas.</a:t>
            </a:r>
          </a:p>
        </p:txBody>
      </p:sp>
      <p:grpSp>
        <p:nvGrpSpPr>
          <p:cNvPr id="15387" name="Group 12"/>
          <p:cNvGrpSpPr>
            <a:grpSpLocks/>
          </p:cNvGrpSpPr>
          <p:nvPr/>
        </p:nvGrpSpPr>
        <p:grpSpPr bwMode="auto">
          <a:xfrm>
            <a:off x="1355775" y="3159273"/>
            <a:ext cx="944563" cy="615950"/>
            <a:chOff x="693" y="1756"/>
            <a:chExt cx="595" cy="388"/>
          </a:xfrm>
        </p:grpSpPr>
        <p:sp>
          <p:nvSpPr>
            <p:cNvPr id="14" name="Oval 13"/>
            <p:cNvSpPr>
              <a:spLocks noChangeArrowheads="1"/>
            </p:cNvSpPr>
            <p:nvPr/>
          </p:nvSpPr>
          <p:spPr bwMode="auto">
            <a:xfrm>
              <a:off x="821" y="1756"/>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15" name="Oval 14"/>
            <p:cNvSpPr>
              <a:spLocks noChangeArrowheads="1"/>
            </p:cNvSpPr>
            <p:nvPr/>
          </p:nvSpPr>
          <p:spPr bwMode="auto">
            <a:xfrm>
              <a:off x="977" y="1756"/>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16" name="Oval 15"/>
            <p:cNvSpPr>
              <a:spLocks noChangeArrowheads="1"/>
            </p:cNvSpPr>
            <p:nvPr/>
          </p:nvSpPr>
          <p:spPr bwMode="auto">
            <a:xfrm>
              <a:off x="857" y="1947"/>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17" name="Oval 16"/>
            <p:cNvSpPr>
              <a:spLocks noChangeArrowheads="1"/>
            </p:cNvSpPr>
            <p:nvPr/>
          </p:nvSpPr>
          <p:spPr bwMode="auto">
            <a:xfrm>
              <a:off x="693" y="2048"/>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18" name="Oval 17"/>
            <p:cNvSpPr>
              <a:spLocks noChangeArrowheads="1"/>
            </p:cNvSpPr>
            <p:nvPr/>
          </p:nvSpPr>
          <p:spPr bwMode="auto">
            <a:xfrm>
              <a:off x="1213" y="1819"/>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19" name="Oval 18"/>
            <p:cNvSpPr>
              <a:spLocks noChangeArrowheads="1"/>
            </p:cNvSpPr>
            <p:nvPr/>
          </p:nvSpPr>
          <p:spPr bwMode="auto">
            <a:xfrm>
              <a:off x="1049" y="1901"/>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20" name="Oval 19"/>
            <p:cNvSpPr>
              <a:spLocks noChangeArrowheads="1"/>
            </p:cNvSpPr>
            <p:nvPr/>
          </p:nvSpPr>
          <p:spPr bwMode="auto">
            <a:xfrm>
              <a:off x="848" y="2067"/>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21" name="Oval 20"/>
            <p:cNvSpPr>
              <a:spLocks noChangeArrowheads="1"/>
            </p:cNvSpPr>
            <p:nvPr/>
          </p:nvSpPr>
          <p:spPr bwMode="auto">
            <a:xfrm>
              <a:off x="977" y="1984"/>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22" name="Oval 21"/>
            <p:cNvSpPr>
              <a:spLocks noChangeArrowheads="1"/>
            </p:cNvSpPr>
            <p:nvPr/>
          </p:nvSpPr>
          <p:spPr bwMode="auto">
            <a:xfrm>
              <a:off x="1205" y="1956"/>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grpSp>
      <p:grpSp>
        <p:nvGrpSpPr>
          <p:cNvPr id="15388" name="Group 22"/>
          <p:cNvGrpSpPr>
            <a:grpSpLocks/>
          </p:cNvGrpSpPr>
          <p:nvPr/>
        </p:nvGrpSpPr>
        <p:grpSpPr bwMode="auto">
          <a:xfrm>
            <a:off x="3222675" y="2679848"/>
            <a:ext cx="944563" cy="615950"/>
            <a:chOff x="1973" y="1382"/>
            <a:chExt cx="595" cy="388"/>
          </a:xfrm>
        </p:grpSpPr>
        <p:sp>
          <p:nvSpPr>
            <p:cNvPr id="24" name="Line 23"/>
            <p:cNvSpPr>
              <a:spLocks noChangeShapeType="1"/>
            </p:cNvSpPr>
            <p:nvPr/>
          </p:nvSpPr>
          <p:spPr bwMode="auto">
            <a:xfrm flipH="1">
              <a:off x="2021" y="1436"/>
              <a:ext cx="100" cy="247"/>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25" name="Line 24"/>
            <p:cNvSpPr>
              <a:spLocks noChangeShapeType="1"/>
            </p:cNvSpPr>
            <p:nvPr/>
          </p:nvSpPr>
          <p:spPr bwMode="auto">
            <a:xfrm flipH="1">
              <a:off x="2185" y="1417"/>
              <a:ext cx="99" cy="165"/>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26" name="Line 25"/>
            <p:cNvSpPr>
              <a:spLocks noChangeShapeType="1"/>
            </p:cNvSpPr>
            <p:nvPr/>
          </p:nvSpPr>
          <p:spPr bwMode="auto">
            <a:xfrm flipH="1">
              <a:off x="2020" y="1627"/>
              <a:ext cx="137" cy="83"/>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27" name="Line 26"/>
            <p:cNvSpPr>
              <a:spLocks noChangeShapeType="1"/>
            </p:cNvSpPr>
            <p:nvPr/>
          </p:nvSpPr>
          <p:spPr bwMode="auto">
            <a:xfrm flipH="1">
              <a:off x="2376" y="1461"/>
              <a:ext cx="164" cy="101"/>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28" name="Line 27"/>
            <p:cNvSpPr>
              <a:spLocks noChangeShapeType="1"/>
            </p:cNvSpPr>
            <p:nvPr/>
          </p:nvSpPr>
          <p:spPr bwMode="auto">
            <a:xfrm flipH="1" flipV="1">
              <a:off x="2312" y="1406"/>
              <a:ext cx="200" cy="191"/>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29" name="Line 28"/>
            <p:cNvSpPr>
              <a:spLocks noChangeShapeType="1"/>
            </p:cNvSpPr>
            <p:nvPr/>
          </p:nvSpPr>
          <p:spPr bwMode="auto">
            <a:xfrm>
              <a:off x="1999" y="1699"/>
              <a:ext cx="157" cy="27"/>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30" name="Line 29"/>
            <p:cNvSpPr>
              <a:spLocks noChangeShapeType="1"/>
            </p:cNvSpPr>
            <p:nvPr/>
          </p:nvSpPr>
          <p:spPr bwMode="auto">
            <a:xfrm flipH="1" flipV="1">
              <a:off x="2127" y="1396"/>
              <a:ext cx="28" cy="201"/>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31" name="Line 30"/>
            <p:cNvSpPr>
              <a:spLocks noChangeShapeType="1"/>
            </p:cNvSpPr>
            <p:nvPr/>
          </p:nvSpPr>
          <p:spPr bwMode="auto">
            <a:xfrm flipV="1">
              <a:off x="2165" y="1452"/>
              <a:ext cx="348" cy="137"/>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32" name="Line 31"/>
            <p:cNvSpPr>
              <a:spLocks noChangeShapeType="1"/>
            </p:cNvSpPr>
            <p:nvPr/>
          </p:nvSpPr>
          <p:spPr bwMode="auto">
            <a:xfrm flipH="1">
              <a:off x="2294" y="1626"/>
              <a:ext cx="209" cy="10"/>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sp>
          <p:nvSpPr>
            <p:cNvPr id="33" name="Line 32"/>
            <p:cNvSpPr>
              <a:spLocks noChangeShapeType="1"/>
            </p:cNvSpPr>
            <p:nvPr/>
          </p:nvSpPr>
          <p:spPr bwMode="auto">
            <a:xfrm flipH="1">
              <a:off x="2512" y="1469"/>
              <a:ext cx="27" cy="147"/>
            </a:xfrm>
            <a:prstGeom prst="line">
              <a:avLst/>
            </a:prstGeom>
            <a:noFill/>
            <a:ln w="1270">
              <a:solidFill>
                <a:schemeClr val="tx1"/>
              </a:solidFill>
              <a:round/>
              <a:headEnd/>
              <a:tailEnd/>
            </a:ln>
            <a:effectLst>
              <a:outerShdw dist="35921" dir="2700000" algn="ctr" rotWithShape="0">
                <a:schemeClr val="bg2"/>
              </a:outerShdw>
            </a:effectLst>
          </p:spPr>
          <p:txBody>
            <a:bodyPr/>
            <a:lstStyle/>
            <a:p>
              <a:pPr>
                <a:defRPr/>
              </a:pPr>
              <a:endParaRPr lang="es-MX">
                <a:solidFill>
                  <a:srgbClr val="FFFF00"/>
                </a:solidFill>
              </a:endParaRPr>
            </a:p>
          </p:txBody>
        </p:sp>
        <p:grpSp>
          <p:nvGrpSpPr>
            <p:cNvPr id="15485" name="Group 33"/>
            <p:cNvGrpSpPr>
              <a:grpSpLocks/>
            </p:cNvGrpSpPr>
            <p:nvPr/>
          </p:nvGrpSpPr>
          <p:grpSpPr bwMode="auto">
            <a:xfrm>
              <a:off x="1973" y="1382"/>
              <a:ext cx="595" cy="388"/>
              <a:chOff x="784" y="1847"/>
              <a:chExt cx="595" cy="388"/>
            </a:xfrm>
          </p:grpSpPr>
          <p:sp>
            <p:nvSpPr>
              <p:cNvPr id="35" name="Oval 34"/>
              <p:cNvSpPr>
                <a:spLocks noChangeArrowheads="1"/>
              </p:cNvSpPr>
              <p:nvPr/>
            </p:nvSpPr>
            <p:spPr bwMode="auto">
              <a:xfrm>
                <a:off x="912" y="1847"/>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36" name="Oval 35"/>
              <p:cNvSpPr>
                <a:spLocks noChangeArrowheads="1"/>
              </p:cNvSpPr>
              <p:nvPr/>
            </p:nvSpPr>
            <p:spPr bwMode="auto">
              <a:xfrm>
                <a:off x="1068" y="1847"/>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37" name="Oval 36"/>
              <p:cNvSpPr>
                <a:spLocks noChangeArrowheads="1"/>
              </p:cNvSpPr>
              <p:nvPr/>
            </p:nvSpPr>
            <p:spPr bwMode="auto">
              <a:xfrm>
                <a:off x="948" y="2038"/>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38" name="Oval 37"/>
              <p:cNvSpPr>
                <a:spLocks noChangeArrowheads="1"/>
              </p:cNvSpPr>
              <p:nvPr/>
            </p:nvSpPr>
            <p:spPr bwMode="auto">
              <a:xfrm>
                <a:off x="784" y="2139"/>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39" name="Oval 38"/>
              <p:cNvSpPr>
                <a:spLocks noChangeArrowheads="1"/>
              </p:cNvSpPr>
              <p:nvPr/>
            </p:nvSpPr>
            <p:spPr bwMode="auto">
              <a:xfrm>
                <a:off x="1304" y="1910"/>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40" name="Oval 39"/>
              <p:cNvSpPr>
                <a:spLocks noChangeArrowheads="1"/>
              </p:cNvSpPr>
              <p:nvPr/>
            </p:nvSpPr>
            <p:spPr bwMode="auto">
              <a:xfrm>
                <a:off x="1140" y="1992"/>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41" name="Oval 40"/>
              <p:cNvSpPr>
                <a:spLocks noChangeArrowheads="1"/>
              </p:cNvSpPr>
              <p:nvPr/>
            </p:nvSpPr>
            <p:spPr bwMode="auto">
              <a:xfrm>
                <a:off x="939" y="2158"/>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42" name="Oval 41"/>
              <p:cNvSpPr>
                <a:spLocks noChangeArrowheads="1"/>
              </p:cNvSpPr>
              <p:nvPr/>
            </p:nvSpPr>
            <p:spPr bwMode="auto">
              <a:xfrm>
                <a:off x="1068" y="2075"/>
                <a:ext cx="75" cy="77"/>
              </a:xfrm>
              <a:prstGeom prst="ellipse">
                <a:avLst/>
              </a:prstGeom>
              <a:gradFill rotWithShape="1">
                <a:gsLst>
                  <a:gs pos="0">
                    <a:srgbClr val="3399FF"/>
                  </a:gs>
                  <a:gs pos="100000">
                    <a:srgbClr val="3399FF">
                      <a:gamma/>
                      <a:shade val="46275"/>
                      <a:invGamma/>
                    </a:srgbClr>
                  </a:gs>
                </a:gsLst>
                <a:lin ang="5400000" scaled="1"/>
              </a:gradFill>
              <a:ln w="952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43" name="Oval 42"/>
              <p:cNvSpPr>
                <a:spLocks noChangeArrowheads="1"/>
              </p:cNvSpPr>
              <p:nvPr/>
            </p:nvSpPr>
            <p:spPr bwMode="auto">
              <a:xfrm>
                <a:off x="1296" y="2047"/>
                <a:ext cx="75" cy="77"/>
              </a:xfrm>
              <a:prstGeom prst="ellipse">
                <a:avLst/>
              </a:prstGeom>
              <a:gradFill rotWithShape="1">
                <a:gsLst>
                  <a:gs pos="0">
                    <a:srgbClr val="CC0000"/>
                  </a:gs>
                  <a:gs pos="100000">
                    <a:srgbClr val="CC0000">
                      <a:gamma/>
                      <a:shade val="46275"/>
                      <a:invGamma/>
                    </a:srgbClr>
                  </a:gs>
                </a:gsLst>
                <a:lin ang="5400000" scaled="1"/>
              </a:gradFill>
              <a:ln w="952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grpSp>
      </p:grpSp>
      <p:grpSp>
        <p:nvGrpSpPr>
          <p:cNvPr id="15389" name="Group 43"/>
          <p:cNvGrpSpPr>
            <a:grpSpLocks/>
          </p:cNvGrpSpPr>
          <p:nvPr/>
        </p:nvGrpSpPr>
        <p:grpSpPr bwMode="auto">
          <a:xfrm>
            <a:off x="6983463" y="1940073"/>
            <a:ext cx="838200" cy="830263"/>
            <a:chOff x="4342" y="916"/>
            <a:chExt cx="528" cy="523"/>
          </a:xfrm>
        </p:grpSpPr>
        <p:sp>
          <p:nvSpPr>
            <p:cNvPr id="45" name="Line 44"/>
            <p:cNvSpPr>
              <a:spLocks noChangeShapeType="1"/>
            </p:cNvSpPr>
            <p:nvPr/>
          </p:nvSpPr>
          <p:spPr bwMode="auto">
            <a:xfrm flipV="1">
              <a:off x="4416" y="949"/>
              <a:ext cx="262" cy="81"/>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46" name="Line 45"/>
            <p:cNvSpPr>
              <a:spLocks noChangeShapeType="1"/>
            </p:cNvSpPr>
            <p:nvPr/>
          </p:nvSpPr>
          <p:spPr bwMode="auto">
            <a:xfrm flipH="1" flipV="1">
              <a:off x="4665" y="956"/>
              <a:ext cx="135" cy="34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47" name="Line 46"/>
            <p:cNvSpPr>
              <a:spLocks noChangeShapeType="1"/>
            </p:cNvSpPr>
            <p:nvPr/>
          </p:nvSpPr>
          <p:spPr bwMode="auto">
            <a:xfrm flipV="1">
              <a:off x="4692" y="963"/>
              <a:ext cx="1" cy="42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48" name="Line 47"/>
            <p:cNvSpPr>
              <a:spLocks noChangeShapeType="1"/>
            </p:cNvSpPr>
            <p:nvPr/>
          </p:nvSpPr>
          <p:spPr bwMode="auto">
            <a:xfrm flipV="1">
              <a:off x="4542" y="960"/>
              <a:ext cx="127" cy="42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49" name="Line 48"/>
            <p:cNvSpPr>
              <a:spLocks noChangeShapeType="1"/>
            </p:cNvSpPr>
            <p:nvPr/>
          </p:nvSpPr>
          <p:spPr bwMode="auto">
            <a:xfrm flipV="1">
              <a:off x="4435" y="946"/>
              <a:ext cx="241" cy="385"/>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0" name="Line 49"/>
            <p:cNvSpPr>
              <a:spLocks noChangeShapeType="1"/>
            </p:cNvSpPr>
            <p:nvPr/>
          </p:nvSpPr>
          <p:spPr bwMode="auto">
            <a:xfrm flipV="1">
              <a:off x="4378" y="944"/>
              <a:ext cx="325" cy="217"/>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1" name="Line 50"/>
            <p:cNvSpPr>
              <a:spLocks noChangeShapeType="1"/>
            </p:cNvSpPr>
            <p:nvPr/>
          </p:nvSpPr>
          <p:spPr bwMode="auto">
            <a:xfrm flipH="1" flipV="1">
              <a:off x="4374" y="1159"/>
              <a:ext cx="293" cy="23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2" name="Line 51"/>
            <p:cNvSpPr>
              <a:spLocks noChangeShapeType="1"/>
            </p:cNvSpPr>
            <p:nvPr/>
          </p:nvSpPr>
          <p:spPr bwMode="auto">
            <a:xfrm flipH="1" flipV="1">
              <a:off x="4423" y="1009"/>
              <a:ext cx="377" cy="31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3" name="Line 52"/>
            <p:cNvSpPr>
              <a:spLocks noChangeShapeType="1"/>
            </p:cNvSpPr>
            <p:nvPr/>
          </p:nvSpPr>
          <p:spPr bwMode="auto">
            <a:xfrm flipH="1" flipV="1">
              <a:off x="4451" y="1027"/>
              <a:ext cx="252" cy="37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4" name="Line 53"/>
            <p:cNvSpPr>
              <a:spLocks noChangeShapeType="1"/>
            </p:cNvSpPr>
            <p:nvPr/>
          </p:nvSpPr>
          <p:spPr bwMode="auto">
            <a:xfrm flipH="1" flipV="1">
              <a:off x="4542" y="939"/>
              <a:ext cx="293" cy="239"/>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5" name="Line 54"/>
            <p:cNvSpPr>
              <a:spLocks noChangeShapeType="1"/>
            </p:cNvSpPr>
            <p:nvPr/>
          </p:nvSpPr>
          <p:spPr bwMode="auto">
            <a:xfrm flipH="1" flipV="1">
              <a:off x="4686" y="968"/>
              <a:ext cx="156" cy="197"/>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6" name="Line 55"/>
            <p:cNvSpPr>
              <a:spLocks noChangeShapeType="1"/>
            </p:cNvSpPr>
            <p:nvPr/>
          </p:nvSpPr>
          <p:spPr bwMode="auto">
            <a:xfrm flipH="1" flipV="1">
              <a:off x="4362" y="1159"/>
              <a:ext cx="167" cy="23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7" name="Line 56"/>
            <p:cNvSpPr>
              <a:spLocks noChangeShapeType="1"/>
            </p:cNvSpPr>
            <p:nvPr/>
          </p:nvSpPr>
          <p:spPr bwMode="auto">
            <a:xfrm flipV="1">
              <a:off x="4430" y="1020"/>
              <a:ext cx="12" cy="281"/>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8" name="Line 57"/>
            <p:cNvSpPr>
              <a:spLocks noChangeShapeType="1"/>
            </p:cNvSpPr>
            <p:nvPr/>
          </p:nvSpPr>
          <p:spPr bwMode="auto">
            <a:xfrm flipH="1" flipV="1">
              <a:off x="4554" y="944"/>
              <a:ext cx="241" cy="37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59" name="Line 58"/>
            <p:cNvSpPr>
              <a:spLocks noChangeShapeType="1"/>
            </p:cNvSpPr>
            <p:nvPr/>
          </p:nvSpPr>
          <p:spPr bwMode="auto">
            <a:xfrm flipH="1" flipV="1">
              <a:off x="4415" y="1017"/>
              <a:ext cx="388" cy="2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0" name="Line 59"/>
            <p:cNvSpPr>
              <a:spLocks noChangeShapeType="1"/>
            </p:cNvSpPr>
            <p:nvPr/>
          </p:nvSpPr>
          <p:spPr bwMode="auto">
            <a:xfrm flipH="1" flipV="1">
              <a:off x="4454" y="1024"/>
              <a:ext cx="73" cy="363"/>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1" name="Line 60"/>
            <p:cNvSpPr>
              <a:spLocks noChangeShapeType="1"/>
            </p:cNvSpPr>
            <p:nvPr/>
          </p:nvSpPr>
          <p:spPr bwMode="auto">
            <a:xfrm flipH="1" flipV="1">
              <a:off x="4545" y="936"/>
              <a:ext cx="157" cy="469"/>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2" name="Line 61"/>
            <p:cNvSpPr>
              <a:spLocks noChangeShapeType="1"/>
            </p:cNvSpPr>
            <p:nvPr/>
          </p:nvSpPr>
          <p:spPr bwMode="auto">
            <a:xfrm flipV="1">
              <a:off x="4541" y="944"/>
              <a:ext cx="1" cy="43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3" name="Line 62"/>
            <p:cNvSpPr>
              <a:spLocks noChangeShapeType="1"/>
            </p:cNvSpPr>
            <p:nvPr/>
          </p:nvSpPr>
          <p:spPr bwMode="auto">
            <a:xfrm flipH="1" flipV="1">
              <a:off x="4377" y="1156"/>
              <a:ext cx="408" cy="143"/>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4" name="Line 63"/>
            <p:cNvSpPr>
              <a:spLocks noChangeShapeType="1"/>
            </p:cNvSpPr>
            <p:nvPr/>
          </p:nvSpPr>
          <p:spPr bwMode="auto">
            <a:xfrm flipH="1" flipV="1">
              <a:off x="4415" y="1017"/>
              <a:ext cx="409" cy="165"/>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5" name="Line 64"/>
            <p:cNvSpPr>
              <a:spLocks noChangeShapeType="1"/>
            </p:cNvSpPr>
            <p:nvPr/>
          </p:nvSpPr>
          <p:spPr bwMode="auto">
            <a:xfrm flipH="1" flipV="1">
              <a:off x="4548" y="961"/>
              <a:ext cx="231" cy="6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6" name="Line 65"/>
            <p:cNvSpPr>
              <a:spLocks noChangeShapeType="1"/>
            </p:cNvSpPr>
            <p:nvPr/>
          </p:nvSpPr>
          <p:spPr bwMode="auto">
            <a:xfrm flipV="1">
              <a:off x="4408" y="947"/>
              <a:ext cx="147" cy="375"/>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7" name="Line 66"/>
            <p:cNvSpPr>
              <a:spLocks noChangeShapeType="1"/>
            </p:cNvSpPr>
            <p:nvPr/>
          </p:nvSpPr>
          <p:spPr bwMode="auto">
            <a:xfrm flipH="1">
              <a:off x="4375" y="941"/>
              <a:ext cx="167" cy="223"/>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8" name="Line 67"/>
            <p:cNvSpPr>
              <a:spLocks noChangeShapeType="1"/>
            </p:cNvSpPr>
            <p:nvPr/>
          </p:nvSpPr>
          <p:spPr bwMode="auto">
            <a:xfrm flipH="1">
              <a:off x="4691" y="1131"/>
              <a:ext cx="147" cy="25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69" name="Line 68"/>
            <p:cNvSpPr>
              <a:spLocks noChangeShapeType="1"/>
            </p:cNvSpPr>
            <p:nvPr/>
          </p:nvSpPr>
          <p:spPr bwMode="auto">
            <a:xfrm flipH="1" flipV="1">
              <a:off x="4364" y="1162"/>
              <a:ext cx="471" cy="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0" name="Line 69"/>
            <p:cNvSpPr>
              <a:spLocks noChangeShapeType="1"/>
            </p:cNvSpPr>
            <p:nvPr/>
          </p:nvSpPr>
          <p:spPr bwMode="auto">
            <a:xfrm>
              <a:off x="4808" y="1020"/>
              <a:ext cx="1" cy="28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1" name="Line 70"/>
            <p:cNvSpPr>
              <a:spLocks noChangeShapeType="1"/>
            </p:cNvSpPr>
            <p:nvPr/>
          </p:nvSpPr>
          <p:spPr bwMode="auto">
            <a:xfrm flipH="1">
              <a:off x="4417" y="1153"/>
              <a:ext cx="399" cy="149"/>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2" name="Line 71"/>
            <p:cNvSpPr>
              <a:spLocks noChangeShapeType="1"/>
            </p:cNvSpPr>
            <p:nvPr/>
          </p:nvSpPr>
          <p:spPr bwMode="auto">
            <a:xfrm flipH="1" flipV="1">
              <a:off x="4394" y="1288"/>
              <a:ext cx="407" cy="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3" name="Line 72"/>
            <p:cNvSpPr>
              <a:spLocks noChangeShapeType="1"/>
            </p:cNvSpPr>
            <p:nvPr/>
          </p:nvSpPr>
          <p:spPr bwMode="auto">
            <a:xfrm flipH="1">
              <a:off x="4554" y="1281"/>
              <a:ext cx="272" cy="10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4" name="Line 73"/>
            <p:cNvSpPr>
              <a:spLocks noChangeShapeType="1"/>
            </p:cNvSpPr>
            <p:nvPr/>
          </p:nvSpPr>
          <p:spPr bwMode="auto">
            <a:xfrm flipH="1" flipV="1">
              <a:off x="4394" y="1302"/>
              <a:ext cx="293" cy="6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5" name="Line 74"/>
            <p:cNvSpPr>
              <a:spLocks noChangeShapeType="1"/>
            </p:cNvSpPr>
            <p:nvPr/>
          </p:nvSpPr>
          <p:spPr bwMode="auto">
            <a:xfrm flipH="1">
              <a:off x="4537" y="1054"/>
              <a:ext cx="241" cy="33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6" name="Line 75"/>
            <p:cNvSpPr>
              <a:spLocks noChangeShapeType="1"/>
            </p:cNvSpPr>
            <p:nvPr/>
          </p:nvSpPr>
          <p:spPr bwMode="auto">
            <a:xfrm flipH="1">
              <a:off x="4377" y="1041"/>
              <a:ext cx="419" cy="129"/>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7" name="Line 76"/>
            <p:cNvSpPr>
              <a:spLocks noChangeShapeType="1"/>
            </p:cNvSpPr>
            <p:nvPr/>
          </p:nvSpPr>
          <p:spPr bwMode="auto">
            <a:xfrm flipH="1">
              <a:off x="4425" y="1010"/>
              <a:ext cx="377" cy="29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8" name="Line 77"/>
            <p:cNvSpPr>
              <a:spLocks noChangeShapeType="1"/>
            </p:cNvSpPr>
            <p:nvPr/>
          </p:nvSpPr>
          <p:spPr bwMode="auto">
            <a:xfrm flipH="1">
              <a:off x="4542" y="1171"/>
              <a:ext cx="293" cy="21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79" name="Line 78"/>
            <p:cNvSpPr>
              <a:spLocks noChangeShapeType="1"/>
            </p:cNvSpPr>
            <p:nvPr/>
          </p:nvSpPr>
          <p:spPr bwMode="auto">
            <a:xfrm flipH="1">
              <a:off x="4701" y="1017"/>
              <a:ext cx="105" cy="369"/>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80" name="Oval 79"/>
            <p:cNvSpPr>
              <a:spLocks noChangeArrowheads="1"/>
            </p:cNvSpPr>
            <p:nvPr/>
          </p:nvSpPr>
          <p:spPr bwMode="auto">
            <a:xfrm>
              <a:off x="4379" y="947"/>
              <a:ext cx="460" cy="462"/>
            </a:xfrm>
            <a:prstGeom prst="ellipse">
              <a:avLst/>
            </a:prstGeom>
            <a:noFill/>
            <a:ln w="1270">
              <a:solidFill>
                <a:schemeClr val="tx1"/>
              </a:solidFill>
              <a:round/>
              <a:headEnd/>
              <a:tailEnd/>
            </a:ln>
            <a:effectLst/>
          </p:spPr>
          <p:txBody>
            <a:bodyPr wrap="none" anchor="ctr"/>
            <a:lstStyle/>
            <a:p>
              <a:pPr>
                <a:defRPr/>
              </a:pPr>
              <a:endParaRPr lang="es-MX">
                <a:solidFill>
                  <a:srgbClr val="FFFF00"/>
                </a:solidFill>
              </a:endParaRPr>
            </a:p>
          </p:txBody>
        </p:sp>
        <p:grpSp>
          <p:nvGrpSpPr>
            <p:cNvPr id="15464" name="Group 80"/>
            <p:cNvGrpSpPr>
              <a:grpSpLocks/>
            </p:cNvGrpSpPr>
            <p:nvPr/>
          </p:nvGrpSpPr>
          <p:grpSpPr bwMode="auto">
            <a:xfrm>
              <a:off x="4342" y="916"/>
              <a:ext cx="528" cy="523"/>
              <a:chOff x="4342" y="916"/>
              <a:chExt cx="528" cy="523"/>
            </a:xfrm>
          </p:grpSpPr>
          <p:sp>
            <p:nvSpPr>
              <p:cNvPr id="82" name="Oval 81"/>
              <p:cNvSpPr>
                <a:spLocks noChangeArrowheads="1"/>
              </p:cNvSpPr>
              <p:nvPr/>
            </p:nvSpPr>
            <p:spPr bwMode="auto">
              <a:xfrm>
                <a:off x="4760" y="996"/>
                <a:ext cx="75" cy="77"/>
              </a:xfrm>
              <a:prstGeom prst="ellipse">
                <a:avLst/>
              </a:prstGeom>
              <a:gradFill rotWithShape="1">
                <a:gsLst>
                  <a:gs pos="0">
                    <a:srgbClr val="3399FF"/>
                  </a:gs>
                  <a:gs pos="100000">
                    <a:srgbClr val="3399FF">
                      <a:gamma/>
                      <a:shade val="46275"/>
                      <a:invGamma/>
                    </a:srgbClr>
                  </a:gs>
                </a:gsLst>
                <a:lin ang="5400000" scaled="1"/>
              </a:gradFill>
              <a:ln w="317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3" name="Oval 82"/>
              <p:cNvSpPr>
                <a:spLocks noChangeArrowheads="1"/>
              </p:cNvSpPr>
              <p:nvPr/>
            </p:nvSpPr>
            <p:spPr bwMode="auto">
              <a:xfrm>
                <a:off x="4397" y="992"/>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4" name="Oval 83"/>
              <p:cNvSpPr>
                <a:spLocks noChangeArrowheads="1"/>
              </p:cNvSpPr>
              <p:nvPr/>
            </p:nvSpPr>
            <p:spPr bwMode="auto">
              <a:xfrm>
                <a:off x="4342" y="1131"/>
                <a:ext cx="75" cy="77"/>
              </a:xfrm>
              <a:prstGeom prst="ellipse">
                <a:avLst/>
              </a:prstGeom>
              <a:gradFill rotWithShape="1">
                <a:gsLst>
                  <a:gs pos="0">
                    <a:srgbClr val="3399FF"/>
                  </a:gs>
                  <a:gs pos="100000">
                    <a:srgbClr val="3399FF">
                      <a:gamma/>
                      <a:shade val="46275"/>
                      <a:invGamma/>
                    </a:srgbClr>
                  </a:gs>
                </a:gsLst>
                <a:lin ang="5400000" scaled="1"/>
              </a:gradFill>
              <a:ln w="317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5" name="Oval 84"/>
              <p:cNvSpPr>
                <a:spLocks noChangeArrowheads="1"/>
              </p:cNvSpPr>
              <p:nvPr/>
            </p:nvSpPr>
            <p:spPr bwMode="auto">
              <a:xfrm>
                <a:off x="4795" y="1129"/>
                <a:ext cx="75" cy="77"/>
              </a:xfrm>
              <a:prstGeom prst="ellipse">
                <a:avLst/>
              </a:prstGeom>
              <a:gradFill rotWithShape="1">
                <a:gsLst>
                  <a:gs pos="0">
                    <a:srgbClr val="3399FF"/>
                  </a:gs>
                  <a:gs pos="100000">
                    <a:srgbClr val="3399FF">
                      <a:gamma/>
                      <a:shade val="46275"/>
                      <a:invGamma/>
                    </a:srgbClr>
                  </a:gs>
                </a:gsLst>
                <a:lin ang="5400000" scaled="1"/>
              </a:gradFill>
              <a:ln w="317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6" name="Oval 85"/>
              <p:cNvSpPr>
                <a:spLocks noChangeArrowheads="1"/>
              </p:cNvSpPr>
              <p:nvPr/>
            </p:nvSpPr>
            <p:spPr bwMode="auto">
              <a:xfrm>
                <a:off x="4384" y="1269"/>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7" name="Oval 86"/>
              <p:cNvSpPr>
                <a:spLocks noChangeArrowheads="1"/>
              </p:cNvSpPr>
              <p:nvPr/>
            </p:nvSpPr>
            <p:spPr bwMode="auto">
              <a:xfrm>
                <a:off x="4511" y="918"/>
                <a:ext cx="75" cy="77"/>
              </a:xfrm>
              <a:prstGeom prst="ellipse">
                <a:avLst/>
              </a:prstGeom>
              <a:gradFill rotWithShape="1">
                <a:gsLst>
                  <a:gs pos="0">
                    <a:srgbClr val="3399FF"/>
                  </a:gs>
                  <a:gs pos="100000">
                    <a:srgbClr val="3399FF">
                      <a:gamma/>
                      <a:shade val="46275"/>
                      <a:invGamma/>
                    </a:srgbClr>
                  </a:gs>
                </a:gsLst>
                <a:lin ang="5400000" scaled="1"/>
              </a:gradFill>
              <a:ln w="317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8" name="Oval 87"/>
              <p:cNvSpPr>
                <a:spLocks noChangeArrowheads="1"/>
              </p:cNvSpPr>
              <p:nvPr/>
            </p:nvSpPr>
            <p:spPr bwMode="auto">
              <a:xfrm>
                <a:off x="4756" y="1270"/>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89" name="Oval 88"/>
              <p:cNvSpPr>
                <a:spLocks noChangeArrowheads="1"/>
              </p:cNvSpPr>
              <p:nvPr/>
            </p:nvSpPr>
            <p:spPr bwMode="auto">
              <a:xfrm>
                <a:off x="4499" y="1362"/>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90" name="Oval 89"/>
              <p:cNvSpPr>
                <a:spLocks noChangeArrowheads="1"/>
              </p:cNvSpPr>
              <p:nvPr/>
            </p:nvSpPr>
            <p:spPr bwMode="auto">
              <a:xfrm>
                <a:off x="4654" y="1355"/>
                <a:ext cx="75" cy="77"/>
              </a:xfrm>
              <a:prstGeom prst="ellipse">
                <a:avLst/>
              </a:prstGeom>
              <a:gradFill rotWithShape="1">
                <a:gsLst>
                  <a:gs pos="0">
                    <a:srgbClr val="3399FF"/>
                  </a:gs>
                  <a:gs pos="100000">
                    <a:srgbClr val="3399FF">
                      <a:gamma/>
                      <a:shade val="46275"/>
                      <a:invGamma/>
                    </a:srgbClr>
                  </a:gs>
                </a:gsLst>
                <a:lin ang="5400000" scaled="1"/>
              </a:gradFill>
              <a:ln w="3175">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sp>
            <p:nvSpPr>
              <p:cNvPr id="91" name="Oval 90"/>
              <p:cNvSpPr>
                <a:spLocks noChangeArrowheads="1"/>
              </p:cNvSpPr>
              <p:nvPr/>
            </p:nvSpPr>
            <p:spPr bwMode="auto">
              <a:xfrm>
                <a:off x="4646" y="916"/>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a:outerShdw dist="35921" dir="2700000" algn="ctr" rotWithShape="0">
                  <a:schemeClr val="bg2"/>
                </a:outerShdw>
              </a:effectLst>
            </p:spPr>
            <p:txBody>
              <a:bodyPr wrap="none" anchor="ctr"/>
              <a:lstStyle/>
              <a:p>
                <a:pPr>
                  <a:defRPr/>
                </a:pPr>
                <a:endParaRPr lang="es-MX">
                  <a:solidFill>
                    <a:srgbClr val="FFFF00"/>
                  </a:solidFill>
                </a:endParaRPr>
              </a:p>
            </p:txBody>
          </p:sp>
        </p:grpSp>
      </p:grpSp>
      <p:grpSp>
        <p:nvGrpSpPr>
          <p:cNvPr id="15390" name="Group 91"/>
          <p:cNvGrpSpPr>
            <a:grpSpLocks/>
          </p:cNvGrpSpPr>
          <p:nvPr/>
        </p:nvGrpSpPr>
        <p:grpSpPr bwMode="auto">
          <a:xfrm>
            <a:off x="5153075" y="2217886"/>
            <a:ext cx="854075" cy="752475"/>
            <a:chOff x="3189" y="1091"/>
            <a:chExt cx="538" cy="474"/>
          </a:xfrm>
        </p:grpSpPr>
        <p:sp>
          <p:nvSpPr>
            <p:cNvPr id="93" name="Line 92"/>
            <p:cNvSpPr>
              <a:spLocks noChangeShapeType="1"/>
            </p:cNvSpPr>
            <p:nvPr/>
          </p:nvSpPr>
          <p:spPr bwMode="auto">
            <a:xfrm flipH="1">
              <a:off x="3237" y="1223"/>
              <a:ext cx="458" cy="3"/>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4" name="Line 93"/>
            <p:cNvSpPr>
              <a:spLocks noChangeShapeType="1"/>
            </p:cNvSpPr>
            <p:nvPr/>
          </p:nvSpPr>
          <p:spPr bwMode="auto">
            <a:xfrm flipH="1">
              <a:off x="3237" y="1127"/>
              <a:ext cx="458" cy="93"/>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5" name="Line 94"/>
            <p:cNvSpPr>
              <a:spLocks noChangeShapeType="1"/>
            </p:cNvSpPr>
            <p:nvPr/>
          </p:nvSpPr>
          <p:spPr bwMode="auto">
            <a:xfrm flipH="1" flipV="1">
              <a:off x="3220" y="1113"/>
              <a:ext cx="470" cy="321"/>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6" name="Line 95"/>
            <p:cNvSpPr>
              <a:spLocks noChangeShapeType="1"/>
            </p:cNvSpPr>
            <p:nvPr/>
          </p:nvSpPr>
          <p:spPr bwMode="auto">
            <a:xfrm flipH="1" flipV="1">
              <a:off x="3225" y="1118"/>
              <a:ext cx="458" cy="405"/>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7" name="Line 96"/>
            <p:cNvSpPr>
              <a:spLocks noChangeShapeType="1"/>
            </p:cNvSpPr>
            <p:nvPr/>
          </p:nvSpPr>
          <p:spPr bwMode="auto">
            <a:xfrm flipH="1" flipV="1">
              <a:off x="3218" y="1130"/>
              <a:ext cx="454" cy="19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8" name="Line 97"/>
            <p:cNvSpPr>
              <a:spLocks noChangeShapeType="1"/>
            </p:cNvSpPr>
            <p:nvPr/>
          </p:nvSpPr>
          <p:spPr bwMode="auto">
            <a:xfrm flipH="1" flipV="1">
              <a:off x="3215" y="1124"/>
              <a:ext cx="467" cy="9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99" name="Line 98"/>
            <p:cNvSpPr>
              <a:spLocks noChangeShapeType="1"/>
            </p:cNvSpPr>
            <p:nvPr/>
          </p:nvSpPr>
          <p:spPr bwMode="auto">
            <a:xfrm flipH="1" flipV="1">
              <a:off x="3205" y="1120"/>
              <a:ext cx="482" cy="7"/>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0" name="Line 99"/>
            <p:cNvSpPr>
              <a:spLocks noChangeShapeType="1"/>
            </p:cNvSpPr>
            <p:nvPr/>
          </p:nvSpPr>
          <p:spPr bwMode="auto">
            <a:xfrm>
              <a:off x="3233" y="1225"/>
              <a:ext cx="456" cy="10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1" name="Line 100"/>
            <p:cNvSpPr>
              <a:spLocks noChangeShapeType="1"/>
            </p:cNvSpPr>
            <p:nvPr/>
          </p:nvSpPr>
          <p:spPr bwMode="auto">
            <a:xfrm>
              <a:off x="3233" y="1225"/>
              <a:ext cx="450" cy="20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2" name="Line 101"/>
            <p:cNvSpPr>
              <a:spLocks noChangeShapeType="1"/>
            </p:cNvSpPr>
            <p:nvPr/>
          </p:nvSpPr>
          <p:spPr bwMode="auto">
            <a:xfrm>
              <a:off x="3227" y="1225"/>
              <a:ext cx="462" cy="30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3" name="Line 102"/>
            <p:cNvSpPr>
              <a:spLocks noChangeShapeType="1"/>
            </p:cNvSpPr>
            <p:nvPr/>
          </p:nvSpPr>
          <p:spPr bwMode="auto">
            <a:xfrm flipV="1">
              <a:off x="3233" y="1123"/>
              <a:ext cx="450" cy="18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4" name="Line 103"/>
            <p:cNvSpPr>
              <a:spLocks noChangeShapeType="1"/>
            </p:cNvSpPr>
            <p:nvPr/>
          </p:nvSpPr>
          <p:spPr bwMode="auto">
            <a:xfrm flipV="1">
              <a:off x="3221" y="1225"/>
              <a:ext cx="468" cy="9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5" name="Line 104"/>
            <p:cNvSpPr>
              <a:spLocks noChangeShapeType="1"/>
            </p:cNvSpPr>
            <p:nvPr/>
          </p:nvSpPr>
          <p:spPr bwMode="auto">
            <a:xfrm>
              <a:off x="3239" y="1333"/>
              <a:ext cx="438" cy="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6" name="Line 105"/>
            <p:cNvSpPr>
              <a:spLocks noChangeShapeType="1"/>
            </p:cNvSpPr>
            <p:nvPr/>
          </p:nvSpPr>
          <p:spPr bwMode="auto">
            <a:xfrm>
              <a:off x="3227" y="1333"/>
              <a:ext cx="462" cy="9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7" name="Line 106"/>
            <p:cNvSpPr>
              <a:spLocks noChangeShapeType="1"/>
            </p:cNvSpPr>
            <p:nvPr/>
          </p:nvSpPr>
          <p:spPr bwMode="auto">
            <a:xfrm>
              <a:off x="3203" y="1327"/>
              <a:ext cx="492" cy="20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8" name="Line 107"/>
            <p:cNvSpPr>
              <a:spLocks noChangeShapeType="1"/>
            </p:cNvSpPr>
            <p:nvPr/>
          </p:nvSpPr>
          <p:spPr bwMode="auto">
            <a:xfrm flipV="1">
              <a:off x="3227" y="1123"/>
              <a:ext cx="462" cy="30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09" name="Line 108"/>
            <p:cNvSpPr>
              <a:spLocks noChangeShapeType="1"/>
            </p:cNvSpPr>
            <p:nvPr/>
          </p:nvSpPr>
          <p:spPr bwMode="auto">
            <a:xfrm flipV="1">
              <a:off x="3227" y="1237"/>
              <a:ext cx="456" cy="19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0" name="Line 109"/>
            <p:cNvSpPr>
              <a:spLocks noChangeShapeType="1"/>
            </p:cNvSpPr>
            <p:nvPr/>
          </p:nvSpPr>
          <p:spPr bwMode="auto">
            <a:xfrm flipV="1">
              <a:off x="3251" y="1327"/>
              <a:ext cx="432" cy="10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1" name="Line 110"/>
            <p:cNvSpPr>
              <a:spLocks noChangeShapeType="1"/>
            </p:cNvSpPr>
            <p:nvPr/>
          </p:nvSpPr>
          <p:spPr bwMode="auto">
            <a:xfrm flipV="1">
              <a:off x="3227" y="1423"/>
              <a:ext cx="462" cy="1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2" name="Line 111"/>
            <p:cNvSpPr>
              <a:spLocks noChangeShapeType="1"/>
            </p:cNvSpPr>
            <p:nvPr/>
          </p:nvSpPr>
          <p:spPr bwMode="auto">
            <a:xfrm>
              <a:off x="3227" y="1429"/>
              <a:ext cx="456" cy="9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3" name="Line 112"/>
            <p:cNvSpPr>
              <a:spLocks noChangeShapeType="1"/>
            </p:cNvSpPr>
            <p:nvPr/>
          </p:nvSpPr>
          <p:spPr bwMode="auto">
            <a:xfrm flipV="1">
              <a:off x="3221" y="1123"/>
              <a:ext cx="462" cy="408"/>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4" name="Line 113"/>
            <p:cNvSpPr>
              <a:spLocks noChangeShapeType="1"/>
            </p:cNvSpPr>
            <p:nvPr/>
          </p:nvSpPr>
          <p:spPr bwMode="auto">
            <a:xfrm flipV="1">
              <a:off x="3221" y="1225"/>
              <a:ext cx="468" cy="282"/>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5" name="Line 114"/>
            <p:cNvSpPr>
              <a:spLocks noChangeShapeType="1"/>
            </p:cNvSpPr>
            <p:nvPr/>
          </p:nvSpPr>
          <p:spPr bwMode="auto">
            <a:xfrm flipV="1">
              <a:off x="3227" y="1321"/>
              <a:ext cx="450" cy="210"/>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6" name="Line 115"/>
            <p:cNvSpPr>
              <a:spLocks noChangeShapeType="1"/>
            </p:cNvSpPr>
            <p:nvPr/>
          </p:nvSpPr>
          <p:spPr bwMode="auto">
            <a:xfrm flipV="1">
              <a:off x="3233" y="1417"/>
              <a:ext cx="450" cy="114"/>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sp>
          <p:nvSpPr>
            <p:cNvPr id="117" name="Line 116"/>
            <p:cNvSpPr>
              <a:spLocks noChangeShapeType="1"/>
            </p:cNvSpPr>
            <p:nvPr/>
          </p:nvSpPr>
          <p:spPr bwMode="auto">
            <a:xfrm>
              <a:off x="3233" y="1519"/>
              <a:ext cx="450" cy="6"/>
            </a:xfrm>
            <a:prstGeom prst="line">
              <a:avLst/>
            </a:prstGeom>
            <a:noFill/>
            <a:ln w="1270">
              <a:solidFill>
                <a:schemeClr val="tx1"/>
              </a:solidFill>
              <a:round/>
              <a:headEnd/>
              <a:tailEnd/>
            </a:ln>
            <a:effectLst/>
          </p:spPr>
          <p:txBody>
            <a:bodyPr/>
            <a:lstStyle/>
            <a:p>
              <a:pPr>
                <a:defRPr/>
              </a:pPr>
              <a:endParaRPr lang="es-MX">
                <a:solidFill>
                  <a:srgbClr val="FFFF00"/>
                </a:solidFill>
              </a:endParaRPr>
            </a:p>
          </p:txBody>
        </p:sp>
        <p:grpSp>
          <p:nvGrpSpPr>
            <p:cNvPr id="15416" name="Group 117"/>
            <p:cNvGrpSpPr>
              <a:grpSpLocks/>
            </p:cNvGrpSpPr>
            <p:nvPr/>
          </p:nvGrpSpPr>
          <p:grpSpPr bwMode="auto">
            <a:xfrm>
              <a:off x="3189" y="1091"/>
              <a:ext cx="538" cy="474"/>
              <a:chOff x="1690" y="2488"/>
              <a:chExt cx="538" cy="474"/>
            </a:xfrm>
          </p:grpSpPr>
          <p:sp>
            <p:nvSpPr>
              <p:cNvPr id="119" name="Oval 118"/>
              <p:cNvSpPr>
                <a:spLocks noChangeArrowheads="1"/>
              </p:cNvSpPr>
              <p:nvPr/>
            </p:nvSpPr>
            <p:spPr bwMode="auto">
              <a:xfrm>
                <a:off x="1690" y="2785"/>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0" name="Oval 119"/>
              <p:cNvSpPr>
                <a:spLocks noChangeArrowheads="1"/>
              </p:cNvSpPr>
              <p:nvPr/>
            </p:nvSpPr>
            <p:spPr bwMode="auto">
              <a:xfrm>
                <a:off x="1690" y="2785"/>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1" name="Oval 120"/>
              <p:cNvSpPr>
                <a:spLocks noChangeArrowheads="1"/>
              </p:cNvSpPr>
              <p:nvPr/>
            </p:nvSpPr>
            <p:spPr bwMode="auto">
              <a:xfrm>
                <a:off x="2153" y="2785"/>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2" name="Oval 121"/>
              <p:cNvSpPr>
                <a:spLocks noChangeArrowheads="1"/>
              </p:cNvSpPr>
              <p:nvPr/>
            </p:nvSpPr>
            <p:spPr bwMode="auto">
              <a:xfrm>
                <a:off x="1690" y="2488"/>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3" name="Oval 122"/>
              <p:cNvSpPr>
                <a:spLocks noChangeArrowheads="1"/>
              </p:cNvSpPr>
              <p:nvPr/>
            </p:nvSpPr>
            <p:spPr bwMode="auto">
              <a:xfrm>
                <a:off x="2153" y="2488"/>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4" name="Oval 123"/>
              <p:cNvSpPr>
                <a:spLocks noChangeArrowheads="1"/>
              </p:cNvSpPr>
              <p:nvPr/>
            </p:nvSpPr>
            <p:spPr bwMode="auto">
              <a:xfrm>
                <a:off x="1690" y="2588"/>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5" name="Oval 124"/>
              <p:cNvSpPr>
                <a:spLocks noChangeArrowheads="1"/>
              </p:cNvSpPr>
              <p:nvPr/>
            </p:nvSpPr>
            <p:spPr bwMode="auto">
              <a:xfrm>
                <a:off x="2153" y="2588"/>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6" name="Oval 125"/>
              <p:cNvSpPr>
                <a:spLocks noChangeArrowheads="1"/>
              </p:cNvSpPr>
              <p:nvPr/>
            </p:nvSpPr>
            <p:spPr bwMode="auto">
              <a:xfrm>
                <a:off x="1690" y="2885"/>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7" name="Oval 126"/>
              <p:cNvSpPr>
                <a:spLocks noChangeArrowheads="1"/>
              </p:cNvSpPr>
              <p:nvPr/>
            </p:nvSpPr>
            <p:spPr bwMode="auto">
              <a:xfrm>
                <a:off x="2153" y="2885"/>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8" name="Oval 127"/>
              <p:cNvSpPr>
                <a:spLocks noChangeArrowheads="1"/>
              </p:cNvSpPr>
              <p:nvPr/>
            </p:nvSpPr>
            <p:spPr bwMode="auto">
              <a:xfrm>
                <a:off x="1690" y="2687"/>
                <a:ext cx="75" cy="77"/>
              </a:xfrm>
              <a:prstGeom prst="ellipse">
                <a:avLst/>
              </a:prstGeom>
              <a:gradFill rotWithShape="1">
                <a:gsLst>
                  <a:gs pos="0">
                    <a:srgbClr val="3399FF"/>
                  </a:gs>
                  <a:gs pos="100000">
                    <a:srgbClr val="3399FF">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sp>
            <p:nvSpPr>
              <p:cNvPr id="129" name="Oval 128"/>
              <p:cNvSpPr>
                <a:spLocks noChangeArrowheads="1"/>
              </p:cNvSpPr>
              <p:nvPr/>
            </p:nvSpPr>
            <p:spPr bwMode="auto">
              <a:xfrm>
                <a:off x="2153" y="2687"/>
                <a:ext cx="75" cy="77"/>
              </a:xfrm>
              <a:prstGeom prst="ellipse">
                <a:avLst/>
              </a:prstGeom>
              <a:gradFill rotWithShape="1">
                <a:gsLst>
                  <a:gs pos="0">
                    <a:srgbClr val="CC0000"/>
                  </a:gs>
                  <a:gs pos="100000">
                    <a:srgbClr val="CC0000">
                      <a:gamma/>
                      <a:shade val="46275"/>
                      <a:invGamma/>
                    </a:srgbClr>
                  </a:gs>
                </a:gsLst>
                <a:lin ang="5400000" scaled="1"/>
              </a:gradFill>
              <a:ln w="3175" algn="ctr">
                <a:noFill/>
                <a:round/>
                <a:headEnd/>
                <a:tailEnd/>
              </a:ln>
              <a:effectLst/>
            </p:spPr>
            <p:txBody>
              <a:bodyPr/>
              <a:lstStyle/>
              <a:p>
                <a:pPr>
                  <a:defRPr/>
                </a:pPr>
                <a:endParaRPr lang="es-MX">
                  <a:solidFill>
                    <a:srgbClr val="FFFF00"/>
                  </a:solidFill>
                </a:endParaRPr>
              </a:p>
            </p:txBody>
          </p:sp>
        </p:grpSp>
      </p:grpSp>
    </p:spTree>
    <p:custDataLst>
      <p:tags r:id="rId1"/>
    </p:custDataLst>
    <p:extLst>
      <p:ext uri="{BB962C8B-B14F-4D97-AF65-F5344CB8AC3E}">
        <p14:creationId xmlns:p14="http://schemas.microsoft.com/office/powerpoint/2010/main" val="12758931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t>Supuestos teóricos</a:t>
            </a:r>
            <a:endParaRPr lang="en-US" dirty="0"/>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22222" r="22222"/>
          <a:stretch>
            <a:fillRect/>
          </a:stretch>
        </p:blipFill>
        <p:spPr/>
      </p:pic>
      <p:sp>
        <p:nvSpPr>
          <p:cNvPr id="3" name="2 Marcador de texto"/>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41990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ChangeArrowheads="1"/>
          </p:cNvSpPr>
          <p:nvPr/>
        </p:nvSpPr>
        <p:spPr bwMode="auto">
          <a:xfrm>
            <a:off x="1886098" y="1985963"/>
            <a:ext cx="190500" cy="3195637"/>
          </a:xfrm>
          <a:prstGeom prst="rect">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10800000" scaled="1"/>
            <a:tileRect/>
          </a:gradFill>
          <a:ln>
            <a:noFill/>
            <a:headEnd type="none" w="sm" len="sm"/>
            <a:tailEnd type="none" w="sm" len="sm"/>
          </a:ln>
        </p:spPr>
        <p:style>
          <a:lnRef idx="0">
            <a:schemeClr val="dk1"/>
          </a:lnRef>
          <a:fillRef idx="1002">
            <a:schemeClr val="lt2"/>
          </a:fillRef>
          <a:effectRef idx="3">
            <a:schemeClr val="dk1"/>
          </a:effectRef>
          <a:fontRef idx="minor">
            <a:schemeClr val="lt1"/>
          </a:fontRef>
        </p:style>
        <p:txBody>
          <a:bodyPr wrap="none" anchor="ctr"/>
          <a:lstStyle/>
          <a:p>
            <a:pPr>
              <a:defRPr/>
            </a:pPr>
            <a:endParaRPr lang="es-MX">
              <a:solidFill>
                <a:schemeClr val="accent1">
                  <a:lumMod val="50000"/>
                </a:schemeClr>
              </a:solidFill>
            </a:endParaRPr>
          </a:p>
        </p:txBody>
      </p:sp>
      <p:sp>
        <p:nvSpPr>
          <p:cNvPr id="13314" name="Rectangle 2"/>
          <p:cNvSpPr>
            <a:spLocks noGrp="1" noChangeArrowheads="1"/>
          </p:cNvSpPr>
          <p:nvPr>
            <p:ph type="title"/>
          </p:nvPr>
        </p:nvSpPr>
        <p:spPr/>
        <p:txBody>
          <a:bodyPr/>
          <a:lstStyle/>
          <a:p>
            <a:r>
              <a:rPr lang="es-ES" altLang="en-US"/>
              <a:t>Supuestos Teóricos</a:t>
            </a:r>
          </a:p>
        </p:txBody>
      </p:sp>
      <p:sp>
        <p:nvSpPr>
          <p:cNvPr id="17" name="Rectangle 4"/>
          <p:cNvSpPr>
            <a:spLocks noChangeArrowheads="1"/>
          </p:cNvSpPr>
          <p:nvPr/>
        </p:nvSpPr>
        <p:spPr bwMode="auto">
          <a:xfrm>
            <a:off x="1805136" y="3429000"/>
            <a:ext cx="5181600" cy="152400"/>
          </a:xfrm>
          <a:prstGeom prst="rect">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5400000" scaled="1"/>
            <a:tileRect/>
          </a:gradFill>
          <a:ln w="9525">
            <a:noFill/>
            <a:miter lim="800000"/>
            <a:headEnd/>
            <a:tailEnd/>
          </a:ln>
          <a:effectLst/>
        </p:spPr>
        <p:style>
          <a:lnRef idx="0">
            <a:scrgbClr r="0" g="0" b="0"/>
          </a:lnRef>
          <a:fillRef idx="1002">
            <a:schemeClr val="lt2"/>
          </a:fillRef>
          <a:effectRef idx="0">
            <a:scrgbClr r="0" g="0" b="0"/>
          </a:effectRef>
          <a:fontRef idx="major"/>
        </p:style>
        <p:txBody>
          <a:bodyPr wrap="none" anchor="ctr"/>
          <a:lstStyle/>
          <a:p>
            <a:pPr>
              <a:defRPr/>
            </a:pPr>
            <a:endParaRPr lang="es-MX">
              <a:solidFill>
                <a:schemeClr val="accent1">
                  <a:lumMod val="50000"/>
                </a:schemeClr>
              </a:solidFill>
            </a:endParaRPr>
          </a:p>
        </p:txBody>
      </p:sp>
      <p:sp>
        <p:nvSpPr>
          <p:cNvPr id="18" name="Rectangle 5"/>
          <p:cNvSpPr>
            <a:spLocks noChangeArrowheads="1"/>
          </p:cNvSpPr>
          <p:nvPr/>
        </p:nvSpPr>
        <p:spPr bwMode="auto">
          <a:xfrm>
            <a:off x="1881336" y="4267200"/>
            <a:ext cx="5105400" cy="152400"/>
          </a:xfrm>
          <a:prstGeom prst="rect">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5400000" scaled="1"/>
            <a:tileRect/>
          </a:gradFill>
          <a:ln w="9525">
            <a:noFill/>
            <a:miter lim="800000"/>
            <a:headEnd/>
            <a:tailEnd/>
          </a:ln>
          <a:effectLst/>
        </p:spPr>
        <p:style>
          <a:lnRef idx="0">
            <a:scrgbClr r="0" g="0" b="0"/>
          </a:lnRef>
          <a:fillRef idx="1002">
            <a:schemeClr val="lt2"/>
          </a:fillRef>
          <a:effectRef idx="0">
            <a:scrgbClr r="0" g="0" b="0"/>
          </a:effectRef>
          <a:fontRef idx="major"/>
        </p:style>
        <p:txBody>
          <a:bodyPr wrap="none" anchor="ctr"/>
          <a:lstStyle/>
          <a:p>
            <a:pPr>
              <a:defRPr/>
            </a:pPr>
            <a:endParaRPr lang="es-MX">
              <a:solidFill>
                <a:schemeClr val="accent1">
                  <a:lumMod val="50000"/>
                </a:schemeClr>
              </a:solidFill>
            </a:endParaRPr>
          </a:p>
        </p:txBody>
      </p:sp>
      <p:sp>
        <p:nvSpPr>
          <p:cNvPr id="19" name="Rectangle 6"/>
          <p:cNvSpPr>
            <a:spLocks noChangeArrowheads="1"/>
          </p:cNvSpPr>
          <p:nvPr/>
        </p:nvSpPr>
        <p:spPr bwMode="auto">
          <a:xfrm>
            <a:off x="1881336" y="5029200"/>
            <a:ext cx="5105400" cy="152400"/>
          </a:xfrm>
          <a:prstGeom prst="rect">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5400000" scaled="1"/>
            <a:tileRect/>
          </a:gradFill>
          <a:ln w="9525">
            <a:noFill/>
            <a:miter lim="800000"/>
            <a:headEnd/>
            <a:tailEnd/>
          </a:ln>
          <a:effectLst/>
        </p:spPr>
        <p:style>
          <a:lnRef idx="0">
            <a:scrgbClr r="0" g="0" b="0"/>
          </a:lnRef>
          <a:fillRef idx="1002">
            <a:schemeClr val="lt2"/>
          </a:fillRef>
          <a:effectRef idx="0">
            <a:scrgbClr r="0" g="0" b="0"/>
          </a:effectRef>
          <a:fontRef idx="major"/>
        </p:style>
        <p:txBody>
          <a:bodyPr wrap="none" anchor="ctr"/>
          <a:lstStyle/>
          <a:p>
            <a:pPr>
              <a:defRPr/>
            </a:pPr>
            <a:endParaRPr lang="es-MX">
              <a:solidFill>
                <a:schemeClr val="accent1">
                  <a:lumMod val="50000"/>
                </a:schemeClr>
              </a:solidFill>
            </a:endParaRPr>
          </a:p>
        </p:txBody>
      </p:sp>
      <p:sp>
        <p:nvSpPr>
          <p:cNvPr id="21" name="Text Box 8"/>
          <p:cNvSpPr txBox="1">
            <a:spLocks noChangeArrowheads="1"/>
          </p:cNvSpPr>
          <p:nvPr/>
        </p:nvSpPr>
        <p:spPr bwMode="auto">
          <a:xfrm>
            <a:off x="1652736" y="3200400"/>
            <a:ext cx="3911600" cy="609600"/>
          </a:xfrm>
          <a:prstGeom prst="rect">
            <a:avLst/>
          </a:prstGeom>
          <a:ln>
            <a:noFill/>
            <a:headEnd type="none" w="sm" len="sm"/>
            <a:tailEnd type="none" w="sm" len="sm"/>
          </a:ln>
        </p:spPr>
        <p:style>
          <a:lnRef idx="1">
            <a:schemeClr val="accent6"/>
          </a:lnRef>
          <a:fillRef idx="1002">
            <a:schemeClr val="lt2"/>
          </a:fillRef>
          <a:effectRef idx="2">
            <a:schemeClr val="accent6"/>
          </a:effectRef>
          <a:fontRef idx="minor">
            <a:schemeClr val="lt1"/>
          </a:fontRef>
        </p:style>
        <p:txBody>
          <a:bodyPr anchor="ctr">
            <a:spAutoFit/>
          </a:bodyPr>
          <a:lstStyle/>
          <a:p>
            <a:pPr>
              <a:defRPr/>
            </a:pPr>
            <a:r>
              <a:rPr lang="es-ES_tradnl" sz="3400" b="1">
                <a:solidFill>
                  <a:schemeClr val="accent1">
                    <a:lumMod val="50000"/>
                  </a:schemeClr>
                </a:solidFill>
                <a:latin typeface="Arial" charset="0"/>
              </a:rPr>
              <a:t>Concepto</a:t>
            </a:r>
          </a:p>
        </p:txBody>
      </p:sp>
      <p:sp>
        <p:nvSpPr>
          <p:cNvPr id="22" name="Text Box 9"/>
          <p:cNvSpPr txBox="1">
            <a:spLocks noChangeArrowheads="1"/>
          </p:cNvSpPr>
          <p:nvPr/>
        </p:nvSpPr>
        <p:spPr bwMode="auto">
          <a:xfrm>
            <a:off x="1652736" y="3962400"/>
            <a:ext cx="3911600" cy="609600"/>
          </a:xfrm>
          <a:prstGeom prst="rect">
            <a:avLst/>
          </a:prstGeom>
          <a:ln>
            <a:noFill/>
            <a:headEnd type="none" w="sm" len="sm"/>
            <a:tailEnd type="none" w="sm" len="sm"/>
          </a:ln>
        </p:spPr>
        <p:style>
          <a:lnRef idx="1">
            <a:schemeClr val="accent6"/>
          </a:lnRef>
          <a:fillRef idx="1002">
            <a:schemeClr val="lt2"/>
          </a:fillRef>
          <a:effectRef idx="2">
            <a:schemeClr val="accent6"/>
          </a:effectRef>
          <a:fontRef idx="minor">
            <a:schemeClr val="lt1"/>
          </a:fontRef>
        </p:style>
        <p:txBody>
          <a:bodyPr anchor="ctr">
            <a:spAutoFit/>
          </a:bodyPr>
          <a:lstStyle/>
          <a:p>
            <a:pPr>
              <a:defRPr/>
            </a:pPr>
            <a:r>
              <a:rPr lang="es-ES_tradnl" sz="3400" b="1" dirty="0">
                <a:solidFill>
                  <a:schemeClr val="accent1">
                    <a:lumMod val="50000"/>
                  </a:schemeClr>
                </a:solidFill>
                <a:latin typeface="Arial" charset="0"/>
              </a:rPr>
              <a:t>Tipologías 1, 2</a:t>
            </a:r>
          </a:p>
        </p:txBody>
      </p:sp>
      <p:sp>
        <p:nvSpPr>
          <p:cNvPr id="23" name="Text Box 10"/>
          <p:cNvSpPr txBox="1">
            <a:spLocks noChangeArrowheads="1"/>
          </p:cNvSpPr>
          <p:nvPr/>
        </p:nvSpPr>
        <p:spPr bwMode="auto">
          <a:xfrm>
            <a:off x="1652736" y="4721225"/>
            <a:ext cx="3911600" cy="615950"/>
          </a:xfrm>
          <a:prstGeom prst="rect">
            <a:avLst/>
          </a:prstGeom>
          <a:ln>
            <a:noFill/>
            <a:headEnd type="none" w="sm" len="sm"/>
            <a:tailEnd type="none" w="sm" len="sm"/>
          </a:ln>
        </p:spPr>
        <p:style>
          <a:lnRef idx="1">
            <a:schemeClr val="accent6"/>
          </a:lnRef>
          <a:fillRef idx="1002">
            <a:schemeClr val="lt2"/>
          </a:fillRef>
          <a:effectRef idx="2">
            <a:schemeClr val="accent6"/>
          </a:effectRef>
          <a:fontRef idx="minor">
            <a:schemeClr val="lt1"/>
          </a:fontRef>
        </p:style>
        <p:txBody>
          <a:bodyPr anchor="ctr">
            <a:spAutoFit/>
          </a:bodyPr>
          <a:lstStyle/>
          <a:p>
            <a:pPr>
              <a:defRPr/>
            </a:pPr>
            <a:r>
              <a:rPr lang="es-ES_tradnl" sz="3400" b="1" dirty="0">
                <a:solidFill>
                  <a:schemeClr val="accent1">
                    <a:lumMod val="50000"/>
                  </a:schemeClr>
                </a:solidFill>
                <a:latin typeface="Arial" charset="0"/>
              </a:rPr>
              <a:t>Características</a:t>
            </a:r>
          </a:p>
        </p:txBody>
      </p:sp>
      <p:sp>
        <p:nvSpPr>
          <p:cNvPr id="24" name="Text Box 11"/>
          <p:cNvSpPr txBox="1">
            <a:spLocks noChangeArrowheads="1"/>
          </p:cNvSpPr>
          <p:nvPr/>
        </p:nvSpPr>
        <p:spPr bwMode="auto">
          <a:xfrm rot="16200000">
            <a:off x="5308748" y="4040188"/>
            <a:ext cx="3965575" cy="609600"/>
          </a:xfrm>
          <a:prstGeom prst="rect">
            <a:avLst/>
          </a:prstGeom>
          <a:ln>
            <a:noFill/>
            <a:headEnd/>
            <a:tailEnd/>
          </a:ln>
        </p:spPr>
        <p:style>
          <a:lnRef idx="1">
            <a:schemeClr val="accent6"/>
          </a:lnRef>
          <a:fillRef idx="1002">
            <a:schemeClr val="lt2"/>
          </a:fillRef>
          <a:effectRef idx="2">
            <a:schemeClr val="accent6"/>
          </a:effectRef>
          <a:fontRef idx="minor">
            <a:schemeClr val="lt1"/>
          </a:fontRef>
        </p:style>
        <p:txBody>
          <a:bodyPr>
            <a:spAutoFit/>
          </a:bodyPr>
          <a:lstStyle/>
          <a:p>
            <a:pPr algn="ctr">
              <a:defRPr/>
            </a:pPr>
            <a:r>
              <a:rPr lang="es-ES_tradnl" sz="3400" b="1" dirty="0">
                <a:solidFill>
                  <a:schemeClr val="accent1">
                    <a:lumMod val="50000"/>
                  </a:schemeClr>
                </a:solidFill>
                <a:latin typeface="Arial" charset="0"/>
              </a:rPr>
              <a:t>Elementos</a:t>
            </a:r>
          </a:p>
        </p:txBody>
      </p:sp>
      <p:sp>
        <p:nvSpPr>
          <p:cNvPr id="25" name="Text Box 12"/>
          <p:cNvSpPr txBox="1">
            <a:spLocks noChangeArrowheads="1"/>
          </p:cNvSpPr>
          <p:nvPr/>
        </p:nvSpPr>
        <p:spPr bwMode="auto">
          <a:xfrm>
            <a:off x="1047898" y="1909763"/>
            <a:ext cx="2743200" cy="609600"/>
          </a:xfrm>
          <a:prstGeom prst="rect">
            <a:avLst/>
          </a:prstGeom>
          <a:ln w="12700">
            <a:noFill/>
            <a:miter lim="800000"/>
            <a:headEnd type="none" w="sm" len="sm"/>
            <a:tailEnd type="none" w="sm" len="sm"/>
          </a:ln>
          <a:effectLst/>
        </p:spPr>
        <p:style>
          <a:lnRef idx="0">
            <a:scrgbClr r="0" g="0" b="0"/>
          </a:lnRef>
          <a:fillRef idx="1002">
            <a:schemeClr val="lt2"/>
          </a:fillRef>
          <a:effectRef idx="0">
            <a:scrgbClr r="0" g="0" b="0"/>
          </a:effectRef>
          <a:fontRef idx="major"/>
        </p:style>
        <p:txBody>
          <a:bodyPr anchor="ctr">
            <a:spAutoFit/>
          </a:bodyPr>
          <a:lstStyle/>
          <a:p>
            <a:pPr algn="ctr">
              <a:defRPr/>
            </a:pPr>
            <a:r>
              <a:rPr lang="es-ES_tradnl" sz="3400" b="1">
                <a:solidFill>
                  <a:schemeClr val="accent1">
                    <a:lumMod val="50000"/>
                  </a:schemeClr>
                </a:solidFill>
                <a:latin typeface="Arial" charset="0"/>
              </a:rPr>
              <a:t>Sistemas</a:t>
            </a:r>
          </a:p>
        </p:txBody>
      </p:sp>
    </p:spTree>
    <p:custDataLst>
      <p:tags r:id="rId1"/>
    </p:custDataLst>
    <p:extLst>
      <p:ext uri="{BB962C8B-B14F-4D97-AF65-F5344CB8AC3E}">
        <p14:creationId xmlns:p14="http://schemas.microsoft.com/office/powerpoint/2010/main" val="21685201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TIGO.WAV"/>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ppt_w/2"/>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7"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ppt_x</p:attrName>
                                        </p:attrNameLst>
                                      </p:cBhvr>
                                      <p:tavLst>
                                        <p:tav tm="0">
                                          <p:val>
                                            <p:strVal val="#ppt_x-#ppt_w/2"/>
                                          </p:val>
                                        </p:tav>
                                        <p:tav tm="100000">
                                          <p:val>
                                            <p:strVal val="#ppt_x"/>
                                          </p:val>
                                        </p:tav>
                                      </p:tavLst>
                                    </p:anim>
                                    <p:anim calcmode="lin" valueType="num">
                                      <p:cBhvr>
                                        <p:cTn id="47" dur="500" fill="hold"/>
                                        <p:tgtEl>
                                          <p:spTgt spid="18"/>
                                        </p:tgtEl>
                                        <p:attrNameLst>
                                          <p:attrName>ppt_y</p:attrName>
                                        </p:attrNameLst>
                                      </p:cBhvr>
                                      <p:tavLst>
                                        <p:tav tm="0">
                                          <p:val>
                                            <p:strVal val="#ppt_y"/>
                                          </p:val>
                                        </p:tav>
                                        <p:tav tm="100000">
                                          <p:val>
                                            <p:strVal val="#ppt_y"/>
                                          </p:val>
                                        </p:tav>
                                      </p:tavLst>
                                    </p:anim>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cTn>
                              </p:par>
                            </p:childTnLst>
                          </p:cTn>
                        </p:par>
                        <p:par>
                          <p:cTn id="50" fill="hold">
                            <p:stCondLst>
                              <p:cond delay="1000"/>
                            </p:stCondLst>
                            <p:childTnLst>
                              <p:par>
                                <p:cTn id="51" presetID="17"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ppt_x</p:attrName>
                                        </p:attrNameLst>
                                      </p:cBhvr>
                                      <p:tavLst>
                                        <p:tav tm="0">
                                          <p:val>
                                            <p:strVal val="#ppt_x-#ppt_w/2"/>
                                          </p:val>
                                        </p:tav>
                                        <p:tav tm="100000">
                                          <p:val>
                                            <p:strVal val="#ppt_x"/>
                                          </p:val>
                                        </p:tav>
                                      </p:tavLst>
                                    </p:anim>
                                    <p:anim calcmode="lin" valueType="num">
                                      <p:cBhvr>
                                        <p:cTn id="54" dur="500" fill="hold"/>
                                        <p:tgtEl>
                                          <p:spTgt spid="19"/>
                                        </p:tgtEl>
                                        <p:attrNameLst>
                                          <p:attrName>ppt_y</p:attrName>
                                        </p:attrNameLst>
                                      </p:cBhvr>
                                      <p:tavLst>
                                        <p:tav tm="0">
                                          <p:val>
                                            <p:strVal val="#ppt_y"/>
                                          </p:val>
                                        </p:tav>
                                        <p:tav tm="100000">
                                          <p:val>
                                            <p:strVal val="#ppt_y"/>
                                          </p:val>
                                        </p:tav>
                                      </p:tavLst>
                                    </p:anim>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strVal val="#ppt_h"/>
                                          </p:val>
                                        </p:tav>
                                        <p:tav tm="100000">
                                          <p:val>
                                            <p:strVal val="#ppt_h"/>
                                          </p:val>
                                        </p:tav>
                                      </p:tavLst>
                                    </p:anim>
                                  </p:childTnLst>
                                </p:cTn>
                              </p:par>
                            </p:childTnLst>
                          </p:cTn>
                        </p:par>
                        <p:par>
                          <p:cTn id="57" fill="hold">
                            <p:stCondLst>
                              <p:cond delay="1500"/>
                            </p:stCondLst>
                            <p:childTnLst>
                              <p:par>
                                <p:cTn id="58" presetID="17" presetClass="entr" presetSubtype="4"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y+#ppt_h/2"/>
                                          </p:val>
                                        </p:tav>
                                        <p:tav tm="100000">
                                          <p:val>
                                            <p:strVal val="#ppt_y"/>
                                          </p:val>
                                        </p:tav>
                                      </p:tavLst>
                                    </p:anim>
                                    <p:anim calcmode="lin" valueType="num">
                                      <p:cBhvr>
                                        <p:cTn id="62" dur="500" fill="hold"/>
                                        <p:tgtEl>
                                          <p:spTgt spid="24"/>
                                        </p:tgtEl>
                                        <p:attrNameLst>
                                          <p:attrName>ppt_w</p:attrName>
                                        </p:attrNameLst>
                                      </p:cBhvr>
                                      <p:tavLst>
                                        <p:tav tm="0">
                                          <p:val>
                                            <p:strVal val="#ppt_w"/>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autoUpdateAnimBg="0"/>
      <p:bldP spid="22" grpId="0" animBg="1" autoUpdateAnimBg="0"/>
      <p:bldP spid="23" grpId="0" animBg="1" autoUpdateAnimBg="0"/>
      <p:bldP spid="2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3" name="Rectangle 7"/>
          <p:cNvSpPr>
            <a:spLocks noGrp="1" noChangeArrowheads="1"/>
          </p:cNvSpPr>
          <p:nvPr>
            <p:ph type="body" idx="1"/>
          </p:nvPr>
        </p:nvSpPr>
        <p:spPr/>
        <p:txBody>
          <a:bodyPr/>
          <a:lstStyle/>
          <a:p>
            <a:r>
              <a:rPr lang="es-ES" sz="3200" dirty="0"/>
              <a:t>Los sistemas están constituidos por elementos.</a:t>
            </a:r>
          </a:p>
          <a:p>
            <a:r>
              <a:rPr lang="es-ES" sz="3200" dirty="0"/>
              <a:t>Estos elementos tienden o deben tener cierta estructuración, homogeneidad o dependencia, lo que les permiten interactuar entre sí.</a:t>
            </a:r>
          </a:p>
          <a:p>
            <a:r>
              <a:rPr lang="es-ES" sz="3200" dirty="0"/>
              <a:t>Los elementos deben alcanzar un fin.</a:t>
            </a:r>
          </a:p>
        </p:txBody>
      </p:sp>
      <p:sp>
        <p:nvSpPr>
          <p:cNvPr id="14338" name="Rectangle 6"/>
          <p:cNvSpPr>
            <a:spLocks noGrp="1" noChangeArrowheads="1"/>
          </p:cNvSpPr>
          <p:nvPr>
            <p:ph type="title"/>
          </p:nvPr>
        </p:nvSpPr>
        <p:spPr/>
        <p:txBody>
          <a:bodyPr/>
          <a:lstStyle/>
          <a:p>
            <a:r>
              <a:rPr lang="es-ES"/>
              <a:t>Concepto de Sistema</a:t>
            </a:r>
            <a:endParaRPr lang="es-ES" dirty="0"/>
          </a:p>
        </p:txBody>
      </p:sp>
      <p:pic>
        <p:nvPicPr>
          <p:cNvPr id="6"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764704"/>
            <a:ext cx="1859756" cy="185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58063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72" name="Rectangle 40"/>
          <p:cNvSpPr>
            <a:spLocks noChangeArrowheads="1"/>
          </p:cNvSpPr>
          <p:nvPr/>
        </p:nvSpPr>
        <p:spPr bwMode="auto">
          <a:xfrm>
            <a:off x="7646875" y="2263477"/>
            <a:ext cx="739775" cy="3157537"/>
          </a:xfrm>
          <a:prstGeom prst="rect">
            <a:avLst/>
          </a:prstGeom>
          <a:solidFill>
            <a:srgbClr val="B3B900"/>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69675" name="Rectangle 43"/>
          <p:cNvSpPr>
            <a:spLocks noChangeArrowheads="1"/>
          </p:cNvSpPr>
          <p:nvPr/>
        </p:nvSpPr>
        <p:spPr bwMode="auto">
          <a:xfrm>
            <a:off x="663462" y="2193627"/>
            <a:ext cx="806450" cy="3151187"/>
          </a:xfrm>
          <a:prstGeom prst="rect">
            <a:avLst/>
          </a:prstGeom>
          <a:solidFill>
            <a:schemeClr val="accent2"/>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16388" name="Rectangle 2"/>
          <p:cNvSpPr>
            <a:spLocks noGrp="1" noChangeArrowheads="1"/>
          </p:cNvSpPr>
          <p:nvPr>
            <p:ph type="title"/>
          </p:nvPr>
        </p:nvSpPr>
        <p:spPr/>
        <p:txBody>
          <a:bodyPr/>
          <a:lstStyle/>
          <a:p>
            <a:r>
              <a:rPr lang="es-ES" altLang="en-US" dirty="0"/>
              <a:t>Procesos transversales</a:t>
            </a:r>
          </a:p>
        </p:txBody>
      </p:sp>
      <p:sp>
        <p:nvSpPr>
          <p:cNvPr id="69660" name="Rectangle 28"/>
          <p:cNvSpPr>
            <a:spLocks noChangeArrowheads="1"/>
          </p:cNvSpPr>
          <p:nvPr/>
        </p:nvSpPr>
        <p:spPr bwMode="auto">
          <a:xfrm>
            <a:off x="444048" y="1556792"/>
            <a:ext cx="2566987" cy="3667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l" defTabSz="762000">
              <a:lnSpc>
                <a:spcPct val="90000"/>
              </a:lnSpc>
              <a:defRPr/>
            </a:pPr>
            <a:r>
              <a:rPr kumimoji="0" lang="es-ES_tradnl" sz="2000" b="1" dirty="0">
                <a:solidFill>
                  <a:srgbClr val="FC0128"/>
                </a:solidFill>
                <a:effectLst/>
                <a:latin typeface="Arial Narrow" pitchFamily="34" charset="0"/>
              </a:rPr>
              <a:t>Procesos sustantivos</a:t>
            </a:r>
          </a:p>
        </p:txBody>
      </p:sp>
      <p:grpSp>
        <p:nvGrpSpPr>
          <p:cNvPr id="2" name="Group 67"/>
          <p:cNvGrpSpPr>
            <a:grpSpLocks/>
          </p:cNvGrpSpPr>
          <p:nvPr/>
        </p:nvGrpSpPr>
        <p:grpSpPr bwMode="auto">
          <a:xfrm>
            <a:off x="568212" y="5408318"/>
            <a:ext cx="8229600" cy="588963"/>
            <a:chOff x="624" y="2848"/>
            <a:chExt cx="5184" cy="371"/>
          </a:xfrm>
        </p:grpSpPr>
        <p:sp>
          <p:nvSpPr>
            <p:cNvPr id="16407" name="Rectangle 32"/>
            <p:cNvSpPr>
              <a:spLocks noChangeArrowheads="1"/>
            </p:cNvSpPr>
            <p:nvPr/>
          </p:nvSpPr>
          <p:spPr bwMode="auto">
            <a:xfrm>
              <a:off x="1255" y="2848"/>
              <a:ext cx="11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Investigación</a:t>
              </a:r>
            </a:p>
            <a:p>
              <a:pPr>
                <a:lnSpc>
                  <a:spcPct val="90000"/>
                </a:lnSpc>
              </a:pPr>
              <a:r>
                <a:rPr kumimoji="0" lang="es-ES_tradnl" altLang="en-US" sz="1800" b="1">
                  <a:solidFill>
                    <a:schemeClr val="bg1"/>
                  </a:solidFill>
                  <a:effectLst/>
                  <a:latin typeface="Arial Narrow" pitchFamily="34" charset="0"/>
                </a:rPr>
                <a:t> y desarrollo</a:t>
              </a:r>
            </a:p>
          </p:txBody>
        </p:sp>
        <p:sp>
          <p:nvSpPr>
            <p:cNvPr id="16408" name="Rectangle 33"/>
            <p:cNvSpPr>
              <a:spLocks noChangeArrowheads="1"/>
            </p:cNvSpPr>
            <p:nvPr/>
          </p:nvSpPr>
          <p:spPr bwMode="auto">
            <a:xfrm>
              <a:off x="2448" y="2848"/>
              <a:ext cx="494"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MKT/</a:t>
              </a:r>
            </a:p>
            <a:p>
              <a:pPr>
                <a:lnSpc>
                  <a:spcPct val="90000"/>
                </a:lnSpc>
              </a:pPr>
              <a:r>
                <a:rPr kumimoji="0" lang="es-ES_tradnl" altLang="en-US" sz="1800" b="1">
                  <a:solidFill>
                    <a:schemeClr val="bg1"/>
                  </a:solidFill>
                  <a:effectLst/>
                  <a:latin typeface="Arial Narrow" pitchFamily="34" charset="0"/>
                </a:rPr>
                <a:t>ventas</a:t>
              </a:r>
            </a:p>
          </p:txBody>
        </p:sp>
        <p:sp>
          <p:nvSpPr>
            <p:cNvPr id="16409" name="Rectangle 34"/>
            <p:cNvSpPr>
              <a:spLocks noChangeArrowheads="1"/>
            </p:cNvSpPr>
            <p:nvPr/>
          </p:nvSpPr>
          <p:spPr bwMode="auto">
            <a:xfrm>
              <a:off x="3024" y="2860"/>
              <a:ext cx="10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Producción</a:t>
              </a:r>
            </a:p>
          </p:txBody>
        </p:sp>
        <p:sp>
          <p:nvSpPr>
            <p:cNvPr id="16410" name="Rectangle 35"/>
            <p:cNvSpPr>
              <a:spLocks noChangeArrowheads="1"/>
            </p:cNvSpPr>
            <p:nvPr/>
          </p:nvSpPr>
          <p:spPr bwMode="auto">
            <a:xfrm>
              <a:off x="4106" y="2860"/>
              <a:ext cx="64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Servicios</a:t>
              </a:r>
            </a:p>
          </p:txBody>
        </p:sp>
        <p:sp>
          <p:nvSpPr>
            <p:cNvPr id="16411" name="Rectangle 36"/>
            <p:cNvSpPr>
              <a:spLocks noChangeArrowheads="1"/>
            </p:cNvSpPr>
            <p:nvPr/>
          </p:nvSpPr>
          <p:spPr bwMode="auto">
            <a:xfrm>
              <a:off x="4744" y="2860"/>
              <a:ext cx="10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Contabilidad</a:t>
              </a:r>
            </a:p>
          </p:txBody>
        </p:sp>
        <p:sp>
          <p:nvSpPr>
            <p:cNvPr id="16412" name="Rectangle 37"/>
            <p:cNvSpPr>
              <a:spLocks noChangeArrowheads="1"/>
            </p:cNvSpPr>
            <p:nvPr/>
          </p:nvSpPr>
          <p:spPr bwMode="auto">
            <a:xfrm>
              <a:off x="624" y="2858"/>
              <a:ext cx="6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1800" b="1">
                  <a:solidFill>
                    <a:schemeClr val="bg1"/>
                  </a:solidFill>
                  <a:effectLst/>
                  <a:latin typeface="Arial Narrow" pitchFamily="34" charset="0"/>
                </a:rPr>
                <a:t>Personal</a:t>
              </a:r>
            </a:p>
          </p:txBody>
        </p:sp>
      </p:grpSp>
      <p:sp>
        <p:nvSpPr>
          <p:cNvPr id="69670" name="Rectangle 38"/>
          <p:cNvSpPr>
            <a:spLocks noChangeArrowheads="1"/>
          </p:cNvSpPr>
          <p:nvPr/>
        </p:nvSpPr>
        <p:spPr bwMode="auto">
          <a:xfrm>
            <a:off x="5624400" y="6233814"/>
            <a:ext cx="2936875" cy="36353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l" defTabSz="762000">
              <a:lnSpc>
                <a:spcPct val="90000"/>
              </a:lnSpc>
              <a:defRPr/>
            </a:pPr>
            <a:r>
              <a:rPr kumimoji="0" lang="es-ES_tradnl" sz="2000" b="1">
                <a:solidFill>
                  <a:schemeClr val="tx1"/>
                </a:solidFill>
                <a:effectLst/>
                <a:latin typeface="Arial Narrow" pitchFamily="34" charset="0"/>
              </a:rPr>
              <a:t>Esquema por funciones</a:t>
            </a:r>
          </a:p>
        </p:txBody>
      </p:sp>
      <p:sp>
        <p:nvSpPr>
          <p:cNvPr id="69676" name="Rectangle 44"/>
          <p:cNvSpPr>
            <a:spLocks noChangeArrowheads="1"/>
          </p:cNvSpPr>
          <p:nvPr/>
        </p:nvSpPr>
        <p:spPr bwMode="auto">
          <a:xfrm>
            <a:off x="3484450" y="2209502"/>
            <a:ext cx="808037" cy="3155950"/>
          </a:xfrm>
          <a:prstGeom prst="rect">
            <a:avLst/>
          </a:prstGeom>
          <a:solidFill>
            <a:schemeClr val="folHlink"/>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69679" name="Freeform 47"/>
          <p:cNvSpPr>
            <a:spLocks/>
          </p:cNvSpPr>
          <p:nvPr/>
        </p:nvSpPr>
        <p:spPr bwMode="auto">
          <a:xfrm>
            <a:off x="7124587" y="4666952"/>
            <a:ext cx="1408113" cy="434975"/>
          </a:xfrm>
          <a:custGeom>
            <a:avLst/>
            <a:gdLst/>
            <a:ahLst/>
            <a:cxnLst>
              <a:cxn ang="0">
                <a:pos x="0" y="0"/>
              </a:cxn>
              <a:cxn ang="0">
                <a:pos x="661" y="0"/>
              </a:cxn>
              <a:cxn ang="0">
                <a:pos x="682" y="102"/>
              </a:cxn>
              <a:cxn ang="0">
                <a:pos x="661" y="208"/>
              </a:cxn>
              <a:cxn ang="0">
                <a:pos x="0" y="207"/>
              </a:cxn>
              <a:cxn ang="0">
                <a:pos x="15" y="99"/>
              </a:cxn>
              <a:cxn ang="0">
                <a:pos x="0" y="0"/>
              </a:cxn>
            </a:cxnLst>
            <a:rect l="0" t="0" r="r" b="b"/>
            <a:pathLst>
              <a:path w="683" h="209">
                <a:moveTo>
                  <a:pt x="0" y="0"/>
                </a:moveTo>
                <a:lnTo>
                  <a:pt x="661" y="0"/>
                </a:lnTo>
                <a:lnTo>
                  <a:pt x="682" y="102"/>
                </a:lnTo>
                <a:lnTo>
                  <a:pt x="661" y="208"/>
                </a:lnTo>
                <a:lnTo>
                  <a:pt x="0" y="207"/>
                </a:lnTo>
                <a:lnTo>
                  <a:pt x="15" y="99"/>
                </a:lnTo>
                <a:lnTo>
                  <a:pt x="0" y="0"/>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69681" name="Freeform 49"/>
          <p:cNvSpPr>
            <a:spLocks/>
          </p:cNvSpPr>
          <p:nvPr/>
        </p:nvSpPr>
        <p:spPr bwMode="auto">
          <a:xfrm>
            <a:off x="3159012" y="3963689"/>
            <a:ext cx="2844800" cy="433388"/>
          </a:xfrm>
          <a:custGeom>
            <a:avLst/>
            <a:gdLst/>
            <a:ahLst/>
            <a:cxnLst>
              <a:cxn ang="0">
                <a:pos x="0" y="0"/>
              </a:cxn>
              <a:cxn ang="0">
                <a:pos x="757" y="0"/>
              </a:cxn>
              <a:cxn ang="0">
                <a:pos x="781" y="102"/>
              </a:cxn>
              <a:cxn ang="0">
                <a:pos x="757" y="208"/>
              </a:cxn>
              <a:cxn ang="0">
                <a:pos x="0" y="207"/>
              </a:cxn>
              <a:cxn ang="0">
                <a:pos x="17" y="99"/>
              </a:cxn>
              <a:cxn ang="0">
                <a:pos x="0" y="0"/>
              </a:cxn>
            </a:cxnLst>
            <a:rect l="0" t="0" r="r" b="b"/>
            <a:pathLst>
              <a:path w="782" h="209">
                <a:moveTo>
                  <a:pt x="0" y="0"/>
                </a:moveTo>
                <a:lnTo>
                  <a:pt x="757" y="0"/>
                </a:lnTo>
                <a:lnTo>
                  <a:pt x="781" y="102"/>
                </a:lnTo>
                <a:lnTo>
                  <a:pt x="757" y="208"/>
                </a:lnTo>
                <a:lnTo>
                  <a:pt x="0" y="207"/>
                </a:lnTo>
                <a:lnTo>
                  <a:pt x="17" y="99"/>
                </a:lnTo>
                <a:lnTo>
                  <a:pt x="0" y="0"/>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69682" name="Freeform 50"/>
          <p:cNvSpPr>
            <a:spLocks/>
          </p:cNvSpPr>
          <p:nvPr/>
        </p:nvSpPr>
        <p:spPr bwMode="auto">
          <a:xfrm>
            <a:off x="263412" y="2455564"/>
            <a:ext cx="8269288" cy="433388"/>
          </a:xfrm>
          <a:custGeom>
            <a:avLst/>
            <a:gdLst/>
            <a:ahLst/>
            <a:cxnLst>
              <a:cxn ang="0">
                <a:pos x="2" y="0"/>
              </a:cxn>
              <a:cxn ang="0">
                <a:pos x="2522" y="0"/>
              </a:cxn>
              <a:cxn ang="0">
                <a:pos x="2603" y="102"/>
              </a:cxn>
              <a:cxn ang="0">
                <a:pos x="2522" y="208"/>
              </a:cxn>
              <a:cxn ang="0">
                <a:pos x="0" y="207"/>
              </a:cxn>
              <a:cxn ang="0">
                <a:pos x="55" y="99"/>
              </a:cxn>
              <a:cxn ang="0">
                <a:pos x="2" y="0"/>
              </a:cxn>
            </a:cxnLst>
            <a:rect l="0" t="0" r="r" b="b"/>
            <a:pathLst>
              <a:path w="2604" h="209">
                <a:moveTo>
                  <a:pt x="2" y="0"/>
                </a:moveTo>
                <a:lnTo>
                  <a:pt x="2522" y="0"/>
                </a:lnTo>
                <a:lnTo>
                  <a:pt x="2603" y="102"/>
                </a:lnTo>
                <a:lnTo>
                  <a:pt x="2522" y="208"/>
                </a:lnTo>
                <a:lnTo>
                  <a:pt x="0" y="207"/>
                </a:lnTo>
                <a:lnTo>
                  <a:pt x="55" y="99"/>
                </a:lnTo>
                <a:lnTo>
                  <a:pt x="2" y="0"/>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69683" name="Rectangle 51"/>
          <p:cNvSpPr>
            <a:spLocks noChangeArrowheads="1"/>
          </p:cNvSpPr>
          <p:nvPr/>
        </p:nvSpPr>
        <p:spPr bwMode="auto">
          <a:xfrm>
            <a:off x="4835412" y="2239664"/>
            <a:ext cx="777875" cy="3146425"/>
          </a:xfrm>
          <a:prstGeom prst="rect">
            <a:avLst/>
          </a:prstGeom>
          <a:solidFill>
            <a:srgbClr val="FC0128"/>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69684" name="Freeform 52"/>
          <p:cNvSpPr>
            <a:spLocks/>
          </p:cNvSpPr>
          <p:nvPr/>
        </p:nvSpPr>
        <p:spPr bwMode="auto">
          <a:xfrm>
            <a:off x="4463937" y="2455564"/>
            <a:ext cx="2498725" cy="433388"/>
          </a:xfrm>
          <a:custGeom>
            <a:avLst/>
            <a:gdLst/>
            <a:ahLst/>
            <a:cxnLst>
              <a:cxn ang="0">
                <a:pos x="1" y="0"/>
              </a:cxn>
              <a:cxn ang="0">
                <a:pos x="1173" y="0"/>
              </a:cxn>
              <a:cxn ang="0">
                <a:pos x="1211" y="102"/>
              </a:cxn>
              <a:cxn ang="0">
                <a:pos x="1173" y="208"/>
              </a:cxn>
              <a:cxn ang="0">
                <a:pos x="0" y="207"/>
              </a:cxn>
              <a:cxn ang="0">
                <a:pos x="26" y="99"/>
              </a:cxn>
              <a:cxn ang="0">
                <a:pos x="1" y="0"/>
              </a:cxn>
            </a:cxnLst>
            <a:rect l="0" t="0" r="r" b="b"/>
            <a:pathLst>
              <a:path w="1212" h="209">
                <a:moveTo>
                  <a:pt x="1" y="0"/>
                </a:moveTo>
                <a:lnTo>
                  <a:pt x="1173" y="0"/>
                </a:lnTo>
                <a:lnTo>
                  <a:pt x="1211" y="102"/>
                </a:lnTo>
                <a:lnTo>
                  <a:pt x="1173" y="208"/>
                </a:lnTo>
                <a:lnTo>
                  <a:pt x="0" y="207"/>
                </a:lnTo>
                <a:lnTo>
                  <a:pt x="26" y="99"/>
                </a:lnTo>
                <a:lnTo>
                  <a:pt x="1" y="0"/>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69685" name="Rectangle 53"/>
          <p:cNvSpPr>
            <a:spLocks noChangeArrowheads="1"/>
          </p:cNvSpPr>
          <p:nvPr/>
        </p:nvSpPr>
        <p:spPr bwMode="auto">
          <a:xfrm>
            <a:off x="2044587" y="2187277"/>
            <a:ext cx="825500" cy="3165475"/>
          </a:xfrm>
          <a:prstGeom prst="rect">
            <a:avLst/>
          </a:prstGeom>
          <a:solidFill>
            <a:schemeClr val="hlink"/>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69691" name="Rectangle 59"/>
          <p:cNvSpPr>
            <a:spLocks noChangeArrowheads="1"/>
          </p:cNvSpPr>
          <p:nvPr/>
        </p:nvSpPr>
        <p:spPr bwMode="auto">
          <a:xfrm>
            <a:off x="6200662" y="2242839"/>
            <a:ext cx="779463" cy="3143250"/>
          </a:xfrm>
          <a:prstGeom prst="rect">
            <a:avLst/>
          </a:prstGeom>
          <a:solidFill>
            <a:srgbClr val="FE9B03"/>
          </a:solidFill>
          <a:ln w="9525">
            <a:noFill/>
            <a:miter lim="800000"/>
            <a:headEnd/>
            <a:tailEnd/>
          </a:ln>
          <a:effectLst>
            <a:outerShdw dist="53882" dir="2700000" algn="ctr" rotWithShape="0">
              <a:schemeClr val="bg2"/>
            </a:outerShdw>
          </a:effectLst>
        </p:spPr>
        <p:txBody>
          <a:bodyPr wrap="none" anchor="ctr"/>
          <a:lstStyle/>
          <a:p>
            <a:pPr>
              <a:defRPr/>
            </a:pPr>
            <a:endParaRPr lang="es-MX">
              <a:latin typeface="Arial Narrow" pitchFamily="34" charset="0"/>
            </a:endParaRPr>
          </a:p>
        </p:txBody>
      </p:sp>
      <p:sp>
        <p:nvSpPr>
          <p:cNvPr id="69693" name="Freeform 61"/>
          <p:cNvSpPr>
            <a:spLocks/>
          </p:cNvSpPr>
          <p:nvPr/>
        </p:nvSpPr>
        <p:spPr bwMode="auto">
          <a:xfrm>
            <a:off x="333262" y="3196927"/>
            <a:ext cx="8199438" cy="454025"/>
          </a:xfrm>
          <a:custGeom>
            <a:avLst/>
            <a:gdLst/>
            <a:ahLst/>
            <a:cxnLst>
              <a:cxn ang="0">
                <a:pos x="2" y="2"/>
              </a:cxn>
              <a:cxn ang="0">
                <a:pos x="3936" y="0"/>
              </a:cxn>
              <a:cxn ang="0">
                <a:pos x="3977" y="111"/>
              </a:cxn>
              <a:cxn ang="0">
                <a:pos x="3948" y="218"/>
              </a:cxn>
              <a:cxn ang="0">
                <a:pos x="0" y="211"/>
              </a:cxn>
              <a:cxn ang="0">
                <a:pos x="60" y="102"/>
              </a:cxn>
              <a:cxn ang="0">
                <a:pos x="2" y="2"/>
              </a:cxn>
            </a:cxnLst>
            <a:rect l="0" t="0" r="r" b="b"/>
            <a:pathLst>
              <a:path w="3978" h="219">
                <a:moveTo>
                  <a:pt x="2" y="2"/>
                </a:moveTo>
                <a:lnTo>
                  <a:pt x="3936" y="0"/>
                </a:lnTo>
                <a:lnTo>
                  <a:pt x="3977" y="111"/>
                </a:lnTo>
                <a:lnTo>
                  <a:pt x="3948" y="218"/>
                </a:lnTo>
                <a:lnTo>
                  <a:pt x="0" y="211"/>
                </a:lnTo>
                <a:lnTo>
                  <a:pt x="60" y="102"/>
                </a:lnTo>
                <a:lnTo>
                  <a:pt x="2" y="2"/>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69661" name="Rectangle 29"/>
          <p:cNvSpPr>
            <a:spLocks noChangeArrowheads="1"/>
          </p:cNvSpPr>
          <p:nvPr/>
        </p:nvSpPr>
        <p:spPr bwMode="auto">
          <a:xfrm>
            <a:off x="2949462" y="2487314"/>
            <a:ext cx="31051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2000">
                <a:solidFill>
                  <a:srgbClr val="FFFF00"/>
                </a:solidFill>
                <a:effectLst/>
                <a:latin typeface="Arial Narrow" pitchFamily="34" charset="0"/>
              </a:rPr>
              <a:t>Manejo de pedidos</a:t>
            </a:r>
          </a:p>
        </p:txBody>
      </p:sp>
      <p:sp>
        <p:nvSpPr>
          <p:cNvPr id="69659" name="Rectangle 27"/>
          <p:cNvSpPr>
            <a:spLocks noChangeArrowheads="1"/>
          </p:cNvSpPr>
          <p:nvPr/>
        </p:nvSpPr>
        <p:spPr bwMode="auto">
          <a:xfrm>
            <a:off x="525350" y="3287414"/>
            <a:ext cx="3254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2000">
                <a:solidFill>
                  <a:srgbClr val="FFFF00"/>
                </a:solidFill>
                <a:effectLst/>
                <a:latin typeface="Arial Narrow" pitchFamily="34" charset="0"/>
              </a:rPr>
              <a:t>Desarrollo de productos</a:t>
            </a:r>
          </a:p>
        </p:txBody>
      </p:sp>
      <p:grpSp>
        <p:nvGrpSpPr>
          <p:cNvPr id="3" name="Group 66"/>
          <p:cNvGrpSpPr>
            <a:grpSpLocks/>
          </p:cNvGrpSpPr>
          <p:nvPr/>
        </p:nvGrpSpPr>
        <p:grpSpPr bwMode="auto">
          <a:xfrm>
            <a:off x="5630750" y="3963689"/>
            <a:ext cx="2901950" cy="446088"/>
            <a:chOff x="3408" y="1938"/>
            <a:chExt cx="2233" cy="281"/>
          </a:xfrm>
        </p:grpSpPr>
        <p:sp>
          <p:nvSpPr>
            <p:cNvPr id="69674" name="Freeform 42"/>
            <p:cNvSpPr>
              <a:spLocks/>
            </p:cNvSpPr>
            <p:nvPr/>
          </p:nvSpPr>
          <p:spPr bwMode="auto">
            <a:xfrm>
              <a:off x="3408" y="1938"/>
              <a:ext cx="2233" cy="281"/>
            </a:xfrm>
            <a:custGeom>
              <a:avLst/>
              <a:gdLst/>
              <a:ahLst/>
              <a:cxnLst>
                <a:cxn ang="0">
                  <a:pos x="1" y="0"/>
                </a:cxn>
                <a:cxn ang="0">
                  <a:pos x="1414" y="0"/>
                </a:cxn>
                <a:cxn ang="0">
                  <a:pos x="1451" y="108"/>
                </a:cxn>
                <a:cxn ang="0">
                  <a:pos x="1414" y="214"/>
                </a:cxn>
                <a:cxn ang="0">
                  <a:pos x="0" y="213"/>
                </a:cxn>
                <a:cxn ang="0">
                  <a:pos x="31" y="102"/>
                </a:cxn>
                <a:cxn ang="0">
                  <a:pos x="1" y="0"/>
                </a:cxn>
              </a:cxnLst>
              <a:rect l="0" t="0" r="r" b="b"/>
              <a:pathLst>
                <a:path w="1452" h="215">
                  <a:moveTo>
                    <a:pt x="1" y="0"/>
                  </a:moveTo>
                  <a:lnTo>
                    <a:pt x="1414" y="0"/>
                  </a:lnTo>
                  <a:lnTo>
                    <a:pt x="1451" y="108"/>
                  </a:lnTo>
                  <a:lnTo>
                    <a:pt x="1414" y="214"/>
                  </a:lnTo>
                  <a:lnTo>
                    <a:pt x="0" y="213"/>
                  </a:lnTo>
                  <a:lnTo>
                    <a:pt x="31" y="102"/>
                  </a:lnTo>
                  <a:lnTo>
                    <a:pt x="1" y="0"/>
                  </a:lnTo>
                </a:path>
              </a:pathLst>
            </a:custGeom>
            <a:gradFill rotWithShape="0">
              <a:gsLst>
                <a:gs pos="0">
                  <a:srgbClr val="3333CC">
                    <a:gamma/>
                    <a:shade val="60000"/>
                    <a:invGamma/>
                  </a:srgbClr>
                </a:gs>
                <a:gs pos="50000">
                  <a:srgbClr val="3333CC"/>
                </a:gs>
                <a:gs pos="100000">
                  <a:srgbClr val="3333CC">
                    <a:gamma/>
                    <a:shade val="60000"/>
                    <a:invGamma/>
                  </a:srgbClr>
                </a:gs>
              </a:gsLst>
              <a:lin ang="5400000" scaled="1"/>
            </a:gradFill>
            <a:ln w="9525" cap="rnd">
              <a:noFill/>
              <a:round/>
              <a:headEnd type="none" w="sm" len="sm"/>
              <a:tailEnd type="none" w="sm" len="sm"/>
            </a:ln>
            <a:effectLst/>
          </p:spPr>
          <p:txBody>
            <a:bodyPr/>
            <a:lstStyle/>
            <a:p>
              <a:pPr>
                <a:defRPr/>
              </a:pPr>
              <a:endParaRPr lang="es-MX">
                <a:solidFill>
                  <a:srgbClr val="FFFF00"/>
                </a:solidFill>
                <a:latin typeface="Arial Narrow" pitchFamily="34" charset="0"/>
              </a:endParaRPr>
            </a:p>
          </p:txBody>
        </p:sp>
        <p:sp>
          <p:nvSpPr>
            <p:cNvPr id="16406" name="Rectangle 30"/>
            <p:cNvSpPr>
              <a:spLocks noChangeArrowheads="1"/>
            </p:cNvSpPr>
            <p:nvPr/>
          </p:nvSpPr>
          <p:spPr bwMode="auto">
            <a:xfrm>
              <a:off x="3813" y="1955"/>
              <a:ext cx="176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2000">
                  <a:solidFill>
                    <a:srgbClr val="FFFF00"/>
                  </a:solidFill>
                  <a:effectLst/>
                  <a:latin typeface="Arial Narrow" pitchFamily="34" charset="0"/>
                </a:rPr>
                <a:t>Servicios al cliente</a:t>
              </a:r>
            </a:p>
          </p:txBody>
        </p:sp>
      </p:grpSp>
      <p:sp>
        <p:nvSpPr>
          <p:cNvPr id="69663" name="Rectangle 31"/>
          <p:cNvSpPr>
            <a:spLocks noChangeArrowheads="1"/>
          </p:cNvSpPr>
          <p:nvPr/>
        </p:nvSpPr>
        <p:spPr bwMode="auto">
          <a:xfrm>
            <a:off x="7211900" y="4716164"/>
            <a:ext cx="1301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defRPr kumimoji="1" sz="4400">
                <a:solidFill>
                  <a:schemeClr val="tx2"/>
                </a:solidFill>
                <a:latin typeface="USABlack" pitchFamily="34" charset="0"/>
              </a:defRPr>
            </a:lvl1pPr>
            <a:lvl2pPr marL="742950" indent="-285750" defTabSz="762000">
              <a:defRPr kumimoji="1" sz="4400">
                <a:solidFill>
                  <a:schemeClr val="tx2"/>
                </a:solidFill>
                <a:latin typeface="USABlack" pitchFamily="34" charset="0"/>
              </a:defRPr>
            </a:lvl2pPr>
            <a:lvl3pPr marL="1143000" indent="-228600" defTabSz="762000">
              <a:defRPr kumimoji="1" sz="4400">
                <a:solidFill>
                  <a:schemeClr val="tx2"/>
                </a:solidFill>
                <a:latin typeface="USABlack" pitchFamily="34" charset="0"/>
              </a:defRPr>
            </a:lvl3pPr>
            <a:lvl4pPr marL="1600200" indent="-228600" defTabSz="762000">
              <a:defRPr kumimoji="1" sz="4400">
                <a:solidFill>
                  <a:schemeClr val="tx2"/>
                </a:solidFill>
                <a:latin typeface="USABlack" pitchFamily="34" charset="0"/>
              </a:defRPr>
            </a:lvl4pPr>
            <a:lvl5pPr marL="2057400" indent="-228600" defTabSz="762000">
              <a:defRPr kumimoji="1" sz="4400">
                <a:solidFill>
                  <a:schemeClr val="tx2"/>
                </a:solidFill>
                <a:latin typeface="USABlack" pitchFamily="34" charset="0"/>
              </a:defRPr>
            </a:lvl5pPr>
            <a:lvl6pPr marL="2514600" indent="-228600" algn="ctr" defTabSz="762000" eaLnBrk="0" fontAlgn="base" hangingPunct="0">
              <a:spcBef>
                <a:spcPct val="0"/>
              </a:spcBef>
              <a:spcAft>
                <a:spcPct val="0"/>
              </a:spcAft>
              <a:defRPr kumimoji="1" sz="4400">
                <a:solidFill>
                  <a:schemeClr val="tx2"/>
                </a:solidFill>
                <a:latin typeface="USABlack" pitchFamily="34" charset="0"/>
              </a:defRPr>
            </a:lvl6pPr>
            <a:lvl7pPr marL="2971800" indent="-228600" algn="ctr" defTabSz="762000" eaLnBrk="0" fontAlgn="base" hangingPunct="0">
              <a:spcBef>
                <a:spcPct val="0"/>
              </a:spcBef>
              <a:spcAft>
                <a:spcPct val="0"/>
              </a:spcAft>
              <a:defRPr kumimoji="1" sz="4400">
                <a:solidFill>
                  <a:schemeClr val="tx2"/>
                </a:solidFill>
                <a:latin typeface="USABlack" pitchFamily="34" charset="0"/>
              </a:defRPr>
            </a:lvl7pPr>
            <a:lvl8pPr marL="3429000" indent="-228600" algn="ctr" defTabSz="762000" eaLnBrk="0" fontAlgn="base" hangingPunct="0">
              <a:spcBef>
                <a:spcPct val="0"/>
              </a:spcBef>
              <a:spcAft>
                <a:spcPct val="0"/>
              </a:spcAft>
              <a:defRPr kumimoji="1" sz="4400">
                <a:solidFill>
                  <a:schemeClr val="tx2"/>
                </a:solidFill>
                <a:latin typeface="USABlack" pitchFamily="34" charset="0"/>
              </a:defRPr>
            </a:lvl8pPr>
            <a:lvl9pPr marL="3886200" indent="-228600" algn="ctr" defTabSz="762000" eaLnBrk="0" fontAlgn="base" hangingPunct="0">
              <a:spcBef>
                <a:spcPct val="0"/>
              </a:spcBef>
              <a:spcAft>
                <a:spcPct val="0"/>
              </a:spcAft>
              <a:defRPr kumimoji="1" sz="4400">
                <a:solidFill>
                  <a:schemeClr val="tx2"/>
                </a:solidFill>
                <a:latin typeface="USABlack" pitchFamily="34" charset="0"/>
              </a:defRPr>
            </a:lvl9pPr>
          </a:lstStyle>
          <a:p>
            <a:pPr>
              <a:lnSpc>
                <a:spcPct val="90000"/>
              </a:lnSpc>
            </a:pPr>
            <a:r>
              <a:rPr kumimoji="0" lang="es-ES_tradnl" altLang="en-US" sz="2000">
                <a:solidFill>
                  <a:srgbClr val="FFFF00"/>
                </a:solidFill>
                <a:effectLst/>
                <a:latin typeface="Arial Narrow" pitchFamily="34" charset="0"/>
              </a:rPr>
              <a:t>Finanzas</a:t>
            </a:r>
          </a:p>
        </p:txBody>
      </p:sp>
    </p:spTree>
    <p:custDataLst>
      <p:tags r:id="rId1"/>
    </p:custDataLst>
    <p:extLst>
      <p:ext uri="{BB962C8B-B14F-4D97-AF65-F5344CB8AC3E}">
        <p14:creationId xmlns:p14="http://schemas.microsoft.com/office/powerpoint/2010/main" val="32362371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9675"/>
                                        </p:tgtEl>
                                        <p:attrNameLst>
                                          <p:attrName>style.visibility</p:attrName>
                                        </p:attrNameLst>
                                      </p:cBhvr>
                                      <p:to>
                                        <p:strVal val="visible"/>
                                      </p:to>
                                    </p:set>
                                    <p:animEffect transition="in" filter="slide(fromTop)">
                                      <p:cBhvr>
                                        <p:cTn id="7" dur="500"/>
                                        <p:tgtEl>
                                          <p:spTgt spid="69675"/>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9685"/>
                                        </p:tgtEl>
                                        <p:attrNameLst>
                                          <p:attrName>style.visibility</p:attrName>
                                        </p:attrNameLst>
                                      </p:cBhvr>
                                      <p:to>
                                        <p:strVal val="visible"/>
                                      </p:to>
                                    </p:set>
                                    <p:animEffect transition="in" filter="slide(fromTop)">
                                      <p:cBhvr>
                                        <p:cTn id="11" dur="500"/>
                                        <p:tgtEl>
                                          <p:spTgt spid="69685"/>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69676"/>
                                        </p:tgtEl>
                                        <p:attrNameLst>
                                          <p:attrName>style.visibility</p:attrName>
                                        </p:attrNameLst>
                                      </p:cBhvr>
                                      <p:to>
                                        <p:strVal val="visible"/>
                                      </p:to>
                                    </p:set>
                                    <p:animEffect transition="in" filter="slide(fromTop)">
                                      <p:cBhvr>
                                        <p:cTn id="15" dur="500"/>
                                        <p:tgtEl>
                                          <p:spTgt spid="69676"/>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69683"/>
                                        </p:tgtEl>
                                        <p:attrNameLst>
                                          <p:attrName>style.visibility</p:attrName>
                                        </p:attrNameLst>
                                      </p:cBhvr>
                                      <p:to>
                                        <p:strVal val="visible"/>
                                      </p:to>
                                    </p:set>
                                    <p:animEffect transition="in" filter="slide(fromTop)">
                                      <p:cBhvr>
                                        <p:cTn id="19" dur="500"/>
                                        <p:tgtEl>
                                          <p:spTgt spid="69683"/>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69691"/>
                                        </p:tgtEl>
                                        <p:attrNameLst>
                                          <p:attrName>style.visibility</p:attrName>
                                        </p:attrNameLst>
                                      </p:cBhvr>
                                      <p:to>
                                        <p:strVal val="visible"/>
                                      </p:to>
                                    </p:set>
                                    <p:animEffect transition="in" filter="slide(fromTop)">
                                      <p:cBhvr>
                                        <p:cTn id="23" dur="500"/>
                                        <p:tgtEl>
                                          <p:spTgt spid="69691"/>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69672"/>
                                        </p:tgtEl>
                                        <p:attrNameLst>
                                          <p:attrName>style.visibility</p:attrName>
                                        </p:attrNameLst>
                                      </p:cBhvr>
                                      <p:to>
                                        <p:strVal val="visible"/>
                                      </p:to>
                                    </p:set>
                                    <p:animEffect transition="in" filter="slide(fromTop)">
                                      <p:cBhvr>
                                        <p:cTn id="27" dur="500"/>
                                        <p:tgtEl>
                                          <p:spTgt spid="69672"/>
                                        </p:tgtEl>
                                      </p:cBhvr>
                                    </p:animEffect>
                                  </p:childTnLst>
                                </p:cTn>
                              </p:par>
                            </p:childTnLst>
                          </p:cTn>
                        </p:par>
                        <p:par>
                          <p:cTn id="28" fill="hold" nodeType="afterGroup">
                            <p:stCondLst>
                              <p:cond delay="3000"/>
                            </p:stCondLst>
                            <p:childTnLst>
                              <p:par>
                                <p:cTn id="29" presetID="1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lide(fromBottom)">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69682"/>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nodeType="afterEffect">
                                  <p:stCondLst>
                                    <p:cond delay="0"/>
                                  </p:stCondLst>
                                  <p:childTnLst>
                                    <p:set>
                                      <p:cBhvr>
                                        <p:cTn id="38" dur="1" fill="hold">
                                          <p:stCondLst>
                                            <p:cond delay="499"/>
                                          </p:stCondLst>
                                        </p:cTn>
                                        <p:tgtEl>
                                          <p:spTgt spid="69684"/>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6966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69693"/>
                                        </p:tgtEl>
                                        <p:attrNameLst>
                                          <p:attrName>style.visibility</p:attrName>
                                        </p:attrNameLst>
                                      </p:cBhvr>
                                      <p:to>
                                        <p:strVal val="visible"/>
                                      </p:to>
                                    </p:se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6965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69681"/>
                                        </p:tgtEl>
                                        <p:attrNameLst>
                                          <p:attrName>style.visibility</p:attrName>
                                        </p:attrNameLst>
                                      </p:cBhvr>
                                      <p:to>
                                        <p:strVal val="visible"/>
                                      </p:to>
                                    </p:set>
                                  </p:childTnLst>
                                </p:cTn>
                              </p:par>
                            </p:childTnLst>
                          </p:cTn>
                        </p:par>
                        <p:par>
                          <p:cTn id="53" fill="hold" nodeType="afterGroup">
                            <p:stCondLst>
                              <p:cond delay="500"/>
                            </p:stCondLst>
                            <p:childTnLst>
                              <p:par>
                                <p:cTn id="54" presetID="1" presetClass="entr" presetSubtype="0" fill="hold" nodeType="afterEffect">
                                  <p:stCondLst>
                                    <p:cond delay="0"/>
                                  </p:stCondLst>
                                  <p:childTnLst>
                                    <p:set>
                                      <p:cBhvr>
                                        <p:cTn id="55" dur="1" fill="hold">
                                          <p:stCondLst>
                                            <p:cond delay="499"/>
                                          </p:stCondLst>
                                        </p:cTn>
                                        <p:tgtEl>
                                          <p:spTgt spid="3"/>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69679"/>
                                        </p:tgtEl>
                                        <p:attrNameLst>
                                          <p:attrName>style.visibility</p:attrName>
                                        </p:attrNameLst>
                                      </p:cBhvr>
                                      <p:to>
                                        <p:strVal val="visible"/>
                                      </p:to>
                                    </p:se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499"/>
                                          </p:stCondLst>
                                        </p:cTn>
                                        <p:tgtEl>
                                          <p:spTgt spid="69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72" grpId="0" animBg="1"/>
      <p:bldP spid="69675" grpId="0" animBg="1"/>
      <p:bldP spid="69676" grpId="0" animBg="1"/>
      <p:bldP spid="69683" grpId="0" animBg="1"/>
      <p:bldP spid="69685" grpId="0" animBg="1"/>
      <p:bldP spid="69691" grpId="0" animBg="1"/>
      <p:bldP spid="69661" grpId="0" autoUpdateAnimBg="0"/>
      <p:bldP spid="69659" grpId="0" autoUpdateAnimBg="0"/>
      <p:bldP spid="6966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5"/>
          <p:cNvSpPr>
            <a:spLocks noGrp="1" noChangeArrowheads="1"/>
          </p:cNvSpPr>
          <p:nvPr>
            <p:ph type="title"/>
          </p:nvPr>
        </p:nvSpPr>
        <p:spPr/>
        <p:txBody>
          <a:bodyPr/>
          <a:lstStyle/>
          <a:p>
            <a:r>
              <a:rPr lang="es-ES_tradnl"/>
              <a:t>Tipología</a:t>
            </a:r>
            <a:endParaRPr lang="es-ES" alt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7" r="12742"/>
          <a:stretch/>
        </p:blipFill>
        <p:spPr bwMode="auto">
          <a:xfrm>
            <a:off x="4025908" y="1052736"/>
            <a:ext cx="515460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1412776"/>
            <a:ext cx="5211741" cy="53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9512" y="1628800"/>
            <a:ext cx="1956113" cy="400110"/>
          </a:xfrm>
          <a:prstGeom prst="rect">
            <a:avLst/>
          </a:prstGeom>
          <a:noFill/>
          <a:ln>
            <a:solidFill>
              <a:srgbClr val="FFFFFF"/>
            </a:solidFill>
          </a:ln>
        </p:spPr>
        <p:txBody>
          <a:bodyPr wrap="none" rtlCol="0">
            <a:spAutoFit/>
          </a:bodyPr>
          <a:lstStyle/>
          <a:p>
            <a:r>
              <a:rPr lang="es-MX" sz="2000" b="1" dirty="0">
                <a:solidFill>
                  <a:schemeClr val="bg1"/>
                </a:solidFill>
              </a:rPr>
              <a:t>Russell </a:t>
            </a:r>
            <a:r>
              <a:rPr lang="es-MX" sz="2000" b="1" dirty="0" err="1">
                <a:solidFill>
                  <a:schemeClr val="bg1"/>
                </a:solidFill>
              </a:rPr>
              <a:t>Ackoff</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8099891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5" name="Rectangle 5"/>
          <p:cNvSpPr>
            <a:spLocks noGrp="1" noChangeArrowheads="1"/>
          </p:cNvSpPr>
          <p:nvPr>
            <p:ph type="body" idx="1"/>
          </p:nvPr>
        </p:nvSpPr>
        <p:spPr/>
        <p:txBody>
          <a:bodyPr/>
          <a:lstStyle/>
          <a:p>
            <a:r>
              <a:rPr lang="es-ES_tradnl" sz="3200" dirty="0"/>
              <a:t>Probabilístico: </a:t>
            </a:r>
            <a:r>
              <a:rPr lang="es-ES" sz="3200" dirty="0"/>
              <a:t>No predecible, excepto por aproximaciones. Las posibilidades de error existen. Difícil determinar su comportamiento.</a:t>
            </a:r>
          </a:p>
          <a:p>
            <a:r>
              <a:rPr lang="es-ES" sz="3200" dirty="0"/>
              <a:t>Determinístico: Sistema predecible. La relación de sus elementos permite determinar como actuará el sistema en su quehacer y consecución de su objetivo. El margen de error es mínimo o nulo.</a:t>
            </a:r>
            <a:endParaRPr lang="es-ES_tradnl" sz="3200" dirty="0"/>
          </a:p>
        </p:txBody>
      </p:sp>
      <p:sp>
        <p:nvSpPr>
          <p:cNvPr id="18434" name="Rectangle 4"/>
          <p:cNvSpPr>
            <a:spLocks noGrp="1" noChangeArrowheads="1"/>
          </p:cNvSpPr>
          <p:nvPr>
            <p:ph type="title"/>
          </p:nvPr>
        </p:nvSpPr>
        <p:spPr/>
        <p:txBody>
          <a:bodyPr/>
          <a:lstStyle/>
          <a:p>
            <a:r>
              <a:rPr lang="es-ES_tradnl" dirty="0"/>
              <a:t>Informatividad</a:t>
            </a:r>
          </a:p>
        </p:txBody>
      </p:sp>
    </p:spTree>
    <p:custDataLst>
      <p:tags r:id="rId1"/>
    </p:custDataLst>
    <p:extLst>
      <p:ext uri="{BB962C8B-B14F-4D97-AF65-F5344CB8AC3E}">
        <p14:creationId xmlns:p14="http://schemas.microsoft.com/office/powerpoint/2010/main" val="34614598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5"/>
          <p:cNvSpPr>
            <a:spLocks noGrp="1" noChangeArrowheads="1"/>
          </p:cNvSpPr>
          <p:nvPr>
            <p:ph type="body" idx="1"/>
          </p:nvPr>
        </p:nvSpPr>
        <p:spPr/>
        <p:txBody>
          <a:bodyPr/>
          <a:lstStyle/>
          <a:p>
            <a:r>
              <a:rPr lang="es-ES"/>
              <a:t>Sistema abierto: alta interacción con el ambiente inmediato.</a:t>
            </a:r>
          </a:p>
          <a:p>
            <a:r>
              <a:rPr lang="es-ES"/>
              <a:t>Sistema cerrado: interacción con el ambiente mínima.</a:t>
            </a:r>
            <a:endParaRPr lang="es-ES_tradnl" dirty="0"/>
          </a:p>
        </p:txBody>
      </p:sp>
      <p:sp>
        <p:nvSpPr>
          <p:cNvPr id="19458" name="Rectangle 4"/>
          <p:cNvSpPr>
            <a:spLocks noGrp="1" noChangeArrowheads="1"/>
          </p:cNvSpPr>
          <p:nvPr>
            <p:ph type="title"/>
          </p:nvPr>
        </p:nvSpPr>
        <p:spPr/>
        <p:txBody>
          <a:bodyPr/>
          <a:lstStyle/>
          <a:p>
            <a:r>
              <a:rPr lang="es-ES_tradnl" dirty="0"/>
              <a:t>Interacción c/el ambiente</a:t>
            </a:r>
            <a:endParaRPr lang="es-ES" altLang="en-US" dirty="0"/>
          </a:p>
        </p:txBody>
      </p:sp>
    </p:spTree>
    <p:custDataLst>
      <p:tags r:id="rId1"/>
    </p:custDataLst>
    <p:extLst>
      <p:ext uri="{BB962C8B-B14F-4D97-AF65-F5344CB8AC3E}">
        <p14:creationId xmlns:p14="http://schemas.microsoft.com/office/powerpoint/2010/main" val="31389900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5"/>
          <p:cNvSpPr>
            <a:spLocks noGrp="1" noChangeArrowheads="1"/>
          </p:cNvSpPr>
          <p:nvPr>
            <p:ph type="body" idx="1"/>
          </p:nvPr>
        </p:nvSpPr>
        <p:spPr/>
        <p:txBody>
          <a:bodyPr/>
          <a:lstStyle/>
          <a:p>
            <a:r>
              <a:rPr lang="es-ES_tradnl" dirty="0"/>
              <a:t>Simple: pocos elementos, sin influencia en la determinación y control del sistema.</a:t>
            </a:r>
          </a:p>
          <a:p>
            <a:r>
              <a:rPr lang="es-ES_tradnl" dirty="0"/>
              <a:t>Complejo: gran número de elementos y relaciones entre los mismos con serias implicaciones en la estructuración.</a:t>
            </a:r>
          </a:p>
        </p:txBody>
      </p:sp>
      <p:sp>
        <p:nvSpPr>
          <p:cNvPr id="19458" name="Rectangle 4"/>
          <p:cNvSpPr>
            <a:spLocks noGrp="1" noChangeArrowheads="1"/>
          </p:cNvSpPr>
          <p:nvPr>
            <p:ph type="title"/>
          </p:nvPr>
        </p:nvSpPr>
        <p:spPr/>
        <p:txBody>
          <a:bodyPr/>
          <a:lstStyle/>
          <a:p>
            <a:r>
              <a:rPr lang="es-ES_tradnl" dirty="0"/>
              <a:t>Complejidad</a:t>
            </a:r>
            <a:endParaRPr lang="es-ES" altLang="en-US" dirty="0"/>
          </a:p>
        </p:txBody>
      </p:sp>
    </p:spTree>
    <p:custDataLst>
      <p:tags r:id="rId1"/>
    </p:custDataLst>
    <p:extLst>
      <p:ext uri="{BB962C8B-B14F-4D97-AF65-F5344CB8AC3E}">
        <p14:creationId xmlns:p14="http://schemas.microsoft.com/office/powerpoint/2010/main" val="17992097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768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9"/>
          <p:cNvSpPr>
            <a:spLocks noGrp="1" noChangeArrowheads="1"/>
          </p:cNvSpPr>
          <p:nvPr>
            <p:ph idx="1"/>
          </p:nvPr>
        </p:nvSpPr>
        <p:spPr/>
        <p:txBody>
          <a:bodyPr/>
          <a:lstStyle/>
          <a:p>
            <a:r>
              <a:rPr lang="es-ES" altLang="en-US" dirty="0"/>
              <a:t>Una organización busca…</a:t>
            </a:r>
          </a:p>
          <a:p>
            <a:r>
              <a:rPr lang="es-ES" altLang="en-US" dirty="0"/>
              <a:t>El Continuum…</a:t>
            </a:r>
          </a:p>
          <a:p>
            <a:r>
              <a:rPr lang="es-ES" altLang="en-US" dirty="0"/>
              <a:t>Los paradigmas…</a:t>
            </a:r>
          </a:p>
          <a:p>
            <a:r>
              <a:rPr lang="es-ES" altLang="en-US" dirty="0"/>
              <a:t>Los sistemas en la organización…</a:t>
            </a:r>
          </a:p>
          <a:p>
            <a:r>
              <a:rPr lang="es-ES" altLang="en-US" dirty="0"/>
              <a:t>Madurez organizacional…</a:t>
            </a:r>
          </a:p>
        </p:txBody>
      </p:sp>
      <p:sp>
        <p:nvSpPr>
          <p:cNvPr id="3074" name="Rectangle 14"/>
          <p:cNvSpPr>
            <a:spLocks noGrp="1" noChangeArrowheads="1"/>
          </p:cNvSpPr>
          <p:nvPr>
            <p:ph type="title"/>
          </p:nvPr>
        </p:nvSpPr>
        <p:spPr/>
        <p:txBody>
          <a:bodyPr/>
          <a:lstStyle/>
          <a:p>
            <a:r>
              <a:rPr lang="es-ES" dirty="0"/>
              <a:t>Introducción</a:t>
            </a:r>
            <a:endParaRPr lang="es-ES"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358039088"/>
              </p:ext>
            </p:extLst>
          </p:nvPr>
        </p:nvGraphicFramePr>
        <p:xfrm>
          <a:off x="457200" y="1341438"/>
          <a:ext cx="9587408"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15"/>
          <p:cNvSpPr>
            <a:spLocks noGrp="1" noChangeArrowheads="1"/>
          </p:cNvSpPr>
          <p:nvPr>
            <p:ph type="title"/>
          </p:nvPr>
        </p:nvSpPr>
        <p:spPr/>
        <p:txBody>
          <a:bodyPr/>
          <a:lstStyle/>
          <a:p>
            <a:r>
              <a:rPr lang="es-ES" altLang="en-US"/>
              <a:t>Características</a:t>
            </a:r>
            <a:endParaRPr lang="es-ES" altLang="en-US" dirty="0"/>
          </a:p>
        </p:txBody>
      </p:sp>
    </p:spTree>
    <p:custDataLst>
      <p:tags r:id="rId1"/>
    </p:custDataLst>
    <p:extLst>
      <p:ext uri="{BB962C8B-B14F-4D97-AF65-F5344CB8AC3E}">
        <p14:creationId xmlns:p14="http://schemas.microsoft.com/office/powerpoint/2010/main" val="33636226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4" name="Rectangle 8"/>
          <p:cNvSpPr>
            <a:spLocks noGrp="1" noChangeArrowheads="1"/>
          </p:cNvSpPr>
          <p:nvPr>
            <p:ph type="body" idx="1"/>
          </p:nvPr>
        </p:nvSpPr>
        <p:spPr/>
        <p:txBody>
          <a:bodyPr/>
          <a:lstStyle/>
          <a:p>
            <a:r>
              <a:rPr lang="es-ES" sz="3200" dirty="0">
                <a:solidFill>
                  <a:srgbClr val="FFFF00"/>
                </a:solidFill>
              </a:rPr>
              <a:t>Entradas</a:t>
            </a:r>
            <a:r>
              <a:rPr lang="es-ES" sz="3200" dirty="0"/>
              <a:t>: insumos a ser transformados.</a:t>
            </a:r>
          </a:p>
          <a:p>
            <a:r>
              <a:rPr lang="es-ES" sz="3200" dirty="0">
                <a:solidFill>
                  <a:srgbClr val="FFFF00"/>
                </a:solidFill>
              </a:rPr>
              <a:t>Proceso</a:t>
            </a:r>
            <a:r>
              <a:rPr lang="es-ES" sz="3200" dirty="0"/>
              <a:t>: elementos de acción o modificación.</a:t>
            </a:r>
          </a:p>
          <a:p>
            <a:r>
              <a:rPr lang="es-ES" sz="3200" dirty="0">
                <a:solidFill>
                  <a:srgbClr val="FFFF00"/>
                </a:solidFill>
              </a:rPr>
              <a:t>Salidas</a:t>
            </a:r>
            <a:r>
              <a:rPr lang="es-ES" sz="3200" dirty="0"/>
              <a:t>: producto del sistema.</a:t>
            </a:r>
          </a:p>
          <a:p>
            <a:r>
              <a:rPr lang="es-ES" sz="3200" dirty="0"/>
              <a:t>Realimentación: </a:t>
            </a:r>
            <a:r>
              <a:rPr lang="es-ES" sz="3200" dirty="0">
                <a:solidFill>
                  <a:srgbClr val="FFFF00"/>
                </a:solidFill>
              </a:rPr>
              <a:t>medición</a:t>
            </a:r>
            <a:r>
              <a:rPr lang="es-ES" sz="3200" dirty="0"/>
              <a:t> de salida (EPM) para </a:t>
            </a:r>
            <a:r>
              <a:rPr lang="es-ES" sz="3200" dirty="0">
                <a:solidFill>
                  <a:srgbClr val="FFFF00"/>
                </a:solidFill>
              </a:rPr>
              <a:t>evaluación</a:t>
            </a:r>
            <a:r>
              <a:rPr lang="es-ES" sz="3200" dirty="0"/>
              <a:t> (PA) y </a:t>
            </a:r>
            <a:r>
              <a:rPr lang="es-ES" sz="3200" dirty="0">
                <a:solidFill>
                  <a:srgbClr val="FFFF00"/>
                </a:solidFill>
              </a:rPr>
              <a:t>control</a:t>
            </a:r>
            <a:r>
              <a:rPr lang="es-ES" sz="3200" dirty="0"/>
              <a:t> (EFC).</a:t>
            </a:r>
          </a:p>
          <a:p>
            <a:r>
              <a:rPr lang="es-ES" sz="3200" dirty="0">
                <a:solidFill>
                  <a:schemeClr val="bg1"/>
                </a:solidFill>
              </a:rPr>
              <a:t>Disturbios</a:t>
            </a:r>
            <a:r>
              <a:rPr lang="es-ES" sz="3200" dirty="0"/>
              <a:t>: </a:t>
            </a:r>
            <a:r>
              <a:rPr lang="es-ES" sz="3200" dirty="0">
                <a:solidFill>
                  <a:srgbClr val="FFFF00"/>
                </a:solidFill>
              </a:rPr>
              <a:t>Internos</a:t>
            </a:r>
            <a:r>
              <a:rPr lang="es-ES" sz="3200" dirty="0"/>
              <a:t> y </a:t>
            </a:r>
            <a:r>
              <a:rPr lang="es-ES" sz="3200" dirty="0">
                <a:solidFill>
                  <a:srgbClr val="FFFF00"/>
                </a:solidFill>
              </a:rPr>
              <a:t>externos</a:t>
            </a:r>
            <a:r>
              <a:rPr lang="es-ES" sz="3200" dirty="0"/>
              <a:t> que provocan la desestabilización del sistema.</a:t>
            </a:r>
          </a:p>
        </p:txBody>
      </p:sp>
      <p:sp>
        <p:nvSpPr>
          <p:cNvPr id="26626" name="Rectangle 7"/>
          <p:cNvSpPr>
            <a:spLocks noGrp="1" noChangeArrowheads="1"/>
          </p:cNvSpPr>
          <p:nvPr>
            <p:ph type="title"/>
          </p:nvPr>
        </p:nvSpPr>
        <p:spPr/>
        <p:txBody>
          <a:bodyPr/>
          <a:lstStyle/>
          <a:p>
            <a:r>
              <a:rPr lang="es-ES" dirty="0"/>
              <a:t>Elementos de un sistema</a:t>
            </a:r>
          </a:p>
        </p:txBody>
      </p:sp>
    </p:spTree>
    <p:custDataLst>
      <p:tags r:id="rId1"/>
    </p:custDataLst>
    <p:extLst>
      <p:ext uri="{BB962C8B-B14F-4D97-AF65-F5344CB8AC3E}">
        <p14:creationId xmlns:p14="http://schemas.microsoft.com/office/powerpoint/2010/main" val="2476717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a:t>Prescripciones metodológicas</a:t>
            </a:r>
            <a:endParaRPr lang="en-US" dirty="0"/>
          </a:p>
        </p:txBody>
      </p:sp>
      <p:pic>
        <p:nvPicPr>
          <p:cNvPr id="3" name="2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
        <p:nvSpPr>
          <p:cNvPr id="5" name="4 Marcador de texto"/>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8255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MX" dirty="0"/>
              <a:t>Elementos de un sistema</a:t>
            </a:r>
            <a:endParaRPr lang="es-ES" dirty="0"/>
          </a:p>
        </p:txBody>
      </p:sp>
      <p:grpSp>
        <p:nvGrpSpPr>
          <p:cNvPr id="31" name="30 Grupo"/>
          <p:cNvGrpSpPr/>
          <p:nvPr/>
        </p:nvGrpSpPr>
        <p:grpSpPr>
          <a:xfrm>
            <a:off x="179512" y="1196752"/>
            <a:ext cx="8740894" cy="5291488"/>
            <a:chOff x="170666" y="1233856"/>
            <a:chExt cx="8740894" cy="5291488"/>
          </a:xfrm>
        </p:grpSpPr>
        <p:sp>
          <p:nvSpPr>
            <p:cNvPr id="32" name="Rectangle 29"/>
            <p:cNvSpPr>
              <a:spLocks noChangeArrowheads="1"/>
            </p:cNvSpPr>
            <p:nvPr/>
          </p:nvSpPr>
          <p:spPr bwMode="auto">
            <a:xfrm>
              <a:off x="7487631" y="5860180"/>
              <a:ext cx="1423929" cy="450850"/>
            </a:xfrm>
            <a:prstGeom prst="rect">
              <a:avLst/>
            </a:prstGeom>
            <a:noFill/>
            <a:ln w="9525">
              <a:noFill/>
              <a:miter lim="800000"/>
              <a:headEnd/>
              <a:tailEnd/>
            </a:ln>
            <a:effectLst/>
          </p:spPr>
          <p:txBody>
            <a:bodyPr wrap="none" anchor="ctr"/>
            <a:lstStyle/>
            <a:p>
              <a:pPr eaLnBrk="0" hangingPunct="0">
                <a:defRPr/>
              </a:pPr>
              <a:r>
                <a:rPr lang="es-ES_tradnl" b="1" dirty="0">
                  <a:solidFill>
                    <a:schemeClr val="bg1"/>
                  </a:solidFill>
                  <a:latin typeface="Arial" charset="0"/>
                  <a:cs typeface="+mn-cs"/>
                </a:rPr>
                <a:t>NQ&lt;=15</a:t>
              </a:r>
            </a:p>
            <a:p>
              <a:pPr eaLnBrk="0" hangingPunct="0">
                <a:defRPr/>
              </a:pPr>
              <a:r>
                <a:rPr lang="es-ES_tradnl" b="1" dirty="0">
                  <a:solidFill>
                    <a:schemeClr val="bg1"/>
                  </a:solidFill>
                  <a:cs typeface="+mn-cs"/>
                </a:rPr>
                <a:t>NF&gt;10%</a:t>
              </a:r>
            </a:p>
            <a:p>
              <a:pPr eaLnBrk="0" hangingPunct="0">
                <a:defRPr/>
              </a:pPr>
              <a:endParaRPr lang="es-ES_tradnl" b="1" dirty="0">
                <a:solidFill>
                  <a:schemeClr val="bg1"/>
                </a:solidFill>
                <a:latin typeface="Arial" charset="0"/>
                <a:cs typeface="+mn-cs"/>
              </a:endParaRPr>
            </a:p>
          </p:txBody>
        </p:sp>
        <p:sp>
          <p:nvSpPr>
            <p:cNvPr id="33" name="Rectangle 29"/>
            <p:cNvSpPr>
              <a:spLocks noChangeArrowheads="1"/>
            </p:cNvSpPr>
            <p:nvPr/>
          </p:nvSpPr>
          <p:spPr bwMode="auto">
            <a:xfrm>
              <a:off x="2791073" y="4321981"/>
              <a:ext cx="2884132" cy="1108065"/>
            </a:xfrm>
            <a:prstGeom prst="rect">
              <a:avLst/>
            </a:prstGeom>
            <a:noFill/>
            <a:ln w="9525">
              <a:noFill/>
              <a:miter lim="800000"/>
              <a:headEnd/>
              <a:tailEnd/>
            </a:ln>
            <a:effectLst/>
          </p:spPr>
          <p:txBody>
            <a:bodyPr wrap="none" anchor="ctr"/>
            <a:lstStyle/>
            <a:p>
              <a:pPr eaLnBrk="0" hangingPunct="0">
                <a:defRPr/>
              </a:pPr>
              <a:r>
                <a:rPr lang="es-ES_tradnl" sz="1400" b="1" dirty="0">
                  <a:solidFill>
                    <a:srgbClr val="FFFF00"/>
                  </a:solidFill>
                  <a:cs typeface="+mn-cs"/>
                </a:rPr>
                <a:t>Robo hormiga</a:t>
              </a:r>
            </a:p>
            <a:p>
              <a:pPr eaLnBrk="0" hangingPunct="0">
                <a:defRPr/>
              </a:pPr>
              <a:r>
                <a:rPr lang="es-ES_tradnl" sz="1400" b="1" dirty="0">
                  <a:solidFill>
                    <a:srgbClr val="FFFF00"/>
                  </a:solidFill>
                  <a:latin typeface="Arial" charset="0"/>
                  <a:cs typeface="+mn-cs"/>
                </a:rPr>
                <a:t>Conservación de ali</a:t>
              </a:r>
              <a:r>
                <a:rPr lang="es-ES_tradnl" sz="1400" b="1" dirty="0">
                  <a:solidFill>
                    <a:srgbClr val="FFFF00"/>
                  </a:solidFill>
                  <a:cs typeface="+mn-cs"/>
                </a:rPr>
                <a:t>mentos</a:t>
              </a:r>
            </a:p>
            <a:p>
              <a:pPr eaLnBrk="0" hangingPunct="0">
                <a:defRPr/>
              </a:pPr>
              <a:r>
                <a:rPr lang="es-ES_tradnl" sz="1400" b="1" dirty="0">
                  <a:solidFill>
                    <a:srgbClr val="FFFF00"/>
                  </a:solidFill>
                  <a:latin typeface="Arial" charset="0"/>
                  <a:cs typeface="+mn-cs"/>
                </a:rPr>
                <a:t>Condiciones de infraestructura</a:t>
              </a:r>
            </a:p>
            <a:p>
              <a:pPr eaLnBrk="0" hangingPunct="0">
                <a:defRPr/>
              </a:pPr>
              <a:r>
                <a:rPr lang="es-ES_tradnl" sz="1400" b="1" dirty="0">
                  <a:solidFill>
                    <a:srgbClr val="FFFF00"/>
                  </a:solidFill>
                  <a:cs typeface="+mn-cs"/>
                </a:rPr>
                <a:t>Problemas laborales</a:t>
              </a:r>
            </a:p>
          </p:txBody>
        </p:sp>
        <p:sp>
          <p:nvSpPr>
            <p:cNvPr id="34" name="Rectangle 29"/>
            <p:cNvSpPr>
              <a:spLocks noChangeArrowheads="1"/>
            </p:cNvSpPr>
            <p:nvPr/>
          </p:nvSpPr>
          <p:spPr bwMode="auto">
            <a:xfrm>
              <a:off x="1818428" y="1233856"/>
              <a:ext cx="1643054" cy="722313"/>
            </a:xfrm>
            <a:prstGeom prst="rect">
              <a:avLst/>
            </a:prstGeom>
            <a:noFill/>
            <a:ln w="9525">
              <a:noFill/>
              <a:miter lim="800000"/>
              <a:headEnd/>
              <a:tailEnd/>
            </a:ln>
            <a:effectLst/>
          </p:spPr>
          <p:txBody>
            <a:bodyPr wrap="none" anchor="ctr"/>
            <a:lstStyle/>
            <a:p>
              <a:pPr eaLnBrk="0" hangingPunct="0">
                <a:defRPr/>
              </a:pPr>
              <a:r>
                <a:rPr lang="es-ES_tradnl" sz="1400" b="1" dirty="0">
                  <a:solidFill>
                    <a:srgbClr val="FFFF00"/>
                  </a:solidFill>
                  <a:latin typeface="Arial" charset="0"/>
                  <a:cs typeface="+mn-cs"/>
                </a:rPr>
                <a:t>Crisis financiera</a:t>
              </a:r>
            </a:p>
            <a:p>
              <a:pPr eaLnBrk="0" hangingPunct="0">
                <a:defRPr/>
              </a:pPr>
              <a:r>
                <a:rPr lang="es-ES_tradnl" sz="1400" b="1" dirty="0">
                  <a:solidFill>
                    <a:srgbClr val="FFFF00"/>
                  </a:solidFill>
                  <a:latin typeface="Arial" charset="0"/>
                  <a:cs typeface="+mn-cs"/>
                </a:rPr>
                <a:t>Competencia</a:t>
              </a:r>
            </a:p>
            <a:p>
              <a:pPr eaLnBrk="0" hangingPunct="0">
                <a:defRPr/>
              </a:pPr>
              <a:r>
                <a:rPr lang="es-ES_tradnl" sz="1400" b="1" dirty="0">
                  <a:solidFill>
                    <a:srgbClr val="FFFF00"/>
                  </a:solidFill>
                  <a:latin typeface="Arial" charset="0"/>
                  <a:cs typeface="+mn-cs"/>
                </a:rPr>
                <a:t>Desabasto</a:t>
              </a:r>
            </a:p>
          </p:txBody>
        </p:sp>
        <p:sp>
          <p:nvSpPr>
            <p:cNvPr id="35" name="34 Flecha derecha"/>
            <p:cNvSpPr/>
            <p:nvPr/>
          </p:nvSpPr>
          <p:spPr bwMode="auto">
            <a:xfrm rot="16200000">
              <a:off x="5503181" y="4570505"/>
              <a:ext cx="3199858" cy="428628"/>
            </a:xfrm>
            <a:prstGeom prst="rightArrow">
              <a:avLst>
                <a:gd name="adj1" fmla="val 50000"/>
                <a:gd name="adj2" fmla="val 0"/>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b="1"/>
            </a:p>
          </p:txBody>
        </p:sp>
        <p:graphicFrame>
          <p:nvGraphicFramePr>
            <p:cNvPr id="36" name="Object 21"/>
            <p:cNvGraphicFramePr>
              <a:graphicFrameLocks noChangeAspect="1"/>
            </p:cNvGraphicFramePr>
            <p:nvPr>
              <p:extLst>
                <p:ext uri="{D42A27DB-BD31-4B8C-83A1-F6EECF244321}">
                  <p14:modId xmlns:p14="http://schemas.microsoft.com/office/powerpoint/2010/main" val="2299092806"/>
                </p:ext>
              </p:extLst>
            </p:nvPr>
          </p:nvGraphicFramePr>
          <p:xfrm>
            <a:off x="3150340" y="1599580"/>
            <a:ext cx="1382713" cy="749300"/>
          </p:xfrm>
          <a:graphic>
            <a:graphicData uri="http://schemas.openxmlformats.org/presentationml/2006/ole">
              <mc:AlternateContent xmlns:mc="http://schemas.openxmlformats.org/markup-compatibility/2006">
                <mc:Choice xmlns:v="urn:schemas-microsoft-com:vml" Requires="v">
                  <p:oleObj spid="_x0000_s5193" name="Clip" r:id="rId4" imgW="1377932" imgH="743037" progId="">
                    <p:embed/>
                  </p:oleObj>
                </mc:Choice>
                <mc:Fallback>
                  <p:oleObj name="Clip" r:id="rId4" imgW="1377932" imgH="74303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340" y="1599580"/>
                          <a:ext cx="13827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36 Flecha derecha"/>
            <p:cNvSpPr/>
            <p:nvPr/>
          </p:nvSpPr>
          <p:spPr bwMode="auto">
            <a:xfrm rot="16200000">
              <a:off x="182761" y="4677662"/>
              <a:ext cx="2985544" cy="428628"/>
            </a:xfrm>
            <a:prstGeom prst="rightArrow">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b="1"/>
            </a:p>
          </p:txBody>
        </p:sp>
        <p:sp>
          <p:nvSpPr>
            <p:cNvPr id="38" name="Oval 10"/>
            <p:cNvSpPr>
              <a:spLocks noChangeArrowheads="1"/>
            </p:cNvSpPr>
            <p:nvPr/>
          </p:nvSpPr>
          <p:spPr bwMode="auto">
            <a:xfrm>
              <a:off x="6444208" y="4433094"/>
              <a:ext cx="1377950" cy="13001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r>
                <a:rPr lang="es-ES_tradnl" sz="1400" b="1" dirty="0">
                  <a:solidFill>
                    <a:schemeClr val="bg1"/>
                  </a:solidFill>
                  <a:latin typeface="Arial" charset="0"/>
                </a:rPr>
                <a:t>Grupos de enfoque</a:t>
              </a:r>
            </a:p>
            <a:p>
              <a:pPr algn="ctr" eaLnBrk="0" hangingPunct="0">
                <a:defRPr/>
              </a:pPr>
              <a:r>
                <a:rPr lang="es-ES_tradnl" sz="1400" b="1" dirty="0">
                  <a:solidFill>
                    <a:schemeClr val="bg1"/>
                  </a:solidFill>
                  <a:latin typeface="Arial" charset="0"/>
                </a:rPr>
                <a:t>RBZ</a:t>
              </a:r>
            </a:p>
            <a:p>
              <a:pPr algn="ctr" eaLnBrk="0" hangingPunct="0">
                <a:defRPr/>
              </a:pPr>
              <a:r>
                <a:rPr lang="es-ES_tradnl" sz="1400" b="1" dirty="0">
                  <a:solidFill>
                    <a:schemeClr val="bg1"/>
                  </a:solidFill>
                  <a:latin typeface="Arial" charset="0"/>
                </a:rPr>
                <a:t>RGE</a:t>
              </a:r>
            </a:p>
            <a:p>
              <a:pPr algn="ctr" eaLnBrk="0" hangingPunct="0">
                <a:defRPr/>
              </a:pPr>
              <a:r>
                <a:rPr lang="es-ES_tradnl" sz="1400" b="1" dirty="0">
                  <a:solidFill>
                    <a:schemeClr val="bg1"/>
                  </a:solidFill>
                  <a:latin typeface="Arial" charset="0"/>
                </a:rPr>
                <a:t>RBC</a:t>
              </a:r>
            </a:p>
            <a:p>
              <a:pPr algn="ctr" eaLnBrk="0" hangingPunct="0">
                <a:defRPr/>
              </a:pPr>
              <a:r>
                <a:rPr lang="es-ES_tradnl" sz="1400" b="1" dirty="0">
                  <a:solidFill>
                    <a:schemeClr val="bg1"/>
                  </a:solidFill>
                  <a:latin typeface="Arial" charset="0"/>
                </a:rPr>
                <a:t>NQ, NF, NS</a:t>
              </a:r>
            </a:p>
          </p:txBody>
        </p:sp>
        <p:sp>
          <p:nvSpPr>
            <p:cNvPr id="39" name="38 Flecha derecha"/>
            <p:cNvSpPr/>
            <p:nvPr/>
          </p:nvSpPr>
          <p:spPr bwMode="auto">
            <a:xfrm rot="10800000">
              <a:off x="7487631" y="5360115"/>
              <a:ext cx="785818" cy="285751"/>
            </a:xfrm>
            <a:prstGeom prst="rightArrow">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b="1">
                <a:solidFill>
                  <a:schemeClr val="tx1"/>
                </a:solidFill>
                <a:latin typeface="Times New Roman" pitchFamily="18" charset="0"/>
              </a:endParaRPr>
            </a:p>
          </p:txBody>
        </p:sp>
        <p:sp>
          <p:nvSpPr>
            <p:cNvPr id="40" name="Oval 10"/>
            <p:cNvSpPr>
              <a:spLocks noChangeArrowheads="1"/>
            </p:cNvSpPr>
            <p:nvPr/>
          </p:nvSpPr>
          <p:spPr bwMode="auto">
            <a:xfrm>
              <a:off x="1119909" y="4604383"/>
              <a:ext cx="1377950" cy="13001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eaLnBrk="0" hangingPunct="0">
                <a:defRPr/>
              </a:pPr>
              <a:r>
                <a:rPr lang="es-ES_tradnl" sz="1100" b="1" dirty="0">
                  <a:solidFill>
                    <a:schemeClr val="bg1"/>
                  </a:solidFill>
                  <a:latin typeface="Arial" charset="0"/>
                </a:rPr>
                <a:t>Cambios en la infraestructura</a:t>
              </a:r>
            </a:p>
            <a:p>
              <a:pPr algn="r" eaLnBrk="0" hangingPunct="0">
                <a:defRPr/>
              </a:pPr>
              <a:r>
                <a:rPr lang="es-ES_tradnl" sz="1100" b="1" dirty="0">
                  <a:solidFill>
                    <a:schemeClr val="bg1"/>
                  </a:solidFill>
                  <a:latin typeface="Arial" charset="0"/>
                </a:rPr>
                <a:t>Atención de quejas</a:t>
              </a:r>
            </a:p>
            <a:p>
              <a:pPr algn="r" eaLnBrk="0" hangingPunct="0">
                <a:defRPr/>
              </a:pPr>
              <a:r>
                <a:rPr lang="es-ES_tradnl" sz="1100" b="1" dirty="0">
                  <a:solidFill>
                    <a:schemeClr val="bg1"/>
                  </a:solidFill>
                  <a:latin typeface="Arial" charset="0"/>
                </a:rPr>
                <a:t>Dialogar con proveedores</a:t>
              </a:r>
            </a:p>
            <a:p>
              <a:pPr algn="r" eaLnBrk="0" hangingPunct="0">
                <a:defRPr/>
              </a:pPr>
              <a:r>
                <a:rPr lang="es-ES_tradnl" sz="1100" b="1" dirty="0">
                  <a:solidFill>
                    <a:schemeClr val="bg1"/>
                  </a:solidFill>
                  <a:latin typeface="Arial" charset="0"/>
                </a:rPr>
                <a:t>Negociar con colaboradores</a:t>
              </a:r>
            </a:p>
          </p:txBody>
        </p:sp>
        <p:sp>
          <p:nvSpPr>
            <p:cNvPr id="41" name="40 Flecha derecha"/>
            <p:cNvSpPr/>
            <p:nvPr/>
          </p:nvSpPr>
          <p:spPr bwMode="auto">
            <a:xfrm rot="16200000">
              <a:off x="4088477" y="4157838"/>
              <a:ext cx="928694" cy="285752"/>
            </a:xfrm>
            <a:prstGeom prst="rightArrow">
              <a:avLst/>
            </a:prstGeom>
            <a:solidFill>
              <a:srgbClr val="FF000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FF0000"/>
              </a:extrusionClr>
            </a:sp3d>
          </p:spPr>
          <p:txBody>
            <a:bodyPr/>
            <a:lstStyle/>
            <a:p>
              <a:pPr eaLnBrk="0" hangingPunct="0">
                <a:defRPr/>
              </a:pPr>
              <a:endParaRPr lang="es-MX" b="1"/>
            </a:p>
          </p:txBody>
        </p:sp>
        <p:sp>
          <p:nvSpPr>
            <p:cNvPr id="42" name="41 Flecha derecha"/>
            <p:cNvSpPr/>
            <p:nvPr/>
          </p:nvSpPr>
          <p:spPr bwMode="auto">
            <a:xfrm rot="10800000">
              <a:off x="1578693" y="6096716"/>
              <a:ext cx="5643597" cy="428628"/>
            </a:xfrm>
            <a:prstGeom prst="rightArrow">
              <a:avLst>
                <a:gd name="adj1" fmla="val 50000"/>
                <a:gd name="adj2" fmla="val 0"/>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b="1"/>
            </a:p>
          </p:txBody>
        </p:sp>
        <p:grpSp>
          <p:nvGrpSpPr>
            <p:cNvPr id="43" name="42 Grupo"/>
            <p:cNvGrpSpPr/>
            <p:nvPr/>
          </p:nvGrpSpPr>
          <p:grpSpPr>
            <a:xfrm>
              <a:off x="170666" y="2025358"/>
              <a:ext cx="3290816" cy="2087633"/>
              <a:chOff x="170666" y="2025358"/>
              <a:chExt cx="3290816" cy="2087633"/>
            </a:xfrm>
          </p:grpSpPr>
          <p:sp>
            <p:nvSpPr>
              <p:cNvPr id="48" name="47 Flecha derecha"/>
              <p:cNvSpPr/>
              <p:nvPr/>
            </p:nvSpPr>
            <p:spPr bwMode="auto">
              <a:xfrm>
                <a:off x="675400" y="2708921"/>
                <a:ext cx="2786082" cy="761722"/>
              </a:xfrm>
              <a:prstGeom prst="rightArrow">
                <a:avLst/>
              </a:prstGeom>
              <a:solidFill>
                <a:srgbClr val="0070C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0099FF"/>
                </a:extrusionClr>
              </a:sp3d>
            </p:spPr>
            <p:txBody>
              <a:bodyPr/>
              <a:lstStyle/>
              <a:p>
                <a:pPr eaLnBrk="0" hangingPunct="0">
                  <a:defRPr/>
                </a:pPr>
                <a:endParaRPr lang="es-MX" b="1"/>
              </a:p>
            </p:txBody>
          </p:sp>
          <p:sp>
            <p:nvSpPr>
              <p:cNvPr id="49" name="Rectangle 29"/>
              <p:cNvSpPr>
                <a:spLocks noChangeArrowheads="1"/>
              </p:cNvSpPr>
              <p:nvPr/>
            </p:nvSpPr>
            <p:spPr bwMode="auto">
              <a:xfrm>
                <a:off x="170666" y="2025358"/>
                <a:ext cx="2809467" cy="2087633"/>
              </a:xfrm>
              <a:prstGeom prst="rect">
                <a:avLst/>
              </a:prstGeom>
              <a:noFill/>
              <a:ln w="9525">
                <a:noFill/>
                <a:miter lim="800000"/>
                <a:headEnd/>
                <a:tailEnd/>
              </a:ln>
              <a:effectLst/>
            </p:spPr>
            <p:txBody>
              <a:bodyPr wrap="none" anchor="ctr"/>
              <a:lstStyle/>
              <a:p>
                <a:pPr eaLnBrk="0" hangingPunct="0">
                  <a:defRPr/>
                </a:pPr>
                <a:r>
                  <a:rPr lang="es-ES_tradnl" sz="1400" b="1" dirty="0">
                    <a:solidFill>
                      <a:srgbClr val="FFC000"/>
                    </a:solidFill>
                    <a:latin typeface="Arial" charset="0"/>
                    <a:cs typeface="+mn-cs"/>
                  </a:rPr>
                  <a:t>Clientes</a:t>
                </a:r>
              </a:p>
              <a:p>
                <a:pPr eaLnBrk="0" hangingPunct="0">
                  <a:defRPr/>
                </a:pPr>
                <a:r>
                  <a:rPr lang="es-ES_tradnl" sz="1400" b="1" dirty="0">
                    <a:solidFill>
                      <a:srgbClr val="FFC000"/>
                    </a:solidFill>
                    <a:cs typeface="+mn-cs"/>
                  </a:rPr>
                  <a:t>Productos </a:t>
                </a:r>
                <a:r>
                  <a:rPr lang="es-ES_tradnl" sz="1400" b="1" dirty="0">
                    <a:solidFill>
                      <a:srgbClr val="FFC000"/>
                    </a:solidFill>
                    <a:latin typeface="Arial" charset="0"/>
                    <a:cs typeface="+mn-cs"/>
                  </a:rPr>
                  <a:t>Selectos, </a:t>
                </a:r>
              </a:p>
              <a:p>
                <a:pPr eaLnBrk="0" hangingPunct="0">
                  <a:defRPr/>
                </a:pPr>
                <a:r>
                  <a:rPr lang="es-ES_tradnl" sz="1400" b="1" dirty="0">
                    <a:solidFill>
                      <a:srgbClr val="FFC000"/>
                    </a:solidFill>
                    <a:latin typeface="Arial" charset="0"/>
                    <a:cs typeface="+mn-cs"/>
                  </a:rPr>
                  <a:t>propios, bajo  precio, etc.</a:t>
                </a:r>
              </a:p>
              <a:p>
                <a:pPr eaLnBrk="0" hangingPunct="0">
                  <a:defRPr/>
                </a:pPr>
                <a:r>
                  <a:rPr lang="es-ES_tradnl" sz="1400" b="1" dirty="0">
                    <a:solidFill>
                      <a:srgbClr val="FFC000"/>
                    </a:solidFill>
                    <a:cs typeface="+mn-cs"/>
                  </a:rPr>
                  <a:t>Personal competente.</a:t>
                </a:r>
              </a:p>
              <a:p>
                <a:pPr eaLnBrk="0" hangingPunct="0">
                  <a:defRPr/>
                </a:pPr>
                <a:r>
                  <a:rPr lang="es-ES_tradnl" sz="1400" b="1" dirty="0">
                    <a:solidFill>
                      <a:srgbClr val="FFC000"/>
                    </a:solidFill>
                    <a:latin typeface="Arial" charset="0"/>
                    <a:cs typeface="+mn-cs"/>
                  </a:rPr>
                  <a:t>Proveedores cumplidos,</a:t>
                </a:r>
              </a:p>
              <a:p>
                <a:pPr eaLnBrk="0" hangingPunct="0">
                  <a:defRPr/>
                </a:pPr>
                <a:r>
                  <a:rPr lang="es-ES_tradnl" sz="1400" b="1" dirty="0">
                    <a:solidFill>
                      <a:srgbClr val="FFC000"/>
                    </a:solidFill>
                    <a:latin typeface="Arial" charset="0"/>
                    <a:cs typeface="+mn-cs"/>
                  </a:rPr>
                  <a:t> confiables.</a:t>
                </a:r>
              </a:p>
              <a:p>
                <a:pPr eaLnBrk="0" hangingPunct="0">
                  <a:defRPr/>
                </a:pPr>
                <a:r>
                  <a:rPr lang="es-ES_tradnl" sz="1400" b="1" dirty="0">
                    <a:solidFill>
                      <a:srgbClr val="FFC000"/>
                    </a:solidFill>
                    <a:cs typeface="+mn-cs"/>
                  </a:rPr>
                  <a:t>Recursos financieros.</a:t>
                </a:r>
                <a:endParaRPr lang="es-ES_tradnl" sz="1400" b="1" dirty="0">
                  <a:solidFill>
                    <a:srgbClr val="FFC000"/>
                  </a:solidFill>
                  <a:latin typeface="Arial" charset="0"/>
                  <a:cs typeface="+mn-cs"/>
                </a:endParaRPr>
              </a:p>
            </p:txBody>
          </p:sp>
        </p:grpSp>
        <p:grpSp>
          <p:nvGrpSpPr>
            <p:cNvPr id="44" name="43 Grupo"/>
            <p:cNvGrpSpPr/>
            <p:nvPr/>
          </p:nvGrpSpPr>
          <p:grpSpPr>
            <a:xfrm>
              <a:off x="6294345" y="2564904"/>
              <a:ext cx="2617215" cy="1080120"/>
              <a:chOff x="675400" y="2564905"/>
              <a:chExt cx="3258029" cy="1080120"/>
            </a:xfrm>
          </p:grpSpPr>
          <p:sp>
            <p:nvSpPr>
              <p:cNvPr id="46" name="45 Flecha derecha"/>
              <p:cNvSpPr/>
              <p:nvPr/>
            </p:nvSpPr>
            <p:spPr bwMode="auto">
              <a:xfrm>
                <a:off x="675400" y="2708921"/>
                <a:ext cx="2786082" cy="761722"/>
              </a:xfrm>
              <a:prstGeom prst="rightArrow">
                <a:avLst/>
              </a:prstGeom>
              <a:solidFill>
                <a:srgbClr val="0070C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0099FF"/>
                </a:extrusionClr>
              </a:sp3d>
            </p:spPr>
            <p:txBody>
              <a:bodyPr/>
              <a:lstStyle/>
              <a:p>
                <a:pPr eaLnBrk="0" hangingPunct="0">
                  <a:defRPr/>
                </a:pPr>
                <a:endParaRPr lang="es-MX" b="1"/>
              </a:p>
            </p:txBody>
          </p:sp>
          <p:sp>
            <p:nvSpPr>
              <p:cNvPr id="47" name="Rectangle 29"/>
              <p:cNvSpPr>
                <a:spLocks noChangeArrowheads="1"/>
              </p:cNvSpPr>
              <p:nvPr/>
            </p:nvSpPr>
            <p:spPr bwMode="auto">
              <a:xfrm>
                <a:off x="1668706" y="2564905"/>
                <a:ext cx="2264723" cy="1080120"/>
              </a:xfrm>
              <a:prstGeom prst="rect">
                <a:avLst/>
              </a:prstGeom>
              <a:noFill/>
              <a:ln w="9525">
                <a:noFill/>
                <a:miter lim="800000"/>
                <a:headEnd/>
                <a:tailEnd/>
              </a:ln>
              <a:effectLst/>
            </p:spPr>
            <p:txBody>
              <a:bodyPr wrap="none" anchor="ctr"/>
              <a:lstStyle/>
              <a:p>
                <a:pPr algn="ctr" eaLnBrk="0" hangingPunct="0">
                  <a:defRPr/>
                </a:pPr>
                <a:r>
                  <a:rPr lang="es-ES_tradnl" b="1" dirty="0">
                    <a:solidFill>
                      <a:srgbClr val="FFC000"/>
                    </a:solidFill>
                    <a:latin typeface="Arial" charset="0"/>
                    <a:cs typeface="+mn-cs"/>
                  </a:rPr>
                  <a:t>Satisfacción</a:t>
                </a:r>
              </a:p>
              <a:p>
                <a:pPr algn="ctr" eaLnBrk="0" hangingPunct="0">
                  <a:defRPr/>
                </a:pPr>
                <a:r>
                  <a:rPr lang="es-ES_tradnl" b="1" dirty="0">
                    <a:solidFill>
                      <a:srgbClr val="FFC000"/>
                    </a:solidFill>
                    <a:latin typeface="Arial" charset="0"/>
                    <a:cs typeface="+mn-cs"/>
                  </a:rPr>
                  <a:t> del cliente</a:t>
                </a:r>
              </a:p>
            </p:txBody>
          </p:sp>
        </p:grpSp>
        <p:sp>
          <p:nvSpPr>
            <p:cNvPr id="45" name="Rectangle 11"/>
            <p:cNvSpPr>
              <a:spLocks noChangeArrowheads="1"/>
            </p:cNvSpPr>
            <p:nvPr/>
          </p:nvSpPr>
          <p:spPr bwMode="auto">
            <a:xfrm>
              <a:off x="3461490" y="2348880"/>
              <a:ext cx="2857500" cy="14874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t" anchorCtr="0"/>
            <a:lstStyle/>
            <a:p>
              <a:pPr eaLnBrk="0" hangingPunct="0">
                <a:defRPr/>
              </a:pPr>
              <a:r>
                <a:rPr lang="es-ES_tradnl" sz="1400" b="1" dirty="0">
                  <a:solidFill>
                    <a:srgbClr val="FFC000"/>
                  </a:solidFill>
                  <a:latin typeface="Arial" charset="0"/>
                </a:rPr>
                <a:t>Escuchar y responder.</a:t>
              </a:r>
            </a:p>
            <a:p>
              <a:pPr eaLnBrk="0" hangingPunct="0">
                <a:defRPr/>
              </a:pPr>
              <a:r>
                <a:rPr lang="es-ES_tradnl" sz="1400" b="1" dirty="0">
                  <a:solidFill>
                    <a:srgbClr val="FFC000"/>
                  </a:solidFill>
                  <a:latin typeface="Arial" charset="0"/>
                </a:rPr>
                <a:t>Hacer sentir especial al cliente</a:t>
              </a:r>
            </a:p>
            <a:p>
              <a:pPr eaLnBrk="0" hangingPunct="0">
                <a:defRPr/>
              </a:pPr>
              <a:r>
                <a:rPr lang="es-ES_tradnl" sz="1400" b="1" dirty="0">
                  <a:solidFill>
                    <a:srgbClr val="FFC000"/>
                  </a:solidFill>
                  <a:latin typeface="Arial" charset="0"/>
                </a:rPr>
                <a:t>Contacto directo con el cliente</a:t>
              </a:r>
            </a:p>
            <a:p>
              <a:pPr eaLnBrk="0" hangingPunct="0">
                <a:defRPr/>
              </a:pPr>
              <a:r>
                <a:rPr lang="es-ES_tradnl" sz="1400" b="1" dirty="0">
                  <a:solidFill>
                    <a:srgbClr val="FFC000"/>
                  </a:solidFill>
                  <a:latin typeface="Arial" charset="0"/>
                </a:rPr>
                <a:t>Lograr un ambiente divertido</a:t>
              </a:r>
            </a:p>
            <a:p>
              <a:pPr eaLnBrk="0" hangingPunct="0">
                <a:defRPr/>
              </a:pPr>
              <a:r>
                <a:rPr lang="es-ES_tradnl" sz="1400" b="1" dirty="0">
                  <a:solidFill>
                    <a:srgbClr val="FFC000"/>
                  </a:solidFill>
                  <a:latin typeface="Arial" charset="0"/>
                </a:rPr>
                <a:t>S.T.E.W.</a:t>
              </a:r>
            </a:p>
            <a:p>
              <a:pPr eaLnBrk="0" hangingPunct="0">
                <a:defRPr/>
              </a:pPr>
              <a:endParaRPr lang="es-ES_tradnl" sz="1400" b="1" dirty="0">
                <a:solidFill>
                  <a:srgbClr val="FFC000"/>
                </a:solidFill>
                <a:latin typeface="+mj-lt"/>
              </a:endParaRPr>
            </a:p>
            <a:p>
              <a:pPr eaLnBrk="0" hangingPunct="0">
                <a:defRPr/>
              </a:pPr>
              <a:endParaRPr lang="es-ES_tradnl" sz="1400" b="1" dirty="0">
                <a:solidFill>
                  <a:srgbClr val="FFC000"/>
                </a:solidFill>
                <a:latin typeface="+mj-lt"/>
              </a:endParaRPr>
            </a:p>
          </p:txBody>
        </p:sp>
      </p:gr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7"/>
          <p:cNvSpPr>
            <a:spLocks noGrp="1" noChangeArrowheads="1"/>
          </p:cNvSpPr>
          <p:nvPr>
            <p:ph type="body" idx="1"/>
          </p:nvPr>
        </p:nvSpPr>
        <p:spPr/>
        <p:txBody>
          <a:bodyPr/>
          <a:lstStyle/>
          <a:p>
            <a:r>
              <a:rPr lang="es-ES" altLang="en-US" dirty="0"/>
              <a:t>Investigación de Operaciones.</a:t>
            </a:r>
          </a:p>
          <a:p>
            <a:r>
              <a:rPr lang="es-ES" altLang="en-US" dirty="0"/>
              <a:t>Control Interno.</a:t>
            </a:r>
          </a:p>
          <a:p>
            <a:r>
              <a:rPr lang="es-MX" altLang="en-US" dirty="0"/>
              <a:t>Reingeniería de Procesos.</a:t>
            </a:r>
            <a:endParaRPr lang="es-ES" altLang="en-US" dirty="0"/>
          </a:p>
          <a:p>
            <a:r>
              <a:rPr lang="es-MX" altLang="en-US" dirty="0"/>
              <a:t>Diseño/Rediseño de Procesos.</a:t>
            </a:r>
            <a:endParaRPr lang="es-ES" altLang="en-US" dirty="0"/>
          </a:p>
          <a:p>
            <a:r>
              <a:rPr lang="es-MX" altLang="en-US" dirty="0"/>
              <a:t>ISO 9000:20XX.</a:t>
            </a:r>
          </a:p>
          <a:p>
            <a:r>
              <a:rPr lang="es-MX" altLang="en-US" dirty="0"/>
              <a:t>Análisis PEPSU.</a:t>
            </a:r>
          </a:p>
        </p:txBody>
      </p:sp>
      <p:sp>
        <p:nvSpPr>
          <p:cNvPr id="30722" name="Rectangle 6"/>
          <p:cNvSpPr>
            <a:spLocks noGrp="1" noChangeArrowheads="1"/>
          </p:cNvSpPr>
          <p:nvPr>
            <p:ph type="title"/>
          </p:nvPr>
        </p:nvSpPr>
        <p:spPr/>
        <p:txBody>
          <a:bodyPr/>
          <a:lstStyle/>
          <a:p>
            <a:r>
              <a:rPr lang="es-ES" altLang="en-US" dirty="0"/>
              <a:t>Métodos</a:t>
            </a:r>
          </a:p>
        </p:txBody>
      </p:sp>
    </p:spTree>
    <p:custDataLst>
      <p:tags r:id="rId1"/>
    </p:custDataLst>
    <p:extLst>
      <p:ext uri="{BB962C8B-B14F-4D97-AF65-F5344CB8AC3E}">
        <p14:creationId xmlns:p14="http://schemas.microsoft.com/office/powerpoint/2010/main" val="22549525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MX" dirty="0"/>
              <a:t>Sistema Organizacional</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268761"/>
            <a:ext cx="8718550" cy="518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MX"/>
              <a:t>Herramientas complementarias</a:t>
            </a:r>
            <a:endParaRPr lang="es-MX" dirty="0"/>
          </a:p>
        </p:txBody>
      </p:sp>
      <p:sp>
        <p:nvSpPr>
          <p:cNvPr id="25" name="24 CuadroTexto"/>
          <p:cNvSpPr txBox="1"/>
          <p:nvPr/>
        </p:nvSpPr>
        <p:spPr>
          <a:xfrm>
            <a:off x="6732240" y="1412776"/>
            <a:ext cx="2088232" cy="330859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AutoNum type="arabicPeriod"/>
            </a:pPr>
            <a:r>
              <a:rPr lang="es-MX" sz="1900" b="1" dirty="0"/>
              <a:t>ID objetivos.</a:t>
            </a:r>
          </a:p>
          <a:p>
            <a:pPr marL="342900" indent="-342900">
              <a:buAutoNum type="arabicPeriod"/>
            </a:pPr>
            <a:r>
              <a:rPr lang="es-MX" sz="1900" b="1" dirty="0"/>
              <a:t>Mapeo de procesos.</a:t>
            </a:r>
          </a:p>
          <a:p>
            <a:pPr marL="342900" indent="-342900">
              <a:buAutoNum type="arabicPeriod"/>
            </a:pPr>
            <a:r>
              <a:rPr lang="es-MX" sz="1900" b="1" dirty="0"/>
              <a:t>Análisis de riesgos.</a:t>
            </a:r>
          </a:p>
          <a:p>
            <a:pPr marL="342900" indent="-342900">
              <a:buAutoNum type="arabicPeriod"/>
            </a:pPr>
            <a:r>
              <a:rPr lang="es-MX" sz="1900" b="1" dirty="0"/>
              <a:t>Análisis dimensional.</a:t>
            </a:r>
          </a:p>
          <a:p>
            <a:pPr marL="342900" indent="-342900">
              <a:buAutoNum type="arabicPeriod"/>
            </a:pPr>
            <a:r>
              <a:rPr lang="es-MX" sz="1900" b="1" dirty="0"/>
              <a:t>Teoría de Indicadores.</a:t>
            </a:r>
          </a:p>
          <a:p>
            <a:pPr marL="342900" indent="-342900">
              <a:buAutoNum type="arabicPeriod"/>
            </a:pPr>
            <a:r>
              <a:rPr lang="es-MX" sz="1900" b="1" dirty="0"/>
              <a:t>Planeación de contingencias.</a:t>
            </a:r>
            <a:endParaRPr lang="en-US" sz="19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6685187" cy="431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MX"/>
              <a:t>Sumario</a:t>
            </a:r>
          </a:p>
        </p:txBody>
      </p:sp>
      <p:pic>
        <p:nvPicPr>
          <p:cNvPr id="15364" name="4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4423" y="1412776"/>
            <a:ext cx="14700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83" y="1268761"/>
            <a:ext cx="7532960" cy="545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spect="1" noChangeArrowheads="1"/>
          </p:cNvSpPr>
          <p:nvPr/>
        </p:nvSpPr>
        <p:spPr bwMode="auto">
          <a:xfrm>
            <a:off x="1765300" y="1493838"/>
            <a:ext cx="5613400" cy="3870325"/>
          </a:xfrm>
          <a:prstGeom prst="rect">
            <a:avLst/>
          </a:prstGeom>
          <a:noFill/>
        </p:spPr>
        <p:txBody>
          <a:bodyPr/>
          <a:lstStyle/>
          <a:p>
            <a:endParaRPr lang="es-MX"/>
          </a:p>
        </p:txBody>
      </p:sp>
      <p:sp>
        <p:nvSpPr>
          <p:cNvPr id="2" name="1 Título"/>
          <p:cNvSpPr>
            <a:spLocks noGrp="1"/>
          </p:cNvSpPr>
          <p:nvPr>
            <p:ph type="ctrTitle"/>
          </p:nvPr>
        </p:nvSpPr>
        <p:spPr/>
        <p:txBody>
          <a:bodyPr/>
          <a:lstStyle/>
          <a:p>
            <a:r>
              <a:rPr lang="es-MX" dirty="0"/>
              <a:t>El Enfoque de Sistemas</a:t>
            </a:r>
          </a:p>
        </p:txBody>
      </p:sp>
      <p:sp>
        <p:nvSpPr>
          <p:cNvPr id="3" name="2 Subtítulo"/>
          <p:cNvSpPr>
            <a:spLocks noGrp="1"/>
          </p:cNvSpPr>
          <p:nvPr>
            <p:ph type="subTitle" idx="1"/>
          </p:nvPr>
        </p:nvSpPr>
        <p:spPr/>
        <p:txBody>
          <a:bodyPr/>
          <a:lstStyle/>
          <a:p>
            <a:r>
              <a:rPr lang="es-MX" dirty="0"/>
              <a:t>AMDG</a:t>
            </a:r>
          </a:p>
        </p:txBody>
      </p:sp>
    </p:spTree>
    <p:extLst>
      <p:ext uri="{BB962C8B-B14F-4D97-AF65-F5344CB8AC3E}">
        <p14:creationId xmlns:p14="http://schemas.microsoft.com/office/powerpoint/2010/main" val="36941446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a:spLocks noChangeArrowheads="1"/>
          </p:cNvSpPr>
          <p:nvPr/>
        </p:nvSpPr>
        <p:spPr bwMode="auto">
          <a:xfrm>
            <a:off x="7152032" y="5855034"/>
            <a:ext cx="1423929" cy="450850"/>
          </a:xfrm>
          <a:prstGeom prst="rect">
            <a:avLst/>
          </a:prstGeom>
          <a:noFill/>
          <a:ln w="9525">
            <a:noFill/>
            <a:miter lim="800000"/>
            <a:headEnd/>
            <a:tailEnd/>
          </a:ln>
          <a:effectLst/>
        </p:spPr>
        <p:txBody>
          <a:bodyPr wrap="none" anchor="ctr"/>
          <a:lstStyle/>
          <a:p>
            <a:pPr eaLnBrk="0" hangingPunct="0">
              <a:defRPr/>
            </a:pPr>
            <a:r>
              <a:rPr lang="es-ES_tradnl" sz="1600" b="1" dirty="0">
                <a:solidFill>
                  <a:schemeClr val="bg1"/>
                </a:solidFill>
                <a:cs typeface="+mn-cs"/>
              </a:rPr>
              <a:t>EVALUACIÓN</a:t>
            </a:r>
          </a:p>
          <a:p>
            <a:pPr eaLnBrk="0" hangingPunct="0">
              <a:defRPr/>
            </a:pPr>
            <a:r>
              <a:rPr lang="es-ES_tradnl" sz="1600" b="1" dirty="0">
                <a:solidFill>
                  <a:schemeClr val="bg1"/>
                </a:solidFill>
                <a:cs typeface="+mn-cs"/>
              </a:rPr>
              <a:t>Indicadores</a:t>
            </a:r>
          </a:p>
          <a:p>
            <a:pPr eaLnBrk="0" hangingPunct="0">
              <a:defRPr/>
            </a:pPr>
            <a:r>
              <a:rPr lang="es-ES_tradnl" sz="1600" b="1" dirty="0">
                <a:solidFill>
                  <a:schemeClr val="bg1"/>
                </a:solidFill>
                <a:cs typeface="+mn-cs"/>
              </a:rPr>
              <a:t>Metas</a:t>
            </a:r>
          </a:p>
        </p:txBody>
      </p:sp>
      <p:sp>
        <p:nvSpPr>
          <p:cNvPr id="6" name="Rectangle 29"/>
          <p:cNvSpPr>
            <a:spLocks noChangeArrowheads="1"/>
          </p:cNvSpPr>
          <p:nvPr/>
        </p:nvSpPr>
        <p:spPr bwMode="auto">
          <a:xfrm>
            <a:off x="2689188" y="4204194"/>
            <a:ext cx="3059381" cy="1169022"/>
          </a:xfrm>
          <a:prstGeom prst="rect">
            <a:avLst/>
          </a:prstGeom>
          <a:noFill/>
          <a:ln w="9525">
            <a:noFill/>
            <a:miter lim="800000"/>
            <a:headEnd/>
            <a:tailEnd/>
          </a:ln>
          <a:effectLst/>
        </p:spPr>
        <p:txBody>
          <a:bodyPr wrap="none" anchor="ctr"/>
          <a:lstStyle/>
          <a:p>
            <a:pPr eaLnBrk="0" hangingPunct="0">
              <a:defRPr/>
            </a:pPr>
            <a:r>
              <a:rPr lang="es-ES_tradnl" sz="1600" b="1" dirty="0">
                <a:solidFill>
                  <a:srgbClr val="FFFF00"/>
                </a:solidFill>
                <a:cs typeface="+mn-cs"/>
              </a:rPr>
              <a:t>DISTURBIOS </a:t>
            </a:r>
            <a:r>
              <a:rPr lang="es-ES_tradnl" sz="1600" b="1" dirty="0">
                <a:solidFill>
                  <a:srgbClr val="FFFF00"/>
                </a:solidFill>
              </a:rPr>
              <a:t>INTERNOS</a:t>
            </a:r>
          </a:p>
          <a:p>
            <a:pPr eaLnBrk="0" hangingPunct="0">
              <a:defRPr/>
            </a:pPr>
            <a:r>
              <a:rPr lang="es-ES_tradnl" sz="1600" b="1" dirty="0">
                <a:solidFill>
                  <a:srgbClr val="FFFF00"/>
                </a:solidFill>
                <a:cs typeface="+mn-cs"/>
              </a:rPr>
              <a:t>Problemas/Necesidades</a:t>
            </a:r>
          </a:p>
          <a:p>
            <a:pPr eaLnBrk="0" hangingPunct="0">
              <a:defRPr/>
            </a:pPr>
            <a:r>
              <a:rPr lang="es-ES_tradnl" sz="1600" b="1" dirty="0">
                <a:solidFill>
                  <a:srgbClr val="FFFF00"/>
                </a:solidFill>
                <a:cs typeface="+mn-cs"/>
              </a:rPr>
              <a:t>propias de la organización</a:t>
            </a:r>
          </a:p>
        </p:txBody>
      </p:sp>
      <p:sp>
        <p:nvSpPr>
          <p:cNvPr id="7" name="Rectangle 29"/>
          <p:cNvSpPr>
            <a:spLocks noChangeArrowheads="1"/>
          </p:cNvSpPr>
          <p:nvPr/>
        </p:nvSpPr>
        <p:spPr bwMode="auto">
          <a:xfrm>
            <a:off x="4153265" y="1289295"/>
            <a:ext cx="3192453" cy="1059585"/>
          </a:xfrm>
          <a:prstGeom prst="rect">
            <a:avLst/>
          </a:prstGeom>
          <a:noFill/>
          <a:ln w="9525">
            <a:noFill/>
            <a:miter lim="800000"/>
            <a:headEnd/>
            <a:tailEnd/>
          </a:ln>
          <a:effectLst/>
        </p:spPr>
        <p:txBody>
          <a:bodyPr wrap="none" anchor="ctr"/>
          <a:lstStyle/>
          <a:p>
            <a:pPr eaLnBrk="0" hangingPunct="0">
              <a:defRPr/>
            </a:pPr>
            <a:r>
              <a:rPr lang="es-ES_tradnl" sz="1600" b="1" dirty="0">
                <a:solidFill>
                  <a:srgbClr val="FFFF00"/>
                </a:solidFill>
                <a:cs typeface="+mn-cs"/>
              </a:rPr>
              <a:t>DISTURBIOS EXTERNOS</a:t>
            </a:r>
          </a:p>
          <a:p>
            <a:pPr eaLnBrk="0" hangingPunct="0">
              <a:defRPr/>
            </a:pPr>
            <a:r>
              <a:rPr lang="es-ES_tradnl" sz="1600" b="1" dirty="0">
                <a:solidFill>
                  <a:srgbClr val="FFFF00"/>
                </a:solidFill>
                <a:cs typeface="+mn-cs"/>
              </a:rPr>
              <a:t>Factores desestabilizadores </a:t>
            </a:r>
          </a:p>
          <a:p>
            <a:pPr eaLnBrk="0" hangingPunct="0">
              <a:defRPr/>
            </a:pPr>
            <a:r>
              <a:rPr lang="es-ES_tradnl" sz="1600" b="1" dirty="0">
                <a:solidFill>
                  <a:srgbClr val="FFFF00"/>
                </a:solidFill>
                <a:cs typeface="+mn-cs"/>
              </a:rPr>
              <a:t>del ambiente (Continuum)</a:t>
            </a:r>
          </a:p>
        </p:txBody>
      </p:sp>
      <p:sp>
        <p:nvSpPr>
          <p:cNvPr id="8" name="7 Flecha derecha"/>
          <p:cNvSpPr/>
          <p:nvPr/>
        </p:nvSpPr>
        <p:spPr bwMode="auto">
          <a:xfrm rot="16200000">
            <a:off x="5167582" y="4570505"/>
            <a:ext cx="3199858" cy="428628"/>
          </a:xfrm>
          <a:prstGeom prst="rightArrow">
            <a:avLst>
              <a:gd name="adj1" fmla="val 50000"/>
              <a:gd name="adj2" fmla="val 0"/>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sz="1600" b="1"/>
          </a:p>
        </p:txBody>
      </p:sp>
      <p:graphicFrame>
        <p:nvGraphicFramePr>
          <p:cNvPr id="9" name="Object 21"/>
          <p:cNvGraphicFramePr>
            <a:graphicFrameLocks noChangeAspect="1"/>
          </p:cNvGraphicFramePr>
          <p:nvPr>
            <p:extLst>
              <p:ext uri="{D42A27DB-BD31-4B8C-83A1-F6EECF244321}">
                <p14:modId xmlns:p14="http://schemas.microsoft.com/office/powerpoint/2010/main" val="3959074954"/>
              </p:ext>
            </p:extLst>
          </p:nvPr>
        </p:nvGraphicFramePr>
        <p:xfrm>
          <a:off x="2814741" y="1599580"/>
          <a:ext cx="1382713" cy="749300"/>
        </p:xfrm>
        <a:graphic>
          <a:graphicData uri="http://schemas.openxmlformats.org/presentationml/2006/ole">
            <mc:AlternateContent xmlns:mc="http://schemas.openxmlformats.org/markup-compatibility/2006">
              <mc:Choice xmlns:v="urn:schemas-microsoft-com:vml" Requires="v">
                <p:oleObj spid="_x0000_s11305" name="Clip" r:id="rId3" imgW="1377932" imgH="743037" progId="">
                  <p:embed/>
                </p:oleObj>
              </mc:Choice>
              <mc:Fallback>
                <p:oleObj name="Clip" r:id="rId3" imgW="1377932" imgH="74303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741" y="1599580"/>
                        <a:ext cx="13827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9 Flecha derecha"/>
          <p:cNvSpPr/>
          <p:nvPr/>
        </p:nvSpPr>
        <p:spPr bwMode="auto">
          <a:xfrm rot="16200000">
            <a:off x="-152838" y="4677662"/>
            <a:ext cx="2985544" cy="428628"/>
          </a:xfrm>
          <a:prstGeom prst="rightArrow">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sz="1600" b="1"/>
          </a:p>
        </p:txBody>
      </p:sp>
      <p:sp>
        <p:nvSpPr>
          <p:cNvPr id="11" name="Oval 10"/>
          <p:cNvSpPr>
            <a:spLocks noChangeArrowheads="1"/>
          </p:cNvSpPr>
          <p:nvPr/>
        </p:nvSpPr>
        <p:spPr bwMode="auto">
          <a:xfrm>
            <a:off x="6108609" y="4433094"/>
            <a:ext cx="1377950" cy="13001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r>
              <a:rPr lang="es-ES_tradnl" sz="1600" b="1" dirty="0">
                <a:solidFill>
                  <a:schemeClr val="bg1"/>
                </a:solidFill>
                <a:latin typeface="Arial" charset="0"/>
              </a:rPr>
              <a:t>MEDICIÓN</a:t>
            </a:r>
          </a:p>
          <a:p>
            <a:pPr algn="ctr" eaLnBrk="0" hangingPunct="0">
              <a:defRPr/>
            </a:pPr>
            <a:r>
              <a:rPr lang="es-ES_tradnl" sz="1600" b="1" dirty="0">
                <a:solidFill>
                  <a:schemeClr val="bg1"/>
                </a:solidFill>
                <a:latin typeface="Arial" charset="0"/>
              </a:rPr>
              <a:t>Reportes</a:t>
            </a:r>
          </a:p>
        </p:txBody>
      </p:sp>
      <p:sp>
        <p:nvSpPr>
          <p:cNvPr id="12" name="11 Flecha derecha"/>
          <p:cNvSpPr/>
          <p:nvPr/>
        </p:nvSpPr>
        <p:spPr bwMode="auto">
          <a:xfrm rot="10800000">
            <a:off x="7152032" y="5360115"/>
            <a:ext cx="785818" cy="285751"/>
          </a:xfrm>
          <a:prstGeom prst="rightArrow">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sz="1600" b="1">
              <a:solidFill>
                <a:schemeClr val="tx1"/>
              </a:solidFill>
              <a:latin typeface="Times New Roman" pitchFamily="18" charset="0"/>
            </a:endParaRPr>
          </a:p>
        </p:txBody>
      </p:sp>
      <p:sp>
        <p:nvSpPr>
          <p:cNvPr id="13" name="Oval 10"/>
          <p:cNvSpPr>
            <a:spLocks noChangeArrowheads="1"/>
          </p:cNvSpPr>
          <p:nvPr/>
        </p:nvSpPr>
        <p:spPr bwMode="auto">
          <a:xfrm>
            <a:off x="625553" y="4433094"/>
            <a:ext cx="1377950" cy="13001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r>
              <a:rPr lang="es-ES_tradnl" sz="1600" b="1" dirty="0">
                <a:solidFill>
                  <a:schemeClr val="bg1"/>
                </a:solidFill>
                <a:latin typeface="Arial" charset="0"/>
              </a:rPr>
              <a:t>CONTROL</a:t>
            </a:r>
          </a:p>
          <a:p>
            <a:pPr algn="ctr" eaLnBrk="0" hangingPunct="0">
              <a:defRPr/>
            </a:pPr>
            <a:r>
              <a:rPr lang="es-ES_tradnl" sz="1600" b="1" dirty="0">
                <a:solidFill>
                  <a:schemeClr val="bg1"/>
                </a:solidFill>
                <a:latin typeface="Arial" charset="0"/>
              </a:rPr>
              <a:t>Planeación</a:t>
            </a:r>
          </a:p>
          <a:p>
            <a:pPr algn="ctr" eaLnBrk="0" hangingPunct="0">
              <a:defRPr/>
            </a:pPr>
            <a:r>
              <a:rPr lang="es-ES_tradnl" sz="1600" b="1" dirty="0">
                <a:solidFill>
                  <a:schemeClr val="bg1"/>
                </a:solidFill>
                <a:latin typeface="Arial" charset="0"/>
              </a:rPr>
              <a:t>Contingencias</a:t>
            </a:r>
          </a:p>
        </p:txBody>
      </p:sp>
      <p:sp>
        <p:nvSpPr>
          <p:cNvPr id="14" name="13 Flecha derecha"/>
          <p:cNvSpPr/>
          <p:nvPr/>
        </p:nvSpPr>
        <p:spPr bwMode="auto">
          <a:xfrm rot="16200000">
            <a:off x="5140206" y="4250255"/>
            <a:ext cx="928694" cy="285752"/>
          </a:xfrm>
          <a:prstGeom prst="rightArrow">
            <a:avLst/>
          </a:prstGeom>
          <a:solidFill>
            <a:srgbClr val="FF000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FF0000"/>
            </a:extrusionClr>
          </a:sp3d>
        </p:spPr>
        <p:txBody>
          <a:bodyPr/>
          <a:lstStyle/>
          <a:p>
            <a:pPr eaLnBrk="0" hangingPunct="0">
              <a:defRPr/>
            </a:pPr>
            <a:endParaRPr lang="es-MX" sz="1600" b="1"/>
          </a:p>
        </p:txBody>
      </p:sp>
      <p:sp>
        <p:nvSpPr>
          <p:cNvPr id="15" name="14 Flecha derecha"/>
          <p:cNvSpPr/>
          <p:nvPr/>
        </p:nvSpPr>
        <p:spPr bwMode="auto">
          <a:xfrm rot="10800000">
            <a:off x="1243094" y="6096716"/>
            <a:ext cx="5643597" cy="428628"/>
          </a:xfrm>
          <a:prstGeom prst="rightArrow">
            <a:avLst>
              <a:gd name="adj1" fmla="val 50000"/>
              <a:gd name="adj2" fmla="val 0"/>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s-MX" sz="1600" b="1"/>
          </a:p>
        </p:txBody>
      </p:sp>
      <p:grpSp>
        <p:nvGrpSpPr>
          <p:cNvPr id="16" name="15 Grupo"/>
          <p:cNvGrpSpPr/>
          <p:nvPr/>
        </p:nvGrpSpPr>
        <p:grpSpPr>
          <a:xfrm>
            <a:off x="339801" y="2708921"/>
            <a:ext cx="2786082" cy="761722"/>
            <a:chOff x="675400" y="2708921"/>
            <a:chExt cx="2786082" cy="761722"/>
          </a:xfrm>
        </p:grpSpPr>
        <p:sp>
          <p:nvSpPr>
            <p:cNvPr id="21" name="20 Flecha derecha"/>
            <p:cNvSpPr/>
            <p:nvPr/>
          </p:nvSpPr>
          <p:spPr bwMode="auto">
            <a:xfrm>
              <a:off x="675400" y="2708921"/>
              <a:ext cx="2786082" cy="761722"/>
            </a:xfrm>
            <a:prstGeom prst="rightArrow">
              <a:avLst/>
            </a:prstGeom>
            <a:solidFill>
              <a:srgbClr val="0070C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0099FF"/>
              </a:extrusionClr>
            </a:sp3d>
          </p:spPr>
          <p:txBody>
            <a:bodyPr/>
            <a:lstStyle/>
            <a:p>
              <a:pPr eaLnBrk="0" hangingPunct="0">
                <a:defRPr/>
              </a:pPr>
              <a:endParaRPr lang="es-MX" sz="1600" b="1"/>
            </a:p>
          </p:txBody>
        </p:sp>
        <p:sp>
          <p:nvSpPr>
            <p:cNvPr id="22" name="Rectangle 29"/>
            <p:cNvSpPr>
              <a:spLocks noChangeArrowheads="1"/>
            </p:cNvSpPr>
            <p:nvPr/>
          </p:nvSpPr>
          <p:spPr bwMode="auto">
            <a:xfrm>
              <a:off x="721439" y="2852936"/>
              <a:ext cx="928688" cy="450850"/>
            </a:xfrm>
            <a:prstGeom prst="rect">
              <a:avLst/>
            </a:prstGeom>
            <a:noFill/>
            <a:ln w="9525">
              <a:noFill/>
              <a:miter lim="800000"/>
              <a:headEnd/>
              <a:tailEnd/>
            </a:ln>
            <a:effectLst/>
          </p:spPr>
          <p:txBody>
            <a:bodyPr wrap="none" anchor="ctr"/>
            <a:lstStyle/>
            <a:p>
              <a:pPr eaLnBrk="0" hangingPunct="0">
                <a:defRPr/>
              </a:pPr>
              <a:r>
                <a:rPr lang="es-ES_tradnl" sz="1600" b="1" dirty="0">
                  <a:solidFill>
                    <a:srgbClr val="FFC000"/>
                  </a:solidFill>
                  <a:latin typeface="Arial" charset="0"/>
                </a:rPr>
                <a:t>ENTRADAS</a:t>
              </a:r>
              <a:endParaRPr lang="es-ES_tradnl" sz="1600" b="1" dirty="0">
                <a:solidFill>
                  <a:srgbClr val="FFC000"/>
                </a:solidFill>
                <a:latin typeface="Arial" charset="0"/>
                <a:cs typeface="+mn-cs"/>
              </a:endParaRPr>
            </a:p>
          </p:txBody>
        </p:sp>
      </p:grpSp>
      <p:grpSp>
        <p:nvGrpSpPr>
          <p:cNvPr id="17" name="16 Grupo"/>
          <p:cNvGrpSpPr/>
          <p:nvPr/>
        </p:nvGrpSpPr>
        <p:grpSpPr>
          <a:xfrm>
            <a:off x="5958746" y="2708920"/>
            <a:ext cx="2238094" cy="761722"/>
            <a:chOff x="675400" y="2708921"/>
            <a:chExt cx="2786082" cy="761722"/>
          </a:xfrm>
        </p:grpSpPr>
        <p:sp>
          <p:nvSpPr>
            <p:cNvPr id="19" name="18 Flecha derecha"/>
            <p:cNvSpPr/>
            <p:nvPr/>
          </p:nvSpPr>
          <p:spPr bwMode="auto">
            <a:xfrm>
              <a:off x="675400" y="2708921"/>
              <a:ext cx="2786082" cy="761722"/>
            </a:xfrm>
            <a:prstGeom prst="rightArrow">
              <a:avLst/>
            </a:prstGeom>
            <a:solidFill>
              <a:srgbClr val="0070C0"/>
            </a:solidFill>
            <a:ln w="12700" cap="sq" cmpd="sng" algn="ctr">
              <a:noFill/>
              <a:prstDash val="solid"/>
              <a:round/>
              <a:headEnd type="none" w="sm" len="sm"/>
              <a:tailEnd type="none" w="sm" len="sm"/>
            </a:ln>
            <a:effectLst/>
            <a:scene3d>
              <a:camera prst="orthographicFront"/>
              <a:lightRig rig="threePt" dir="t"/>
            </a:scene3d>
            <a:sp3d extrusionH="76200">
              <a:bevelT/>
              <a:extrusionClr>
                <a:srgbClr val="0099FF"/>
              </a:extrusionClr>
            </a:sp3d>
          </p:spPr>
          <p:txBody>
            <a:bodyPr/>
            <a:lstStyle/>
            <a:p>
              <a:pPr eaLnBrk="0" hangingPunct="0">
                <a:defRPr/>
              </a:pPr>
              <a:endParaRPr lang="es-MX" sz="1600" b="1"/>
            </a:p>
          </p:txBody>
        </p:sp>
        <p:sp>
          <p:nvSpPr>
            <p:cNvPr id="20" name="Rectangle 29"/>
            <p:cNvSpPr>
              <a:spLocks noChangeArrowheads="1"/>
            </p:cNvSpPr>
            <p:nvPr/>
          </p:nvSpPr>
          <p:spPr bwMode="auto">
            <a:xfrm>
              <a:off x="1937623" y="2852936"/>
              <a:ext cx="928689" cy="450850"/>
            </a:xfrm>
            <a:prstGeom prst="rect">
              <a:avLst/>
            </a:prstGeom>
            <a:noFill/>
            <a:ln w="9525">
              <a:noFill/>
              <a:miter lim="800000"/>
              <a:headEnd/>
              <a:tailEnd/>
            </a:ln>
            <a:effectLst/>
          </p:spPr>
          <p:txBody>
            <a:bodyPr wrap="none" anchor="ctr"/>
            <a:lstStyle/>
            <a:p>
              <a:pPr eaLnBrk="0" hangingPunct="0">
                <a:defRPr/>
              </a:pPr>
              <a:r>
                <a:rPr lang="es-ES_tradnl" sz="1600" b="1" dirty="0">
                  <a:solidFill>
                    <a:srgbClr val="FFC000"/>
                  </a:solidFill>
                </a:rPr>
                <a:t>SALIDA</a:t>
              </a:r>
              <a:endParaRPr lang="es-ES_tradnl" sz="1600" b="1" dirty="0">
                <a:solidFill>
                  <a:srgbClr val="FFC000"/>
                </a:solidFill>
                <a:cs typeface="+mn-cs"/>
              </a:endParaRPr>
            </a:p>
          </p:txBody>
        </p:sp>
      </p:grpSp>
      <p:sp>
        <p:nvSpPr>
          <p:cNvPr id="18" name="Rectangle 11"/>
          <p:cNvSpPr>
            <a:spLocks noChangeArrowheads="1"/>
          </p:cNvSpPr>
          <p:nvPr/>
        </p:nvSpPr>
        <p:spPr bwMode="auto">
          <a:xfrm>
            <a:off x="3125891" y="2348880"/>
            <a:ext cx="2857500" cy="14874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t" anchorCtr="0"/>
          <a:lstStyle/>
          <a:p>
            <a:pPr eaLnBrk="0" hangingPunct="0">
              <a:defRPr/>
            </a:pPr>
            <a:r>
              <a:rPr lang="es-ES_tradnl" sz="1600" b="1" dirty="0">
                <a:solidFill>
                  <a:srgbClr val="FFC000"/>
                </a:solidFill>
                <a:latin typeface="Arial" charset="0"/>
              </a:rPr>
              <a:t>PROCESO</a:t>
            </a:r>
          </a:p>
          <a:p>
            <a:pPr eaLnBrk="0" hangingPunct="0">
              <a:defRPr/>
            </a:pPr>
            <a:r>
              <a:rPr lang="es-ES_tradnl" sz="1600" b="1" dirty="0">
                <a:solidFill>
                  <a:srgbClr val="FFC000"/>
                </a:solidFill>
                <a:latin typeface="Arial" charset="0"/>
              </a:rPr>
              <a:t>(</a:t>
            </a:r>
            <a:r>
              <a:rPr lang="es-ES_tradnl" sz="1600" b="1" dirty="0" err="1">
                <a:solidFill>
                  <a:srgbClr val="FFC000"/>
                </a:solidFill>
                <a:latin typeface="Arial" charset="0"/>
              </a:rPr>
              <a:t>Know</a:t>
            </a:r>
            <a:r>
              <a:rPr lang="es-ES_tradnl" sz="1600" b="1" dirty="0">
                <a:solidFill>
                  <a:srgbClr val="FFC000"/>
                </a:solidFill>
                <a:latin typeface="Arial" charset="0"/>
              </a:rPr>
              <a:t> </a:t>
            </a:r>
            <a:r>
              <a:rPr lang="es-ES_tradnl" sz="1600" b="1" dirty="0" err="1">
                <a:solidFill>
                  <a:srgbClr val="FFC000"/>
                </a:solidFill>
                <a:latin typeface="Arial" charset="0"/>
              </a:rPr>
              <a:t>how</a:t>
            </a:r>
            <a:r>
              <a:rPr lang="es-ES_tradnl" sz="1600" b="1" dirty="0">
                <a:solidFill>
                  <a:srgbClr val="FFC000"/>
                </a:solidFill>
                <a:latin typeface="Arial" charset="0"/>
              </a:rPr>
              <a:t>)</a:t>
            </a:r>
          </a:p>
          <a:p>
            <a:pPr eaLnBrk="0" hangingPunct="0">
              <a:defRPr/>
            </a:pPr>
            <a:r>
              <a:rPr lang="es-ES_tradnl" sz="1600" b="1" dirty="0">
                <a:solidFill>
                  <a:srgbClr val="FFC000"/>
                </a:solidFill>
                <a:latin typeface="Arial" charset="0"/>
              </a:rPr>
              <a:t>Políticas, estrategias, </a:t>
            </a:r>
          </a:p>
          <a:p>
            <a:pPr eaLnBrk="0" hangingPunct="0">
              <a:defRPr/>
            </a:pPr>
            <a:r>
              <a:rPr lang="es-ES_tradnl" sz="1600" b="1" dirty="0">
                <a:solidFill>
                  <a:srgbClr val="FFC000"/>
                </a:solidFill>
                <a:latin typeface="Arial" charset="0"/>
              </a:rPr>
              <a:t>tácticas, procedimientos</a:t>
            </a:r>
            <a:endParaRPr lang="es-ES_tradnl" sz="1600" b="1" dirty="0">
              <a:solidFill>
                <a:srgbClr val="FFC000"/>
              </a:solidFill>
              <a:latin typeface="+mj-lt"/>
            </a:endParaRPr>
          </a:p>
        </p:txBody>
      </p:sp>
      <p:sp>
        <p:nvSpPr>
          <p:cNvPr id="2" name="1 Rectángulo"/>
          <p:cNvSpPr/>
          <p:nvPr/>
        </p:nvSpPr>
        <p:spPr>
          <a:xfrm>
            <a:off x="179512" y="1929605"/>
            <a:ext cx="2468946" cy="830997"/>
          </a:xfrm>
          <a:prstGeom prst="rect">
            <a:avLst/>
          </a:prstGeom>
        </p:spPr>
        <p:txBody>
          <a:bodyPr wrap="none">
            <a:spAutoFit/>
          </a:bodyPr>
          <a:lstStyle/>
          <a:p>
            <a:pPr eaLnBrk="0" hangingPunct="0">
              <a:defRPr/>
            </a:pPr>
            <a:r>
              <a:rPr lang="es-ES_tradnl" sz="1600" b="1" dirty="0">
                <a:solidFill>
                  <a:srgbClr val="FFC000"/>
                </a:solidFill>
              </a:rPr>
              <a:t>Recursos humanos,</a:t>
            </a:r>
          </a:p>
          <a:p>
            <a:pPr eaLnBrk="0" hangingPunct="0">
              <a:defRPr/>
            </a:pPr>
            <a:r>
              <a:rPr lang="es-ES_tradnl" sz="1600" b="1" dirty="0">
                <a:solidFill>
                  <a:srgbClr val="FFC000"/>
                </a:solidFill>
              </a:rPr>
              <a:t>materiales, financieros,</a:t>
            </a:r>
          </a:p>
          <a:p>
            <a:pPr eaLnBrk="0" hangingPunct="0">
              <a:defRPr/>
            </a:pPr>
            <a:r>
              <a:rPr lang="es-ES_tradnl" sz="1600" b="1" dirty="0">
                <a:solidFill>
                  <a:srgbClr val="FFC000"/>
                </a:solidFill>
              </a:rPr>
              <a:t>Información, otros</a:t>
            </a:r>
          </a:p>
        </p:txBody>
      </p:sp>
      <p:sp>
        <p:nvSpPr>
          <p:cNvPr id="24" name="23 Rectángulo"/>
          <p:cNvSpPr/>
          <p:nvPr/>
        </p:nvSpPr>
        <p:spPr>
          <a:xfrm>
            <a:off x="7012439" y="3331756"/>
            <a:ext cx="1848583" cy="830997"/>
          </a:xfrm>
          <a:prstGeom prst="rect">
            <a:avLst/>
          </a:prstGeom>
        </p:spPr>
        <p:txBody>
          <a:bodyPr wrap="none">
            <a:spAutoFit/>
          </a:bodyPr>
          <a:lstStyle/>
          <a:p>
            <a:pPr eaLnBrk="0" hangingPunct="0">
              <a:defRPr/>
            </a:pPr>
            <a:r>
              <a:rPr lang="es-ES_tradnl" sz="1600" b="1" dirty="0">
                <a:solidFill>
                  <a:srgbClr val="FFC000"/>
                </a:solidFill>
              </a:rPr>
              <a:t>Resultados,</a:t>
            </a:r>
          </a:p>
          <a:p>
            <a:pPr eaLnBrk="0" hangingPunct="0">
              <a:defRPr/>
            </a:pPr>
            <a:r>
              <a:rPr lang="es-ES_tradnl" sz="1600" b="1" dirty="0">
                <a:solidFill>
                  <a:srgbClr val="FFC000"/>
                </a:solidFill>
              </a:rPr>
              <a:t>Objetivos </a:t>
            </a:r>
          </a:p>
          <a:p>
            <a:pPr eaLnBrk="0" hangingPunct="0">
              <a:defRPr/>
            </a:pPr>
            <a:r>
              <a:rPr lang="es-ES_tradnl" sz="1600" b="1" dirty="0">
                <a:solidFill>
                  <a:srgbClr val="FFC000"/>
                </a:solidFill>
              </a:rPr>
              <a:t>organizacionales</a:t>
            </a:r>
          </a:p>
        </p:txBody>
      </p:sp>
      <p:sp>
        <p:nvSpPr>
          <p:cNvPr id="25" name="24 Elipse"/>
          <p:cNvSpPr/>
          <p:nvPr/>
        </p:nvSpPr>
        <p:spPr>
          <a:xfrm>
            <a:off x="7639062" y="2408678"/>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1</a:t>
            </a:r>
            <a:endParaRPr lang="en-US" sz="2400" b="1" dirty="0"/>
          </a:p>
        </p:txBody>
      </p:sp>
      <p:sp>
        <p:nvSpPr>
          <p:cNvPr id="26" name="25 Elipse"/>
          <p:cNvSpPr/>
          <p:nvPr/>
        </p:nvSpPr>
        <p:spPr>
          <a:xfrm>
            <a:off x="7842400" y="5083175"/>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5</a:t>
            </a:r>
            <a:endParaRPr lang="en-US" sz="2400" b="1" dirty="0"/>
          </a:p>
        </p:txBody>
      </p:sp>
      <p:sp>
        <p:nvSpPr>
          <p:cNvPr id="27" name="26 Elipse"/>
          <p:cNvSpPr/>
          <p:nvPr/>
        </p:nvSpPr>
        <p:spPr>
          <a:xfrm>
            <a:off x="7058876" y="4356818"/>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4</a:t>
            </a:r>
            <a:endParaRPr lang="en-US" sz="2400" b="1" dirty="0"/>
          </a:p>
        </p:txBody>
      </p:sp>
      <p:sp>
        <p:nvSpPr>
          <p:cNvPr id="28" name="27 Elipse"/>
          <p:cNvSpPr/>
          <p:nvPr/>
        </p:nvSpPr>
        <p:spPr>
          <a:xfrm>
            <a:off x="3377919" y="1387039"/>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3</a:t>
            </a:r>
            <a:endParaRPr lang="en-US" sz="2400" b="1" dirty="0"/>
          </a:p>
        </p:txBody>
      </p:sp>
      <p:sp>
        <p:nvSpPr>
          <p:cNvPr id="29" name="28 Elipse"/>
          <p:cNvSpPr/>
          <p:nvPr/>
        </p:nvSpPr>
        <p:spPr>
          <a:xfrm>
            <a:off x="2873863" y="3470643"/>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2</a:t>
            </a:r>
            <a:endParaRPr lang="en-US" sz="2400" b="1" dirty="0"/>
          </a:p>
        </p:txBody>
      </p:sp>
      <p:sp>
        <p:nvSpPr>
          <p:cNvPr id="30" name="29 Elipse"/>
          <p:cNvSpPr/>
          <p:nvPr/>
        </p:nvSpPr>
        <p:spPr>
          <a:xfrm>
            <a:off x="5436096" y="4603516"/>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3</a:t>
            </a:r>
            <a:endParaRPr lang="en-US" sz="2400" b="1" dirty="0"/>
          </a:p>
        </p:txBody>
      </p:sp>
      <p:sp>
        <p:nvSpPr>
          <p:cNvPr id="31" name="30 Elipse"/>
          <p:cNvSpPr/>
          <p:nvPr/>
        </p:nvSpPr>
        <p:spPr>
          <a:xfrm>
            <a:off x="1339933" y="4217070"/>
            <a:ext cx="504056"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2400" b="1" dirty="0"/>
              <a:t>6</a:t>
            </a:r>
            <a:endParaRPr lang="en-US" sz="2400" b="1" dirty="0"/>
          </a:p>
        </p:txBody>
      </p:sp>
    </p:spTree>
    <p:extLst>
      <p:ext uri="{BB962C8B-B14F-4D97-AF65-F5344CB8AC3E}">
        <p14:creationId xmlns:p14="http://schemas.microsoft.com/office/powerpoint/2010/main" val="28844560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t>La problemática</a:t>
            </a:r>
            <a:endParaRPr lang="en-US" dirty="0"/>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3774" r="3774"/>
          <a:stretch>
            <a:fillRect/>
          </a:stretch>
        </p:blipFill>
        <p:spPr/>
      </p:pic>
      <p:sp>
        <p:nvSpPr>
          <p:cNvPr id="3" name="2 Marcador de texto"/>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449085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p:txBody>
          <a:bodyPr/>
          <a:lstStyle/>
          <a:p>
            <a:r>
              <a:rPr lang="es-ES_tradnl" dirty="0"/>
              <a:t>Formada principalmente por dos efectos en el mundo de las organizaciones:  </a:t>
            </a:r>
            <a:r>
              <a:rPr lang="es-ES_tradnl" dirty="0">
                <a:solidFill>
                  <a:srgbClr val="FFFF00"/>
                </a:solidFill>
              </a:rPr>
              <a:t>Efecto a la distancia &amp; Dependencia a las causas iniciales.</a:t>
            </a:r>
          </a:p>
        </p:txBody>
      </p:sp>
      <p:sp>
        <p:nvSpPr>
          <p:cNvPr id="21506" name="Rectangle 2"/>
          <p:cNvSpPr>
            <a:spLocks noGrp="1" noChangeArrowheads="1"/>
          </p:cNvSpPr>
          <p:nvPr>
            <p:ph type="title"/>
          </p:nvPr>
        </p:nvSpPr>
        <p:spPr/>
        <p:txBody>
          <a:bodyPr/>
          <a:lstStyle/>
          <a:p>
            <a:r>
              <a:rPr lang="es-ES_tradnl" dirty="0"/>
              <a:t>Complejidad</a:t>
            </a:r>
            <a:endParaRPr lang="es-ES" altLang="en-US" dirty="0"/>
          </a:p>
        </p:txBody>
      </p:sp>
      <p:sp>
        <p:nvSpPr>
          <p:cNvPr id="4" name="Botón de acción: obtener información 3">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230212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3" name="Rectangle 5"/>
          <p:cNvSpPr>
            <a:spLocks noGrp="1" noChangeArrowheads="1"/>
          </p:cNvSpPr>
          <p:nvPr>
            <p:ph type="body" idx="1"/>
          </p:nvPr>
        </p:nvSpPr>
        <p:spPr/>
        <p:txBody>
          <a:bodyPr/>
          <a:lstStyle/>
          <a:p>
            <a:r>
              <a:rPr lang="es-ES" dirty="0"/>
              <a:t>Todo sistema es sinérgico en tanto el examen de sus partes en forma aislada no explica o predice su comportamiento. </a:t>
            </a:r>
          </a:p>
          <a:p>
            <a:r>
              <a:rPr lang="es-ES" dirty="0"/>
              <a:t>La sinergia es un fenómeno que surge de las interacciones entre las partes o componentes de un sistema. </a:t>
            </a:r>
            <a:r>
              <a:rPr lang="es-ES" dirty="0">
                <a:solidFill>
                  <a:srgbClr val="FFFF00"/>
                </a:solidFill>
              </a:rPr>
              <a:t>Es el trabajo en equipo en la organización p. ej.</a:t>
            </a:r>
          </a:p>
        </p:txBody>
      </p:sp>
      <p:sp>
        <p:nvSpPr>
          <p:cNvPr id="22530" name="Rectangle 4"/>
          <p:cNvSpPr>
            <a:spLocks noGrp="1" noChangeArrowheads="1"/>
          </p:cNvSpPr>
          <p:nvPr>
            <p:ph type="title"/>
          </p:nvPr>
        </p:nvSpPr>
        <p:spPr/>
        <p:txBody>
          <a:bodyPr/>
          <a:lstStyle/>
          <a:p>
            <a:r>
              <a:rPr lang="es-ES"/>
              <a:t>Sinergia</a:t>
            </a:r>
            <a:endParaRPr lang="es-ES" altLang="en-US" dirty="0"/>
          </a:p>
        </p:txBody>
      </p:sp>
      <p:sp>
        <p:nvSpPr>
          <p:cNvPr id="4" name="Botón de acción: obtener información 3">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23619057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7" name="Rectangle 5"/>
          <p:cNvSpPr>
            <a:spLocks noGrp="1" noChangeArrowheads="1"/>
          </p:cNvSpPr>
          <p:nvPr>
            <p:ph type="body" idx="1"/>
          </p:nvPr>
        </p:nvSpPr>
        <p:spPr/>
        <p:txBody>
          <a:bodyPr/>
          <a:lstStyle/>
          <a:p>
            <a:r>
              <a:rPr lang="es-ES" dirty="0"/>
              <a:t>Concepto especialmente referido a los organismos vivos como sistemas adaptables. </a:t>
            </a:r>
          </a:p>
          <a:p>
            <a:r>
              <a:rPr lang="es-ES" dirty="0"/>
              <a:t>La Homeostasis opera ante variaciones del ambiente, corresponde a compensaciones internas, bloquea o complementa los cambios para conservar la forma.</a:t>
            </a:r>
          </a:p>
          <a:p>
            <a:r>
              <a:rPr lang="es-ES" dirty="0">
                <a:solidFill>
                  <a:srgbClr val="FFFF00"/>
                </a:solidFill>
              </a:rPr>
              <a:t>Realimentación = Seguimiento = Monitoreo = Supervisión.</a:t>
            </a:r>
          </a:p>
        </p:txBody>
      </p:sp>
      <p:sp>
        <p:nvSpPr>
          <p:cNvPr id="23554" name="Rectangle 4"/>
          <p:cNvSpPr>
            <a:spLocks noGrp="1" noChangeArrowheads="1"/>
          </p:cNvSpPr>
          <p:nvPr>
            <p:ph type="title"/>
          </p:nvPr>
        </p:nvSpPr>
        <p:spPr/>
        <p:txBody>
          <a:bodyPr/>
          <a:lstStyle/>
          <a:p>
            <a:r>
              <a:rPr lang="es-ES" dirty="0"/>
              <a:t>Homeostasis</a:t>
            </a:r>
            <a:endParaRPr lang="es-ES" altLang="en-US" dirty="0"/>
          </a:p>
        </p:txBody>
      </p:sp>
      <p:sp>
        <p:nvSpPr>
          <p:cNvPr id="4" name="Botón de acción: obtener información 3">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14149017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5"/>
          <p:cNvSpPr>
            <a:spLocks noGrp="1" noChangeArrowheads="1"/>
          </p:cNvSpPr>
          <p:nvPr>
            <p:ph type="body" idx="1"/>
          </p:nvPr>
        </p:nvSpPr>
        <p:spPr/>
        <p:txBody>
          <a:bodyPr/>
          <a:lstStyle/>
          <a:p>
            <a:r>
              <a:rPr lang="es-ES" dirty="0"/>
              <a:t>Es el crecimiento progresivo de la  desorganización del sistema y, finalmente, su homogeneización con el ambiente. </a:t>
            </a:r>
          </a:p>
          <a:p>
            <a:r>
              <a:rPr lang="es-ES" dirty="0">
                <a:solidFill>
                  <a:srgbClr val="FFFF00"/>
                </a:solidFill>
              </a:rPr>
              <a:t>La entropía se conforma de los Disturbios Internos en los sistemas organizacionales.</a:t>
            </a:r>
          </a:p>
        </p:txBody>
      </p:sp>
      <p:sp>
        <p:nvSpPr>
          <p:cNvPr id="24578" name="Rectangle 4"/>
          <p:cNvSpPr>
            <a:spLocks noGrp="1" noChangeArrowheads="1"/>
          </p:cNvSpPr>
          <p:nvPr>
            <p:ph type="title"/>
          </p:nvPr>
        </p:nvSpPr>
        <p:spPr/>
        <p:txBody>
          <a:bodyPr/>
          <a:lstStyle/>
          <a:p>
            <a:r>
              <a:rPr lang="es-ES" dirty="0"/>
              <a:t>Entropía</a:t>
            </a:r>
            <a:endParaRPr lang="es-ES" altLang="en-US" dirty="0"/>
          </a:p>
        </p:txBody>
      </p:sp>
      <p:sp>
        <p:nvSpPr>
          <p:cNvPr id="2" name="Botón de acción: obtener información 1">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15218000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5" name="Rectangle 5"/>
          <p:cNvSpPr>
            <a:spLocks noGrp="1" noChangeArrowheads="1"/>
          </p:cNvSpPr>
          <p:nvPr>
            <p:ph type="body" idx="1"/>
          </p:nvPr>
        </p:nvSpPr>
        <p:spPr/>
        <p:txBody>
          <a:bodyPr/>
          <a:lstStyle/>
          <a:p>
            <a:r>
              <a:rPr lang="es-ES" dirty="0"/>
              <a:t>Puede alcanzarse el mismo estado final, la misma meta, partiendo de diferentes condiciones iniciales y siguiendo distintos itinerarios en los procesos orgánicos.</a:t>
            </a:r>
          </a:p>
          <a:p>
            <a:r>
              <a:rPr lang="es-ES" dirty="0">
                <a:solidFill>
                  <a:srgbClr val="FFFF00"/>
                </a:solidFill>
              </a:rPr>
              <a:t>Se relaciona con la intercambiabilidad de los indicadores en un sistema de medición–evaluación.</a:t>
            </a:r>
          </a:p>
        </p:txBody>
      </p:sp>
      <p:sp>
        <p:nvSpPr>
          <p:cNvPr id="25602" name="Rectangle 4"/>
          <p:cNvSpPr>
            <a:spLocks noGrp="1" noChangeArrowheads="1"/>
          </p:cNvSpPr>
          <p:nvPr>
            <p:ph type="title"/>
          </p:nvPr>
        </p:nvSpPr>
        <p:spPr/>
        <p:txBody>
          <a:bodyPr/>
          <a:lstStyle/>
          <a:p>
            <a:r>
              <a:rPr lang="es-ES"/>
              <a:t>Equifinalidad</a:t>
            </a:r>
            <a:endParaRPr lang="es-ES" altLang="en-US" dirty="0"/>
          </a:p>
        </p:txBody>
      </p:sp>
      <p:sp>
        <p:nvSpPr>
          <p:cNvPr id="4" name="Botón de acción: obtener información 3">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14633365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5" name="Rectangle 5"/>
          <p:cNvSpPr>
            <a:spLocks noGrp="1" noChangeArrowheads="1"/>
          </p:cNvSpPr>
          <p:nvPr>
            <p:ph type="body" idx="1"/>
          </p:nvPr>
        </p:nvSpPr>
        <p:spPr/>
        <p:txBody>
          <a:bodyPr/>
          <a:lstStyle/>
          <a:p>
            <a:r>
              <a:rPr lang="es-ES" dirty="0"/>
              <a:t>Se busca que las consideraciones sobre el sistema sean holísticas, es decir, que todos los elementos cruciales del sistema sean tomados en cuenta.</a:t>
            </a:r>
          </a:p>
          <a:p>
            <a:r>
              <a:rPr lang="es-ES" dirty="0">
                <a:solidFill>
                  <a:srgbClr val="FFFF00"/>
                </a:solidFill>
              </a:rPr>
              <a:t>Se logra mediante el Análisis Dimensional.</a:t>
            </a:r>
          </a:p>
        </p:txBody>
      </p:sp>
      <p:sp>
        <p:nvSpPr>
          <p:cNvPr id="25602" name="Rectangle 4"/>
          <p:cNvSpPr>
            <a:spLocks noGrp="1" noChangeArrowheads="1"/>
          </p:cNvSpPr>
          <p:nvPr>
            <p:ph type="title"/>
          </p:nvPr>
        </p:nvSpPr>
        <p:spPr/>
        <p:txBody>
          <a:bodyPr/>
          <a:lstStyle/>
          <a:p>
            <a:r>
              <a:rPr lang="es-ES" dirty="0"/>
              <a:t>Integralidad </a:t>
            </a:r>
            <a:endParaRPr lang="es-ES" altLang="en-US" dirty="0"/>
          </a:p>
        </p:txBody>
      </p:sp>
      <p:sp>
        <p:nvSpPr>
          <p:cNvPr id="4" name="Botón de acción: obtener información 3">
            <a:hlinkClick r:id="rId3" action="ppaction://hlinksldjump" highlightClick="1"/>
          </p:cNvPr>
          <p:cNvSpPr/>
          <p:nvPr/>
        </p:nvSpPr>
        <p:spPr>
          <a:xfrm>
            <a:off x="8172400" y="5661248"/>
            <a:ext cx="649383" cy="93610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23598058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7 Marcador de contenido"/>
          <p:cNvSpPr>
            <a:spLocks noGrp="1"/>
          </p:cNvSpPr>
          <p:nvPr>
            <p:ph idx="1"/>
          </p:nvPr>
        </p:nvSpPr>
        <p:spPr/>
        <p:txBody>
          <a:bodyPr/>
          <a:lstStyle/>
          <a:p>
            <a:r>
              <a:rPr lang="es-MX" altLang="en-US" dirty="0"/>
              <a:t>¿Qué es un sistema?</a:t>
            </a:r>
          </a:p>
          <a:p>
            <a:r>
              <a:rPr lang="es-MX" altLang="en-US" dirty="0"/>
              <a:t>¿Características de LOS sistemas?</a:t>
            </a:r>
          </a:p>
          <a:p>
            <a:r>
              <a:rPr lang="es-MX" altLang="en-US" dirty="0"/>
              <a:t>¿Elementos de un sistema?</a:t>
            </a:r>
          </a:p>
          <a:p>
            <a:r>
              <a:rPr lang="es-MX" altLang="en-US" dirty="0"/>
              <a:t>¿Tipología de los sistemas?</a:t>
            </a:r>
          </a:p>
        </p:txBody>
      </p:sp>
      <p:sp>
        <p:nvSpPr>
          <p:cNvPr id="4098" name="Rectangle 14"/>
          <p:cNvSpPr>
            <a:spLocks noGrp="1" noChangeArrowheads="1"/>
          </p:cNvSpPr>
          <p:nvPr>
            <p:ph type="title"/>
          </p:nvPr>
        </p:nvSpPr>
        <p:spPr/>
        <p:txBody>
          <a:bodyPr/>
          <a:lstStyle/>
          <a:p>
            <a:r>
              <a:rPr lang="es-ES" altLang="en-US"/>
              <a:t>Cuestionario</a:t>
            </a:r>
          </a:p>
        </p:txBody>
      </p:sp>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5"/>
          <p:cNvSpPr>
            <a:spLocks noGrp="1" noChangeArrowheads="1"/>
          </p:cNvSpPr>
          <p:nvPr>
            <p:ph type="body" idx="1"/>
          </p:nvPr>
        </p:nvSpPr>
        <p:spPr/>
        <p:txBody>
          <a:bodyPr/>
          <a:lstStyle/>
          <a:p>
            <a:r>
              <a:rPr lang="es-ES_tradnl" altLang="en-US"/>
              <a:t>La TGS surge en respuesta al agotamiento e inaplicabilidad de los enfoques analítico-reduccionistas y sus principios mecánico-causales. </a:t>
            </a:r>
            <a:endParaRPr lang="es-ES_tradnl" altLang="en-US" dirty="0"/>
          </a:p>
        </p:txBody>
      </p:sp>
      <p:sp>
        <p:nvSpPr>
          <p:cNvPr id="8194" name="Rectangle 4"/>
          <p:cNvSpPr>
            <a:spLocks noGrp="1" noChangeArrowheads="1"/>
          </p:cNvSpPr>
          <p:nvPr>
            <p:ph type="title"/>
          </p:nvPr>
        </p:nvSpPr>
        <p:spPr/>
        <p:txBody>
          <a:bodyPr/>
          <a:lstStyle/>
          <a:p>
            <a:r>
              <a:rPr lang="es-ES" altLang="en-US"/>
              <a:t>Problemática</a:t>
            </a:r>
          </a:p>
        </p:txBody>
      </p:sp>
    </p:spTree>
    <p:custDataLst>
      <p:tags r:id="rId1"/>
    </p:custDataLst>
    <p:extLst>
      <p:ext uri="{BB962C8B-B14F-4D97-AF65-F5344CB8AC3E}">
        <p14:creationId xmlns:p14="http://schemas.microsoft.com/office/powerpoint/2010/main" val="22959973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r>
              <a:rPr lang="es-ES_tradnl" altLang="en-US"/>
              <a:t>Se desprende que el principio clave en que se basa la TGS es la noción de totalidad orgánica, mientras que el paradigma anterior estaba fundado en una imagen inorgánica del mundo.</a:t>
            </a:r>
          </a:p>
        </p:txBody>
      </p:sp>
      <p:sp>
        <p:nvSpPr>
          <p:cNvPr id="9218" name="Rectangle 2"/>
          <p:cNvSpPr>
            <a:spLocks noGrp="1" noChangeArrowheads="1"/>
          </p:cNvSpPr>
          <p:nvPr>
            <p:ph type="title"/>
          </p:nvPr>
        </p:nvSpPr>
        <p:spPr/>
        <p:txBody>
          <a:bodyPr/>
          <a:lstStyle/>
          <a:p>
            <a:r>
              <a:rPr lang="es-ES" altLang="en-US"/>
              <a:t>Problemática</a:t>
            </a:r>
          </a:p>
        </p:txBody>
      </p:sp>
    </p:spTree>
    <p:custDataLst>
      <p:tags r:id="rId1"/>
    </p:custDataLst>
    <p:extLst>
      <p:ext uri="{BB962C8B-B14F-4D97-AF65-F5344CB8AC3E}">
        <p14:creationId xmlns:p14="http://schemas.microsoft.com/office/powerpoint/2010/main" val="36651623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a:t>Problemática</a:t>
            </a:r>
            <a:endParaRPr lang="es-ES" dirty="0"/>
          </a:p>
        </p:txBody>
      </p:sp>
      <p:sp>
        <p:nvSpPr>
          <p:cNvPr id="6147" name="Rectangle 3"/>
          <p:cNvSpPr>
            <a:spLocks noGrp="1" noChangeArrowheads="1"/>
          </p:cNvSpPr>
          <p:nvPr>
            <p:ph sz="half" idx="1"/>
          </p:nvPr>
        </p:nvSpPr>
        <p:spPr/>
        <p:txBody>
          <a:bodyPr/>
          <a:lstStyle/>
          <a:p>
            <a:r>
              <a:rPr lang="es-ES"/>
              <a:t>Esta propuesta nace de los estudios de Bertalanffy (01-72) sobre organización en la ciencia de la Biología y sobre el desarrollo de iguales principios en otras disciplinas. </a:t>
            </a:r>
            <a:endParaRPr lang="es-ES" dirty="0"/>
          </a:p>
        </p:txBody>
      </p:sp>
      <p:pic>
        <p:nvPicPr>
          <p:cNvPr id="6" name="Picture 4" descr="bertalan1"/>
          <p:cNvPicPr>
            <a:picLocks noGrp="1" noChangeAspect="1" noChangeArrowheads="1"/>
          </p:cNvPicPr>
          <p:nvPr>
            <p:ph sz="half" idx="2"/>
          </p:nvPr>
        </p:nvPicPr>
        <p:blipFill>
          <a:blip r:embed="rId3">
            <a:lum bright="24000" contrast="30000"/>
            <a:extLst>
              <a:ext uri="{28A0092B-C50C-407E-A947-70E740481C1C}">
                <a14:useLocalDpi xmlns:a14="http://schemas.microsoft.com/office/drawing/2010/main" val="0"/>
              </a:ext>
            </a:extLst>
          </a:blip>
          <a:srcRect/>
          <a:stretch>
            <a:fillRect/>
          </a:stretch>
        </p:blipFill>
        <p:spPr>
          <a:xfrm>
            <a:off x="5687060" y="3091021"/>
            <a:ext cx="1960880" cy="1544320"/>
          </a:xfrm>
        </p:spPr>
      </p:pic>
    </p:spTree>
    <p:custDataLst>
      <p:tags r:id="rId1"/>
    </p:custDataLst>
    <p:extLst>
      <p:ext uri="{BB962C8B-B14F-4D97-AF65-F5344CB8AC3E}">
        <p14:creationId xmlns:p14="http://schemas.microsoft.com/office/powerpoint/2010/main" val="24191940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6"/>
          <p:cNvSpPr>
            <a:spLocks noGrp="1" noChangeArrowheads="1"/>
          </p:cNvSpPr>
          <p:nvPr>
            <p:ph type="body" idx="1"/>
          </p:nvPr>
        </p:nvSpPr>
        <p:spPr/>
        <p:txBody>
          <a:bodyPr/>
          <a:lstStyle/>
          <a:p>
            <a:r>
              <a:rPr lang="es-ES" altLang="en-US"/>
              <a:t>Se consolida en los 50, como la integración de métodos originados en distintas ciencias que se convierten en modelos formales de validez general. </a:t>
            </a:r>
            <a:endParaRPr lang="es-ES" altLang="en-US" dirty="0"/>
          </a:p>
        </p:txBody>
      </p:sp>
      <p:sp>
        <p:nvSpPr>
          <p:cNvPr id="6146" name="Rectangle 5"/>
          <p:cNvSpPr>
            <a:spLocks noGrp="1" noChangeArrowheads="1"/>
          </p:cNvSpPr>
          <p:nvPr>
            <p:ph type="title"/>
          </p:nvPr>
        </p:nvSpPr>
        <p:spPr/>
        <p:txBody>
          <a:bodyPr/>
          <a:lstStyle/>
          <a:p>
            <a:r>
              <a:rPr lang="es-ES" altLang="en-US"/>
              <a:t>Problemática</a:t>
            </a:r>
          </a:p>
        </p:txBody>
      </p:sp>
    </p:spTree>
    <p:custDataLst>
      <p:tags r:id="rId1"/>
    </p:custDataLst>
    <p:extLst>
      <p:ext uri="{BB962C8B-B14F-4D97-AF65-F5344CB8AC3E}">
        <p14:creationId xmlns:p14="http://schemas.microsoft.com/office/powerpoint/2010/main" val="40041791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r>
              <a:rPr lang="es-ES"/>
              <a:t>La TGS pretende proporcionar</a:t>
            </a:r>
            <a:r>
              <a:rPr lang="es-MX"/>
              <a:t>...</a:t>
            </a:r>
          </a:p>
          <a:p>
            <a:pPr lvl="1"/>
            <a:r>
              <a:rPr lang="es-MX"/>
              <a:t>Una </a:t>
            </a:r>
            <a:r>
              <a:rPr lang="es-ES"/>
              <a:t>categoría analítica fundamental</a:t>
            </a:r>
            <a:r>
              <a:rPr lang="es-MX"/>
              <a:t>.</a:t>
            </a:r>
          </a:p>
          <a:p>
            <a:pPr lvl="1"/>
            <a:r>
              <a:rPr lang="es-ES"/>
              <a:t>Un modelo independiente del contenido</a:t>
            </a:r>
            <a:r>
              <a:rPr lang="es-MX"/>
              <a:t> que </a:t>
            </a:r>
            <a:r>
              <a:rPr lang="es-ES_tradnl"/>
              <a:t>facilite la transferencia entre campos. </a:t>
            </a:r>
            <a:endParaRPr lang="es-MX"/>
          </a:p>
          <a:p>
            <a:pPr lvl="1"/>
            <a:r>
              <a:rPr lang="es-ES_tradnl"/>
              <a:t>Una terminología para describir las características sistémicas. </a:t>
            </a:r>
          </a:p>
          <a:p>
            <a:pPr lvl="1"/>
            <a:r>
              <a:rPr lang="es-ES_tradnl"/>
              <a:t>Promover la unidad de la ciencia a través de principios conceptuales y metodológicos.</a:t>
            </a:r>
            <a:endParaRPr lang="es-ES_tradnl" dirty="0"/>
          </a:p>
        </p:txBody>
      </p:sp>
      <p:sp>
        <p:nvSpPr>
          <p:cNvPr id="7170" name="Rectangle 2"/>
          <p:cNvSpPr>
            <a:spLocks noGrp="1" noChangeArrowheads="1"/>
          </p:cNvSpPr>
          <p:nvPr>
            <p:ph type="title"/>
          </p:nvPr>
        </p:nvSpPr>
        <p:spPr/>
        <p:txBody>
          <a:bodyPr/>
          <a:lstStyle/>
          <a:p>
            <a:r>
              <a:rPr lang="es-ES" altLang="en-US" dirty="0"/>
              <a:t>Madurez organizacional</a:t>
            </a:r>
          </a:p>
        </p:txBody>
      </p:sp>
    </p:spTree>
    <p:custDataLst>
      <p:tags r:id="rId1"/>
    </p:custDataLst>
    <p:extLst>
      <p:ext uri="{BB962C8B-B14F-4D97-AF65-F5344CB8AC3E}">
        <p14:creationId xmlns:p14="http://schemas.microsoft.com/office/powerpoint/2010/main" val="24094763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8.xml><?xml version="1.0" encoding="utf-8"?>
<p:tagLst xmlns:a="http://schemas.openxmlformats.org/drawingml/2006/main" xmlns:r="http://schemas.openxmlformats.org/officeDocument/2006/relationships" xmlns:p="http://schemas.openxmlformats.org/presentationml/2006/main">
  <p:tag name="POWER3D TRANSITION" val="Twopanel.p3d 7"/>
  <p:tag name="POWER3D OPTIONS" val="Medium "/>
  <p:tag name="POWER3D SOUND" val="Two Panels"/>
</p:tagLst>
</file>

<file path=ppt/tags/tag19.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TRANSITION" val="Twopanel.p3d 7"/>
  <p:tag name="POWER3D OPTIONS" val="Medium "/>
  <p:tag name="POWER3D SOUND" val="Two Panels"/>
</p:tagLst>
</file>

<file path=ppt/tags/tag6.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heme/theme1.xml><?xml version="1.0" encoding="utf-8"?>
<a:theme xmlns:a="http://schemas.openxmlformats.org/drawingml/2006/main" name="Formato INAP para diplomadossp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Formato INAP para diplomadossp1</Template>
  <TotalTime>1146</TotalTime>
  <Words>1155</Words>
  <Application>Microsoft Office PowerPoint</Application>
  <PresentationFormat>Presentación en pantalla (4:3)</PresentationFormat>
  <Paragraphs>211</Paragraphs>
  <Slides>35</Slides>
  <Notes>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3" baseType="lpstr">
      <vt:lpstr>Arial</vt:lpstr>
      <vt:lpstr>Arial Narrow</vt:lpstr>
      <vt:lpstr>Calibri</vt:lpstr>
      <vt:lpstr>Times New Roman</vt:lpstr>
      <vt:lpstr>USABlack</vt:lpstr>
      <vt:lpstr>Wingdings</vt:lpstr>
      <vt:lpstr>Formato INAP para diplomadossp1</vt:lpstr>
      <vt:lpstr>Clip</vt:lpstr>
      <vt:lpstr>El Enfoque de Sistemas</vt:lpstr>
      <vt:lpstr>Introducción</vt:lpstr>
      <vt:lpstr>La problemática</vt:lpstr>
      <vt:lpstr>Cuestionario</vt:lpstr>
      <vt:lpstr>Problemática</vt:lpstr>
      <vt:lpstr>Problemática</vt:lpstr>
      <vt:lpstr>Problemática</vt:lpstr>
      <vt:lpstr>Problemática</vt:lpstr>
      <vt:lpstr>Madurez organizacional</vt:lpstr>
      <vt:lpstr>Generaciones </vt:lpstr>
      <vt:lpstr>Supuestos teóricos</vt:lpstr>
      <vt:lpstr>Supuestos Teóricos</vt:lpstr>
      <vt:lpstr>Concepto de Sistema</vt:lpstr>
      <vt:lpstr>Procesos transversales</vt:lpstr>
      <vt:lpstr>Tipología</vt:lpstr>
      <vt:lpstr>Informatividad</vt:lpstr>
      <vt:lpstr>Interacción c/el ambiente</vt:lpstr>
      <vt:lpstr>Complejidad</vt:lpstr>
      <vt:lpstr>Presentación de PowerPoint</vt:lpstr>
      <vt:lpstr>Características</vt:lpstr>
      <vt:lpstr>Elementos de un sistema</vt:lpstr>
      <vt:lpstr>Prescripciones metodológicas</vt:lpstr>
      <vt:lpstr>Elementos de un sistema</vt:lpstr>
      <vt:lpstr>Métodos</vt:lpstr>
      <vt:lpstr>Sistema Organizacional</vt:lpstr>
      <vt:lpstr>Herramientas complementarias</vt:lpstr>
      <vt:lpstr>Sumario</vt:lpstr>
      <vt:lpstr>El Enfoque de Sistemas</vt:lpstr>
      <vt:lpstr>Presentación de PowerPoint</vt:lpstr>
      <vt:lpstr>Complejidad</vt:lpstr>
      <vt:lpstr>Sinergia</vt:lpstr>
      <vt:lpstr>Homeostasis</vt:lpstr>
      <vt:lpstr>Entropía</vt:lpstr>
      <vt:lpstr>Equifinalidad</vt:lpstr>
      <vt:lpstr>Integralidad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Suarez</dc:creator>
  <cp:lastModifiedBy>Vicente Suarez Zendejas</cp:lastModifiedBy>
  <cp:revision>80</cp:revision>
  <dcterms:created xsi:type="dcterms:W3CDTF">2012-05-22T14:38:36Z</dcterms:created>
  <dcterms:modified xsi:type="dcterms:W3CDTF">2019-08-01T02:01:50Z</dcterms:modified>
</cp:coreProperties>
</file>