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6" r:id="rId2"/>
    <p:sldId id="257" r:id="rId3"/>
    <p:sldId id="318" r:id="rId4"/>
    <p:sldId id="262" r:id="rId5"/>
    <p:sldId id="261" r:id="rId6"/>
    <p:sldId id="272" r:id="rId7"/>
    <p:sldId id="270" r:id="rId8"/>
    <p:sldId id="263" r:id="rId9"/>
    <p:sldId id="271" r:id="rId10"/>
    <p:sldId id="264" r:id="rId11"/>
    <p:sldId id="266" r:id="rId12"/>
    <p:sldId id="267" r:id="rId13"/>
    <p:sldId id="288" r:id="rId14"/>
    <p:sldId id="312" r:id="rId15"/>
    <p:sldId id="269" r:id="rId16"/>
    <p:sldId id="273" r:id="rId17"/>
    <p:sldId id="274" r:id="rId18"/>
    <p:sldId id="276" r:id="rId19"/>
    <p:sldId id="278" r:id="rId20"/>
    <p:sldId id="279" r:id="rId21"/>
    <p:sldId id="281" r:id="rId22"/>
    <p:sldId id="283" r:id="rId23"/>
    <p:sldId id="285" r:id="rId24"/>
    <p:sldId id="289" r:id="rId25"/>
    <p:sldId id="290" r:id="rId26"/>
    <p:sldId id="291" r:id="rId27"/>
    <p:sldId id="292" r:id="rId28"/>
    <p:sldId id="293" r:id="rId29"/>
    <p:sldId id="287" r:id="rId30"/>
    <p:sldId id="310" r:id="rId31"/>
    <p:sldId id="308" r:id="rId32"/>
    <p:sldId id="294" r:id="rId33"/>
    <p:sldId id="295" r:id="rId34"/>
    <p:sldId id="296" r:id="rId35"/>
    <p:sldId id="301" r:id="rId36"/>
    <p:sldId id="302" r:id="rId37"/>
    <p:sldId id="303" r:id="rId38"/>
    <p:sldId id="304" r:id="rId39"/>
    <p:sldId id="306" r:id="rId40"/>
    <p:sldId id="307" r:id="rId41"/>
    <p:sldId id="309" r:id="rId42"/>
    <p:sldId id="313" r:id="rId43"/>
    <p:sldId id="282" r:id="rId44"/>
    <p:sldId id="314" r:id="rId45"/>
    <p:sldId id="277" r:id="rId46"/>
    <p:sldId id="280" r:id="rId47"/>
    <p:sldId id="315" r:id="rId48"/>
    <p:sldId id="284" r:id="rId49"/>
    <p:sldId id="286" r:id="rId50"/>
    <p:sldId id="316" r:id="rId51"/>
    <p:sldId id="317" r:id="rId52"/>
    <p:sldId id="320" r:id="rId53"/>
    <p:sldId id="319" r:id="rId54"/>
    <p:sldId id="305" r:id="rId55"/>
    <p:sldId id="311" r:id="rId5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567" autoAdjust="0"/>
    <p:restoredTop sz="86432" autoAdjust="0"/>
  </p:normalViewPr>
  <p:slideViewPr>
    <p:cSldViewPr>
      <p:cViewPr>
        <p:scale>
          <a:sx n="66" d="100"/>
          <a:sy n="66" d="100"/>
        </p:scale>
        <p:origin x="-918" y="-288"/>
      </p:cViewPr>
      <p:guideLst>
        <p:guide orient="horz" pos="2160"/>
        <p:guide pos="2880"/>
      </p:guideLst>
    </p:cSldViewPr>
  </p:slideViewPr>
  <p:outlineViewPr>
    <p:cViewPr>
      <p:scale>
        <a:sx n="33" d="100"/>
        <a:sy n="33" d="100"/>
      </p:scale>
      <p:origin x="258" y="179880"/>
    </p:cViewPr>
  </p:outlineViewPr>
  <p:notesTextViewPr>
    <p:cViewPr>
      <p:scale>
        <a:sx n="100" d="100"/>
        <a:sy n="100" d="100"/>
      </p:scale>
      <p:origin x="0" y="0"/>
    </p:cViewPr>
  </p:notesTextViewPr>
  <p:sorterViewPr>
    <p:cViewPr>
      <p:scale>
        <a:sx n="75" d="100"/>
        <a:sy n="75" d="100"/>
      </p:scale>
      <p:origin x="0" y="3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022-5269-49C2-B55E-13AD7FC0BACB}" type="datetimeFigureOut">
              <a:rPr lang="es-MX" smtClean="0"/>
              <a:pPr/>
              <a:t>05/12/2008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D97F4-F39B-4132-97D8-467257D15634}"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17B4815-8393-4CF2-8165-C0F69ACF6D4C}" type="slidenum">
              <a:rPr lang="en-US" smtClean="0"/>
              <a:pPr/>
              <a:t>35</a:t>
            </a:fld>
            <a:endParaRPr lang="en-US" smtClean="0"/>
          </a:p>
        </p:txBody>
      </p:sp>
      <p:sp>
        <p:nvSpPr>
          <p:cNvPr id="1638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6388" name="Rectangle 3"/>
          <p:cNvSpPr>
            <a:spLocks noGrp="1" noChangeArrowheads="1"/>
          </p:cNvSpPr>
          <p:nvPr>
            <p:ph type="body" idx="1"/>
          </p:nvPr>
        </p:nvSpPr>
        <p:spPr>
          <a:noFill/>
          <a:ln/>
        </p:spPr>
        <p:txBody>
          <a:bodyPr lIns="90488" tIns="44450" rIns="90488" bIns="44450"/>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17" name="16 Marcador de pie de página"/>
          <p:cNvSpPr>
            <a:spLocks noGrp="1"/>
          </p:cNvSpPr>
          <p:nvPr>
            <p:ph type="ftr" sz="quarter" idx="11"/>
          </p:nvPr>
        </p:nvSpPr>
        <p:spPr/>
        <p:txBody>
          <a:bodyPr/>
          <a:lstStyle>
            <a:extLst/>
          </a:lstStyle>
          <a:p>
            <a:endParaRPr lang="es-MX"/>
          </a:p>
        </p:txBody>
      </p:sp>
      <p:sp>
        <p:nvSpPr>
          <p:cNvPr id="29" name="28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3400" y="381000"/>
            <a:ext cx="8077200" cy="6858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685800" y="1295400"/>
            <a:ext cx="38100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295400"/>
            <a:ext cx="38100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3"/>
          <p:cNvSpPr>
            <a:spLocks noGrp="1" noChangeArrowheads="1"/>
          </p:cNvSpPr>
          <p:nvPr>
            <p:ph type="ftr" sz="quarter" idx="10"/>
          </p:nvPr>
        </p:nvSpPr>
        <p:spPr>
          <a:ln/>
        </p:spPr>
        <p:txBody>
          <a:bodyPr/>
          <a:lstStyle>
            <a:lvl1pPr>
              <a:defRPr/>
            </a:lvl1pPr>
          </a:lstStyle>
          <a:p>
            <a:pPr>
              <a:defRPr/>
            </a:pPr>
            <a:r>
              <a:rPr lang="en-US"/>
              <a:t>© Copyright McGraw-Hill. All rights reserved.</a:t>
            </a:r>
          </a:p>
        </p:txBody>
      </p:sp>
      <p:sp>
        <p:nvSpPr>
          <p:cNvPr id="6" name="Rectangle 4"/>
          <p:cNvSpPr>
            <a:spLocks noGrp="1" noChangeArrowheads="1"/>
          </p:cNvSpPr>
          <p:nvPr>
            <p:ph type="sldNum" sz="quarter" idx="11"/>
          </p:nvPr>
        </p:nvSpPr>
        <p:spPr>
          <a:ln/>
        </p:spPr>
        <p:txBody>
          <a:bodyPr/>
          <a:lstStyle>
            <a:lvl1pPr>
              <a:defRPr/>
            </a:lvl1pPr>
          </a:lstStyle>
          <a:p>
            <a:pPr>
              <a:defRPr/>
            </a:pPr>
            <a:r>
              <a:rPr lang="en-US"/>
              <a:t>16</a:t>
            </a:r>
            <a:r>
              <a:rPr lang="en-US">
                <a:cs typeface="Arial" charset="0"/>
              </a:rPr>
              <a:t>–</a:t>
            </a:r>
            <a:fld id="{9CA0DD90-8A14-4B58-82EF-524A6DE769C2}"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9708F1-7092-4BDC-809B-A994F98C1F13}" type="datetimeFigureOut">
              <a:rPr lang="es-MX" smtClean="0"/>
              <a:pPr/>
              <a:t>05/12/2008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A7060CA-D5C1-431C-BF8D-0D743F13A44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C19708F1-7092-4BDC-809B-A994F98C1F13}" type="datetimeFigureOut">
              <a:rPr lang="es-MX" smtClean="0"/>
              <a:pPr/>
              <a:t>05/12/2008</a:t>
            </a:fld>
            <a:endParaRPr lang="es-MX"/>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1A7060CA-D5C1-431C-BF8D-0D743F13A44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19708F1-7092-4BDC-809B-A994F98C1F13}" type="datetimeFigureOut">
              <a:rPr lang="es-MX" smtClean="0"/>
              <a:pPr/>
              <a:t>05/12/2008</a:t>
            </a:fld>
            <a:endParaRPr lang="es-MX"/>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A7060CA-D5C1-431C-BF8D-0D743F13A441}"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Conflicto y Negociación</a:t>
            </a:r>
            <a:endParaRPr lang="es-MX" dirty="0"/>
          </a:p>
        </p:txBody>
      </p:sp>
      <p:sp>
        <p:nvSpPr>
          <p:cNvPr id="3" name="2 Subtítulo"/>
          <p:cNvSpPr>
            <a:spLocks noGrp="1"/>
          </p:cNvSpPr>
          <p:nvPr>
            <p:ph type="subTitle" idx="1"/>
          </p:nvPr>
        </p:nvSpPr>
        <p:spPr/>
        <p:txBody>
          <a:bodyPr/>
          <a:lstStyle/>
          <a:p>
            <a:r>
              <a:rPr lang="es-MX" smtClean="0"/>
              <a:t>Parte 2. </a:t>
            </a:r>
            <a:r>
              <a:rPr lang="es-MX" dirty="0" smtClean="0"/>
              <a:t>VSZ. AMDG</a:t>
            </a:r>
            <a:endParaRPr lang="es-MX" dirty="0"/>
          </a:p>
        </p:txBody>
      </p:sp>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sp>
        <p:nvSpPr>
          <p:cNvPr id="3" name="2 Marcador de contenido"/>
          <p:cNvSpPr>
            <a:spLocks noGrp="1"/>
          </p:cNvSpPr>
          <p:nvPr>
            <p:ph idx="1"/>
          </p:nvPr>
        </p:nvSpPr>
        <p:spPr/>
        <p:txBody>
          <a:bodyPr>
            <a:normAutofit/>
          </a:bodyPr>
          <a:lstStyle/>
          <a:p>
            <a:endParaRPr lang="es-MX" dirty="0" smtClean="0"/>
          </a:p>
          <a:p>
            <a:r>
              <a:rPr lang="es-MX" dirty="0" smtClean="0"/>
              <a:t>Conflictos CONSTRUCTIVOS:</a:t>
            </a:r>
          </a:p>
          <a:p>
            <a:endParaRPr lang="es-MX" dirty="0" smtClean="0"/>
          </a:p>
          <a:p>
            <a:pPr lvl="1"/>
            <a:r>
              <a:rPr lang="es-MX" dirty="0" smtClean="0"/>
              <a:t>Hacen aparentes problemas que no habíamos visto.</a:t>
            </a:r>
          </a:p>
          <a:p>
            <a:pPr lvl="1"/>
            <a:r>
              <a:rPr lang="es-MX" dirty="0" smtClean="0"/>
              <a:t>Ayudan a tomar decisiones con más cuidado.</a:t>
            </a:r>
          </a:p>
          <a:p>
            <a:pPr lvl="1"/>
            <a:r>
              <a:rPr lang="es-MX" dirty="0" smtClean="0"/>
              <a:t>Dan espacio a la </a:t>
            </a:r>
            <a:r>
              <a:rPr lang="es-MX" dirty="0" smtClean="0">
                <a:solidFill>
                  <a:srgbClr val="FFFF00"/>
                </a:solidFill>
              </a:rPr>
              <a:t>creatividad e innovación</a:t>
            </a:r>
            <a:r>
              <a:rPr lang="es-MX" dirty="0" smtClean="0"/>
              <a:t>.</a:t>
            </a: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sp>
        <p:nvSpPr>
          <p:cNvPr id="3" name="2 Marcador de contenido"/>
          <p:cNvSpPr>
            <a:spLocks noGrp="1"/>
          </p:cNvSpPr>
          <p:nvPr>
            <p:ph idx="1"/>
          </p:nvPr>
        </p:nvSpPr>
        <p:spPr/>
        <p:txBody>
          <a:bodyPr>
            <a:normAutofit/>
          </a:bodyPr>
          <a:lstStyle/>
          <a:p>
            <a:endParaRPr lang="es-MX" dirty="0" smtClean="0"/>
          </a:p>
          <a:p>
            <a:r>
              <a:rPr lang="es-MX" dirty="0" smtClean="0"/>
              <a:t>Conflictos DESTRUCTIVOS:</a:t>
            </a:r>
          </a:p>
          <a:p>
            <a:pPr lvl="1"/>
            <a:endParaRPr lang="es-MX" dirty="0" smtClean="0"/>
          </a:p>
          <a:p>
            <a:pPr lvl="1"/>
            <a:r>
              <a:rPr lang="es-MX" dirty="0" smtClean="0"/>
              <a:t>Promueven </a:t>
            </a:r>
            <a:r>
              <a:rPr lang="es-MX" dirty="0" smtClean="0">
                <a:solidFill>
                  <a:srgbClr val="FFFF00"/>
                </a:solidFill>
              </a:rPr>
              <a:t>hostilidades interpersonales</a:t>
            </a:r>
            <a:r>
              <a:rPr lang="es-MX" dirty="0" smtClean="0"/>
              <a:t>.</a:t>
            </a:r>
          </a:p>
          <a:p>
            <a:pPr lvl="1"/>
            <a:r>
              <a:rPr lang="es-MX" dirty="0" smtClean="0"/>
              <a:t>Dañan la cohesión de los grupos de trabajo.</a:t>
            </a:r>
          </a:p>
          <a:p>
            <a:pPr lvl="1"/>
            <a:r>
              <a:rPr lang="es-MX" dirty="0" smtClean="0"/>
              <a:t>Crean un ambiente laboral negativo.</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pic>
        <p:nvPicPr>
          <p:cNvPr id="1026" name="Picture 2"/>
          <p:cNvPicPr>
            <a:picLocks noGrp="1" noChangeAspect="1" noChangeArrowheads="1"/>
          </p:cNvPicPr>
          <p:nvPr>
            <p:ph idx="1"/>
          </p:nvPr>
        </p:nvPicPr>
        <p:blipFill>
          <a:blip r:embed="rId2"/>
          <a:srcRect/>
          <a:stretch>
            <a:fillRect/>
          </a:stretch>
        </p:blipFill>
        <p:spPr bwMode="auto">
          <a:xfrm>
            <a:off x="1220802" y="1784350"/>
            <a:ext cx="7159595" cy="45720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lstStyle/>
          <a:p>
            <a:endParaRPr lang="es-MX"/>
          </a:p>
        </p:txBody>
      </p:sp>
      <p:sp>
        <p:nvSpPr>
          <p:cNvPr id="5" name="4 Título"/>
          <p:cNvSpPr>
            <a:spLocks noGrp="1"/>
          </p:cNvSpPr>
          <p:nvPr>
            <p:ph type="title"/>
          </p:nvPr>
        </p:nvSpPr>
        <p:spPr/>
        <p:txBody>
          <a:bodyPr/>
          <a:lstStyle/>
          <a:p>
            <a:r>
              <a:rPr lang="es-MX" dirty="0" smtClean="0"/>
              <a:t>Tipos del conflicto</a:t>
            </a:r>
            <a:endParaRPr lang="es-MX" dirty="0"/>
          </a:p>
        </p:txBody>
      </p:sp>
      <p:pic>
        <p:nvPicPr>
          <p:cNvPr id="4" name="3 Marcador de contenido" descr="stickman_pleading_hg_clr.gif"/>
          <p:cNvPicPr>
            <a:picLocks noGrp="1" noChangeAspect="1"/>
          </p:cNvPicPr>
          <p:nvPr>
            <p:ph idx="4294967295"/>
          </p:nvPr>
        </p:nvPicPr>
        <p:blipFill>
          <a:blip r:embed="rId3"/>
          <a:stretch>
            <a:fillRect/>
          </a:stretch>
        </p:blipFill>
        <p:spPr>
          <a:xfrm>
            <a:off x="6038850" y="2336800"/>
            <a:ext cx="3105150" cy="3467100"/>
          </a:xfrm>
        </p:spPr>
      </p:pic>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TEORÍAS DEL CONFLICTO</a:t>
            </a:r>
            <a:endParaRPr lang="es-MX" dirty="0"/>
          </a:p>
        </p:txBody>
      </p:sp>
      <p:sp>
        <p:nvSpPr>
          <p:cNvPr id="3" name="2 Marcador de contenido"/>
          <p:cNvSpPr>
            <a:spLocks noGrp="1"/>
          </p:cNvSpPr>
          <p:nvPr>
            <p:ph idx="1"/>
          </p:nvPr>
        </p:nvSpPr>
        <p:spPr/>
        <p:txBody>
          <a:bodyPr>
            <a:normAutofit lnSpcReduction="10000"/>
          </a:bodyPr>
          <a:lstStyle/>
          <a:p>
            <a:pPr marL="582930" indent="-514350">
              <a:buFont typeface="+mj-lt"/>
              <a:buAutoNum type="arabicPeriod"/>
            </a:pPr>
            <a:r>
              <a:rPr lang="es-MX" dirty="0" smtClean="0">
                <a:solidFill>
                  <a:srgbClr val="FFFF00"/>
                </a:solidFill>
              </a:rPr>
              <a:t>Atribución.</a:t>
            </a:r>
          </a:p>
          <a:p>
            <a:pPr marL="582930" indent="-514350">
              <a:buFont typeface="+mj-lt"/>
              <a:buAutoNum type="arabicPeriod"/>
            </a:pPr>
            <a:r>
              <a:rPr lang="es-MX" dirty="0" smtClean="0">
                <a:solidFill>
                  <a:srgbClr val="FFFF00"/>
                </a:solidFill>
              </a:rPr>
              <a:t>Igualdad</a:t>
            </a:r>
            <a:r>
              <a:rPr lang="es-MX" dirty="0" smtClean="0"/>
              <a:t>.</a:t>
            </a:r>
          </a:p>
          <a:p>
            <a:pPr marL="582930" indent="-514350">
              <a:buFont typeface="+mj-lt"/>
              <a:buAutoNum type="arabicPeriod"/>
            </a:pPr>
            <a:r>
              <a:rPr lang="es-MX" dirty="0" smtClean="0"/>
              <a:t>De campo.</a:t>
            </a:r>
          </a:p>
          <a:p>
            <a:pPr marL="582930" indent="-514350">
              <a:buFont typeface="+mj-lt"/>
              <a:buAutoNum type="arabicPeriod"/>
            </a:pPr>
            <a:r>
              <a:rPr lang="es-MX" dirty="0" err="1" smtClean="0"/>
              <a:t>Interaccional</a:t>
            </a:r>
            <a:r>
              <a:rPr lang="es-MX" dirty="0" smtClean="0"/>
              <a:t>.</a:t>
            </a:r>
          </a:p>
          <a:p>
            <a:pPr marL="582930" indent="-514350">
              <a:buFont typeface="+mj-lt"/>
              <a:buAutoNum type="arabicPeriod"/>
            </a:pPr>
            <a:r>
              <a:rPr lang="es-MX" dirty="0" smtClean="0"/>
              <a:t>De fase.</a:t>
            </a:r>
          </a:p>
          <a:p>
            <a:pPr marL="582930" indent="-514350">
              <a:buFont typeface="+mj-lt"/>
              <a:buAutoNum type="arabicPeriod"/>
            </a:pPr>
            <a:r>
              <a:rPr lang="es-MX" dirty="0" smtClean="0"/>
              <a:t>Modelo </a:t>
            </a:r>
            <a:r>
              <a:rPr lang="es-MX" dirty="0" err="1" smtClean="0"/>
              <a:t>psicodinámico</a:t>
            </a:r>
            <a:r>
              <a:rPr lang="es-MX" dirty="0" smtClean="0"/>
              <a:t>.</a:t>
            </a:r>
          </a:p>
          <a:p>
            <a:pPr marL="582930" indent="-514350">
              <a:buFont typeface="+mj-lt"/>
              <a:buAutoNum type="arabicPeriod"/>
            </a:pPr>
            <a:r>
              <a:rPr lang="es-MX" dirty="0" smtClean="0"/>
              <a:t>Intercambio social.</a:t>
            </a:r>
          </a:p>
          <a:p>
            <a:pPr marL="582930" indent="-514350">
              <a:buFont typeface="+mj-lt"/>
              <a:buAutoNum type="arabicPeriod"/>
            </a:pPr>
            <a:r>
              <a:rPr lang="es-MX" dirty="0" smtClean="0"/>
              <a:t>De sistemas.</a:t>
            </a:r>
          </a:p>
          <a:p>
            <a:pPr marL="582930" indent="-514350">
              <a:buFont typeface="+mj-lt"/>
              <a:buAutoNum type="arabicPeriod"/>
            </a:pPr>
            <a:r>
              <a:rPr lang="es-MX" dirty="0" smtClean="0">
                <a:solidFill>
                  <a:srgbClr val="FFFF00"/>
                </a:solidFill>
              </a:rPr>
              <a:t>Transformacional</a:t>
            </a:r>
            <a:r>
              <a:rPr lang="es-MX" dirty="0" smtClean="0"/>
              <a:t>.</a:t>
            </a: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DE LA ATRIBUCIÓN</a:t>
            </a:r>
            <a:endParaRPr lang="es-MX" dirty="0"/>
          </a:p>
        </p:txBody>
      </p:sp>
      <p:sp>
        <p:nvSpPr>
          <p:cNvPr id="3" name="2 Marcador de contenido"/>
          <p:cNvSpPr>
            <a:spLocks noGrp="1"/>
          </p:cNvSpPr>
          <p:nvPr>
            <p:ph idx="1"/>
          </p:nvPr>
        </p:nvSpPr>
        <p:spPr/>
        <p:txBody>
          <a:bodyPr>
            <a:normAutofit lnSpcReduction="10000"/>
          </a:bodyPr>
          <a:lstStyle/>
          <a:p>
            <a:r>
              <a:rPr lang="es-MX" dirty="0" smtClean="0"/>
              <a:t>Las personas explican los eventos proyectando sus propias ideas, sentimientos o características en otros o en la situación presentada.</a:t>
            </a:r>
          </a:p>
          <a:p>
            <a:r>
              <a:rPr lang="es-MX" dirty="0" smtClean="0"/>
              <a:t>La proyección tiene varios aspectos. Ante un problema, la persona puede culpar a otro, generalizar o particularizar, creer conocer la raíz del problema, etc. El problema crece gracias a las percepciones erradas, creadas por juicios imprecisos.</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DE LA IGUALDAD</a:t>
            </a:r>
            <a:endParaRPr lang="es-MX" dirty="0"/>
          </a:p>
        </p:txBody>
      </p:sp>
      <p:sp>
        <p:nvSpPr>
          <p:cNvPr id="3" name="2 Marcador de contenido"/>
          <p:cNvSpPr>
            <a:spLocks noGrp="1"/>
          </p:cNvSpPr>
          <p:nvPr>
            <p:ph idx="1"/>
          </p:nvPr>
        </p:nvSpPr>
        <p:spPr/>
        <p:txBody>
          <a:bodyPr>
            <a:normAutofit/>
          </a:bodyPr>
          <a:lstStyle/>
          <a:p>
            <a:r>
              <a:rPr lang="es-MX" dirty="0" smtClean="0"/>
              <a:t>Perspectiva de justicia distribuida. Considera que las personas se estresan, frustran y/o molestan cuando perciben que algo que valoran no ha sido distribuido con equidad.</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DE CAMPO</a:t>
            </a:r>
            <a:endParaRPr lang="es-MX" dirty="0"/>
          </a:p>
        </p:txBody>
      </p:sp>
      <p:sp>
        <p:nvSpPr>
          <p:cNvPr id="3" name="2 Marcador de contenido"/>
          <p:cNvSpPr>
            <a:spLocks noGrp="1"/>
          </p:cNvSpPr>
          <p:nvPr>
            <p:ph idx="1"/>
          </p:nvPr>
        </p:nvSpPr>
        <p:spPr/>
        <p:txBody>
          <a:bodyPr>
            <a:normAutofit fontScale="92500"/>
          </a:bodyPr>
          <a:lstStyle/>
          <a:p>
            <a:r>
              <a:rPr lang="es-MX" dirty="0" smtClean="0"/>
              <a:t>Percibe las acciones de las personas como afectadas por el contexto. La familia, comunidad y el ambiente laboral, cada una presiona y hala al individuo en diferentes direcciones, basada en las expectativas, compromisos y lealtades únicas de cada ambiente.</a:t>
            </a:r>
          </a:p>
          <a:p>
            <a:r>
              <a:rPr lang="es-MX" dirty="0" smtClean="0"/>
              <a:t>Las distintas fuerzas motivan o inhiben conductas diferentes, por lo que la persona que es pasiva en el hogar puede ser muy agresiva en el trabajo, en respuesta a amenazas percibidas.</a:t>
            </a: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INTERACCIONAL</a:t>
            </a:r>
            <a:endParaRPr lang="es-MX" dirty="0"/>
          </a:p>
        </p:txBody>
      </p:sp>
      <p:sp>
        <p:nvSpPr>
          <p:cNvPr id="3" name="2 Marcador de contenido"/>
          <p:cNvSpPr>
            <a:spLocks noGrp="1"/>
          </p:cNvSpPr>
          <p:nvPr>
            <p:ph idx="1"/>
          </p:nvPr>
        </p:nvSpPr>
        <p:spPr/>
        <p:txBody>
          <a:bodyPr>
            <a:normAutofit/>
          </a:bodyPr>
          <a:lstStyle/>
          <a:p>
            <a:r>
              <a:rPr lang="es-MX" dirty="0" smtClean="0"/>
              <a:t>El significado que la gente usa para guiar su comportamiento conduce a su interacción con los demás.</a:t>
            </a:r>
          </a:p>
          <a:p>
            <a:r>
              <a:rPr lang="es-MX" dirty="0" smtClean="0"/>
              <a:t>Las personas crean situaciones que perciben, y estas percepciones están influenciadas por lo que ellos hacen. </a:t>
            </a: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DE FASE</a:t>
            </a:r>
            <a:endParaRPr lang="es-MX" dirty="0"/>
          </a:p>
        </p:txBody>
      </p:sp>
      <p:sp>
        <p:nvSpPr>
          <p:cNvPr id="3" name="2 Marcador de contenido"/>
          <p:cNvSpPr>
            <a:spLocks noGrp="1"/>
          </p:cNvSpPr>
          <p:nvPr>
            <p:ph idx="1"/>
          </p:nvPr>
        </p:nvSpPr>
        <p:spPr/>
        <p:txBody>
          <a:bodyPr>
            <a:normAutofit lnSpcReduction="10000"/>
          </a:bodyPr>
          <a:lstStyle/>
          <a:p>
            <a:r>
              <a:rPr lang="es-MX" dirty="0" smtClean="0"/>
              <a:t>El conflicto se desarrolla al pasar por etapas predecibles. Aunque no hay consenso en torno a cómo llamar cada “fase”, cuántas existen y sus características, si hay acuerdo acerca de la existencia de una secuencia de conductas predecibles, que las conductas de confrontación-provocación pueden ser identificadas, y que las conductas específicas tienden a perpetuar o incrementar el desacuerdo.</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Objetivos</a:t>
            </a:r>
            <a:endParaRPr lang="es-MX" dirty="0"/>
          </a:p>
        </p:txBody>
      </p:sp>
      <p:sp>
        <p:nvSpPr>
          <p:cNvPr id="7" name="6 Marcador de contenido"/>
          <p:cNvSpPr>
            <a:spLocks noGrp="1"/>
          </p:cNvSpPr>
          <p:nvPr>
            <p:ph idx="1"/>
          </p:nvPr>
        </p:nvSpPr>
        <p:spPr/>
        <p:txBody>
          <a:bodyPr/>
          <a:lstStyle/>
          <a:p>
            <a:r>
              <a:rPr lang="es-ES_tradnl" dirty="0" smtClean="0">
                <a:solidFill>
                  <a:srgbClr val="FFFF00"/>
                </a:solidFill>
              </a:rPr>
              <a:t>Analizar</a:t>
            </a:r>
            <a:r>
              <a:rPr lang="es-ES_tradnl" dirty="0" smtClean="0"/>
              <a:t> la raíz del conflicto desde la </a:t>
            </a:r>
            <a:r>
              <a:rPr lang="es-ES_tradnl" dirty="0" smtClean="0">
                <a:solidFill>
                  <a:srgbClr val="FFFF00"/>
                </a:solidFill>
              </a:rPr>
              <a:t>persona</a:t>
            </a:r>
            <a:r>
              <a:rPr lang="es-ES_tradnl" dirty="0" smtClean="0"/>
              <a:t> y para la </a:t>
            </a:r>
            <a:r>
              <a:rPr lang="es-ES_tradnl" dirty="0" smtClean="0">
                <a:solidFill>
                  <a:srgbClr val="FFFF00"/>
                </a:solidFill>
              </a:rPr>
              <a:t>organización</a:t>
            </a:r>
            <a:r>
              <a:rPr lang="es-ES_tradnl" dirty="0" smtClean="0"/>
              <a:t>.</a:t>
            </a:r>
          </a:p>
          <a:p>
            <a:r>
              <a:rPr lang="es-ES_tradnl" dirty="0" smtClean="0">
                <a:solidFill>
                  <a:srgbClr val="FFFF00"/>
                </a:solidFill>
              </a:rPr>
              <a:t>Sintetizar un marco de referencia para la búsqueda de soluciones específicas organizacionales</a:t>
            </a:r>
            <a:r>
              <a:rPr lang="es-ES_tradnl" dirty="0" smtClean="0"/>
              <a:t> (y personales).</a:t>
            </a:r>
          </a:p>
          <a:p>
            <a:r>
              <a:rPr lang="es-ES_tradnl" dirty="0" smtClean="0"/>
              <a:t>Aplicar </a:t>
            </a:r>
            <a:r>
              <a:rPr lang="es-ES_tradnl" dirty="0" smtClean="0">
                <a:solidFill>
                  <a:srgbClr val="FFFF00"/>
                </a:solidFill>
              </a:rPr>
              <a:t>técnicas fundamentales genéricas </a:t>
            </a:r>
            <a:r>
              <a:rPr lang="es-ES_tradnl" dirty="0" smtClean="0"/>
              <a:t>de resolución de conflictos</a:t>
            </a:r>
            <a:r>
              <a:rPr lang="es-ES_tradnl" dirty="0" smtClean="0"/>
              <a:t>.</a:t>
            </a:r>
            <a:endParaRPr lang="es-MX" dirty="0" smtClean="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MODELO PSICODINÁMICO</a:t>
            </a:r>
            <a:endParaRPr lang="es-MX" dirty="0"/>
          </a:p>
        </p:txBody>
      </p:sp>
      <p:sp>
        <p:nvSpPr>
          <p:cNvPr id="3" name="2 Marcador de contenido"/>
          <p:cNvSpPr>
            <a:spLocks noGrp="1"/>
          </p:cNvSpPr>
          <p:nvPr>
            <p:ph idx="1"/>
          </p:nvPr>
        </p:nvSpPr>
        <p:spPr/>
        <p:txBody>
          <a:bodyPr>
            <a:normAutofit fontScale="92500" lnSpcReduction="10000"/>
          </a:bodyPr>
          <a:lstStyle/>
          <a:p>
            <a:r>
              <a:rPr lang="es-MX" dirty="0" smtClean="0"/>
              <a:t>Los estados inconscientes, como ansiedad, ego, miedo, agresividad o culpa, afectan cómo las personas encaran los problemas. Dichos estados influyen sobre la percepción que tienen los individuos acerca de las opciones disponibles y dan forma a sus juicios sobre sus propias conductas y los motivos de los demás. Algunos creen que los motivos inconscientes pueden ocasionar conductas destructivas, incluso cuando la persona se da cuenta estas podrían dañarles.</a:t>
            </a: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INTERCAMBIO SOCIAL</a:t>
            </a:r>
            <a:endParaRPr lang="es-MX" dirty="0"/>
          </a:p>
        </p:txBody>
      </p:sp>
      <p:sp>
        <p:nvSpPr>
          <p:cNvPr id="3" name="2 Marcador de contenido"/>
          <p:cNvSpPr>
            <a:spLocks noGrp="1"/>
          </p:cNvSpPr>
          <p:nvPr>
            <p:ph idx="1"/>
          </p:nvPr>
        </p:nvSpPr>
        <p:spPr/>
        <p:txBody>
          <a:bodyPr>
            <a:normAutofit fontScale="92500" lnSpcReduction="10000"/>
          </a:bodyPr>
          <a:lstStyle/>
          <a:p>
            <a:r>
              <a:rPr lang="es-MX" dirty="0" smtClean="0"/>
              <a:t>Argumenta que las personas toman decisiones basadas en sus propios intereses, comparando los costos y recompensas de cada acción específica. El conflicto surge cuando las personas perciben que las recompensas son pocas, los costos altos o anticipan resistencia al logro de sus metas.</a:t>
            </a:r>
          </a:p>
          <a:p>
            <a:r>
              <a:rPr lang="es-MX" dirty="0" smtClean="0"/>
              <a:t>Cuando esto ocurre, las personas acuden a las promesas, amenazas, venganzas, discusiones, agresiones físicas, insultos o llanto, como medios para influir sobre los resultados.</a:t>
            </a: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DE SISTEMAS</a:t>
            </a:r>
            <a:endParaRPr lang="es-MX" dirty="0"/>
          </a:p>
        </p:txBody>
      </p:sp>
      <p:sp>
        <p:nvSpPr>
          <p:cNvPr id="3" name="2 Marcador de contenido"/>
          <p:cNvSpPr>
            <a:spLocks noGrp="1"/>
          </p:cNvSpPr>
          <p:nvPr>
            <p:ph idx="1"/>
          </p:nvPr>
        </p:nvSpPr>
        <p:spPr/>
        <p:txBody>
          <a:bodyPr>
            <a:normAutofit fontScale="92500"/>
          </a:bodyPr>
          <a:lstStyle/>
          <a:p>
            <a:r>
              <a:rPr lang="es-MX" dirty="0" smtClean="0"/>
              <a:t>Percibe las familias, grupos y organizaciones como unidades que se comportan de forma similar a sistemas biológicos, que consisten en partes interrelacionadas que influyen unas sobre otras y funcionan dentro de un ambiente mayor.</a:t>
            </a:r>
          </a:p>
          <a:p>
            <a:r>
              <a:rPr lang="es-MX" dirty="0" smtClean="0"/>
              <a:t>Cuando un subsistema se vuelve ineficiente, haciéndole difícil al sistema como un todo lograr sus metas; o cuando alguien sobrepasa las expectativas o el poder de su rol, causa desequilibrios y resquebrajamientos.</a:t>
            </a: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TEORÍA TRANSFORMACIONAL</a:t>
            </a:r>
            <a:endParaRPr lang="es-MX" dirty="0"/>
          </a:p>
        </p:txBody>
      </p:sp>
      <p:sp>
        <p:nvSpPr>
          <p:cNvPr id="3" name="2 Marcador de contenido"/>
          <p:cNvSpPr>
            <a:spLocks noGrp="1"/>
          </p:cNvSpPr>
          <p:nvPr>
            <p:ph idx="1"/>
          </p:nvPr>
        </p:nvSpPr>
        <p:spPr/>
        <p:txBody>
          <a:bodyPr>
            <a:normAutofit/>
          </a:bodyPr>
          <a:lstStyle/>
          <a:p>
            <a:r>
              <a:rPr lang="es-MX" dirty="0" smtClean="0"/>
              <a:t>En lugar de explicar por qué ocurren los conflictos, se centra en cambiar la calidad de los roles, relaciones, expectativas y ambientes.</a:t>
            </a:r>
          </a:p>
          <a:p>
            <a:r>
              <a:rPr lang="es-MX" dirty="0" smtClean="0"/>
              <a:t>Pone el énfasis en el proceso. Mientras otras teorías perciben el conflicto como algo disfuncional, la teoría transformacional la ve como una función social vital que puede establecer nuevas normas o redefinirlas.</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MX"/>
          </a:p>
        </p:txBody>
      </p:sp>
      <p:sp>
        <p:nvSpPr>
          <p:cNvPr id="3" name="2 Título"/>
          <p:cNvSpPr>
            <a:spLocks noGrp="1"/>
          </p:cNvSpPr>
          <p:nvPr>
            <p:ph type="title"/>
          </p:nvPr>
        </p:nvSpPr>
        <p:spPr/>
        <p:txBody>
          <a:bodyPr/>
          <a:lstStyle/>
          <a:p>
            <a:r>
              <a:rPr lang="es-MX" dirty="0" smtClean="0"/>
              <a:t>El conflicto en la organización</a:t>
            </a:r>
            <a:endParaRPr lang="es-MX" dirty="0"/>
          </a:p>
        </p:txBody>
      </p:sp>
      <p:pic>
        <p:nvPicPr>
          <p:cNvPr id="4" name="3 Imagen" descr="stickman_pleading_hg_clr.gif"/>
          <p:cNvPicPr>
            <a:picLocks noChangeAspect="1"/>
          </p:cNvPicPr>
          <p:nvPr/>
        </p:nvPicPr>
        <p:blipFill>
          <a:blip r:embed="rId3"/>
          <a:stretch>
            <a:fillRect/>
          </a:stretch>
        </p:blipFill>
        <p:spPr>
          <a:xfrm>
            <a:off x="5643570" y="2643182"/>
            <a:ext cx="3105150" cy="3467100"/>
          </a:xfrm>
          <a:prstGeom prst="rect">
            <a:avLst/>
          </a:prstGeom>
        </p:spPr>
      </p:pic>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PARADIGMAS</a:t>
            </a:r>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01"/>
          <p:cNvPicPr>
            <a:picLocks noChangeAspect="1" noChangeArrowheads="1"/>
          </p:cNvPicPr>
          <p:nvPr/>
        </p:nvPicPr>
        <p:blipFill>
          <a:blip r:embed="rId2"/>
          <a:srcRect/>
          <a:stretch>
            <a:fillRect/>
          </a:stretch>
        </p:blipFill>
        <p:spPr bwMode="auto">
          <a:xfrm>
            <a:off x="5562600" y="1066800"/>
            <a:ext cx="3429000" cy="2571750"/>
          </a:xfrm>
          <a:prstGeom prst="rect">
            <a:avLst/>
          </a:prstGeom>
          <a:noFill/>
          <a:ln w="9525">
            <a:noFill/>
            <a:miter lim="800000"/>
            <a:headEnd/>
            <a:tailEnd/>
          </a:ln>
        </p:spPr>
      </p:pic>
      <p:pic>
        <p:nvPicPr>
          <p:cNvPr id="5" name="Picture 6" descr="02"/>
          <p:cNvPicPr>
            <a:picLocks noChangeAspect="1" noChangeArrowheads="1"/>
          </p:cNvPicPr>
          <p:nvPr/>
        </p:nvPicPr>
        <p:blipFill>
          <a:blip r:embed="rId3"/>
          <a:srcRect/>
          <a:stretch>
            <a:fillRect/>
          </a:stretch>
        </p:blipFill>
        <p:spPr bwMode="auto">
          <a:xfrm>
            <a:off x="1143000" y="1828800"/>
            <a:ext cx="3429000" cy="2571750"/>
          </a:xfrm>
          <a:prstGeom prst="rect">
            <a:avLst/>
          </a:prstGeom>
          <a:noFill/>
          <a:ln w="9525">
            <a:noFill/>
            <a:miter lim="800000"/>
            <a:headEnd/>
            <a:tailEnd/>
          </a:ln>
        </p:spPr>
      </p:pic>
      <p:pic>
        <p:nvPicPr>
          <p:cNvPr id="6" name="Picture 5" descr="03"/>
          <p:cNvPicPr>
            <a:picLocks noChangeAspect="1" noChangeArrowheads="1"/>
          </p:cNvPicPr>
          <p:nvPr/>
        </p:nvPicPr>
        <p:blipFill>
          <a:blip r:embed="rId4"/>
          <a:srcRect/>
          <a:stretch>
            <a:fillRect/>
          </a:stretch>
        </p:blipFill>
        <p:spPr bwMode="auto">
          <a:xfrm>
            <a:off x="5029200" y="3962400"/>
            <a:ext cx="3429000" cy="257175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GERENCIA ADMINISTRATIVA</a:t>
            </a:r>
            <a:br>
              <a:rPr lang="es-MX" smtClean="0"/>
            </a:br>
            <a:endParaRPr lang="es-MX" dirty="0"/>
          </a:p>
        </p:txBody>
      </p:sp>
      <p:sp>
        <p:nvSpPr>
          <p:cNvPr id="3" name="2 Marcador de contenido"/>
          <p:cNvSpPr>
            <a:spLocks noGrp="1"/>
          </p:cNvSpPr>
          <p:nvPr>
            <p:ph idx="1"/>
          </p:nvPr>
        </p:nvSpPr>
        <p:spPr/>
        <p:txBody>
          <a:bodyPr>
            <a:normAutofit lnSpcReduction="10000"/>
          </a:bodyPr>
          <a:lstStyle/>
          <a:p>
            <a:r>
              <a:rPr lang="es-MX" smtClean="0"/>
              <a:t>El conflicto prácticamente no es considerado bajo esta forma de pensar, se supone que con la aplicación de las diferentes fases del proceso administrativo a la organización, no existe la posibilidad de la generación de un conflicto.</a:t>
            </a:r>
          </a:p>
          <a:p>
            <a:r>
              <a:rPr lang="es-MX" smtClean="0"/>
              <a:t>Sin embargo, si el conflicto llegase a aparecer, se aduce a la falta de capacidad del administrativo en la aplicación de las fases del proceso administrativo. </a:t>
            </a:r>
            <a:endParaRPr lang="es-MX" dirty="0" smtClean="0"/>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RECURSOS HUMANOS</a:t>
            </a:r>
            <a:endParaRPr lang="es-MX" dirty="0" smtClean="0"/>
          </a:p>
        </p:txBody>
      </p:sp>
      <p:sp>
        <p:nvSpPr>
          <p:cNvPr id="3" name="2 Marcador de contenido"/>
          <p:cNvSpPr>
            <a:spLocks noGrp="1"/>
          </p:cNvSpPr>
          <p:nvPr>
            <p:ph idx="1"/>
          </p:nvPr>
        </p:nvSpPr>
        <p:spPr/>
        <p:txBody>
          <a:bodyPr/>
          <a:lstStyle/>
          <a:p>
            <a:r>
              <a:rPr lang="es-MX" smtClean="0"/>
              <a:t>La organización llega a tener su máxima eficacia y eficiencia cuando el conflicto prácticamente deja de existir.</a:t>
            </a:r>
          </a:p>
          <a:p>
            <a:r>
              <a:rPr lang="es-MX" smtClean="0"/>
              <a:t>Desde esta perspectiva, aunque el conflicto en el corto plazo es considerado como un elemento omnipresente en la organización, en el largo plazo, el conflicto se convierte en un elemento no deseable y que afecta al desempeño de la propia organización.</a:t>
            </a:r>
          </a:p>
          <a:p>
            <a:endParaRPr lang="es-MX" dirty="0"/>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ESCUELA DE LA CALIDAD</a:t>
            </a:r>
            <a:endParaRPr lang="es-MX" dirty="0" smtClean="0"/>
          </a:p>
        </p:txBody>
      </p:sp>
      <p:sp>
        <p:nvSpPr>
          <p:cNvPr id="3" name="2 Marcador de contenido"/>
          <p:cNvSpPr>
            <a:spLocks noGrp="1"/>
          </p:cNvSpPr>
          <p:nvPr>
            <p:ph idx="1"/>
          </p:nvPr>
        </p:nvSpPr>
        <p:spPr/>
        <p:txBody>
          <a:bodyPr>
            <a:normAutofit fontScale="92500" lnSpcReduction="10000"/>
          </a:bodyPr>
          <a:lstStyle/>
          <a:p>
            <a:r>
              <a:rPr lang="es-MX" dirty="0" smtClean="0"/>
              <a:t>Se ana</a:t>
            </a:r>
            <a:r>
              <a:rPr lang="es-MX" dirty="0" smtClean="0"/>
              <a:t>liza </a:t>
            </a:r>
            <a:r>
              <a:rPr lang="es-MX" dirty="0" smtClean="0"/>
              <a:t>a </a:t>
            </a:r>
            <a:r>
              <a:rPr lang="es-MX" dirty="0" smtClean="0"/>
              <a:t>través de la relación </a:t>
            </a:r>
            <a:r>
              <a:rPr lang="es-MX" dirty="0" smtClean="0"/>
              <a:t>entre </a:t>
            </a:r>
            <a:r>
              <a:rPr lang="es-MX" dirty="0" smtClean="0"/>
              <a:t>la organización </a:t>
            </a:r>
            <a:r>
              <a:rPr lang="es-MX" dirty="0" smtClean="0"/>
              <a:t>y el medio</a:t>
            </a:r>
            <a:r>
              <a:rPr lang="es-MX" dirty="0" smtClean="0"/>
              <a:t>, así como en la interacción </a:t>
            </a:r>
            <a:r>
              <a:rPr lang="es-MX" dirty="0" smtClean="0"/>
              <a:t>interna </a:t>
            </a:r>
            <a:r>
              <a:rPr lang="es-MX" dirty="0" smtClean="0"/>
              <a:t>de la organización. </a:t>
            </a:r>
          </a:p>
          <a:p>
            <a:r>
              <a:rPr lang="es-MX" dirty="0" smtClean="0"/>
              <a:t>En </a:t>
            </a:r>
            <a:r>
              <a:rPr lang="es-MX" dirty="0" smtClean="0"/>
              <a:t>lo externo, </a:t>
            </a:r>
            <a:r>
              <a:rPr lang="es-MX" dirty="0" smtClean="0"/>
              <a:t>el conflicto se genera cuando la organización no puede responder en forma adecuada a las necesidades </a:t>
            </a:r>
            <a:r>
              <a:rPr lang="es-MX" dirty="0" smtClean="0"/>
              <a:t>del </a:t>
            </a:r>
            <a:r>
              <a:rPr lang="es-MX" dirty="0" smtClean="0"/>
              <a:t>cliente. La organización </a:t>
            </a:r>
            <a:r>
              <a:rPr lang="es-MX" dirty="0" smtClean="0"/>
              <a:t>requiere </a:t>
            </a:r>
            <a:r>
              <a:rPr lang="es-MX" dirty="0" smtClean="0"/>
              <a:t>generar un producto </a:t>
            </a:r>
            <a:r>
              <a:rPr lang="es-MX" dirty="0" smtClean="0"/>
              <a:t>o servicio con </a:t>
            </a:r>
            <a:r>
              <a:rPr lang="es-MX" dirty="0" smtClean="0"/>
              <a:t>la calidad que el cliente necesite. </a:t>
            </a:r>
          </a:p>
          <a:p>
            <a:r>
              <a:rPr lang="es-MX" dirty="0" smtClean="0"/>
              <a:t>En el mundo interno, el conflicto </a:t>
            </a:r>
            <a:r>
              <a:rPr lang="es-MX" dirty="0" smtClean="0"/>
              <a:t>no está, dado que los elementos se comportan de </a:t>
            </a:r>
            <a:r>
              <a:rPr lang="es-MX" dirty="0" smtClean="0"/>
              <a:t>acuerdo a </a:t>
            </a:r>
            <a:r>
              <a:rPr lang="es-MX" dirty="0" smtClean="0"/>
              <a:t>los valores del </a:t>
            </a:r>
            <a:r>
              <a:rPr lang="es-MX" dirty="0" smtClean="0"/>
              <a:t>producto o servicio </a:t>
            </a:r>
            <a:r>
              <a:rPr lang="es-MX" dirty="0" smtClean="0"/>
              <a:t>a elaborar</a:t>
            </a:r>
            <a:r>
              <a:rPr lang="es-MX" dirty="0" smtClean="0"/>
              <a:t>.</a:t>
            </a:r>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MX"/>
          </a:p>
        </p:txBody>
      </p:sp>
      <p:sp>
        <p:nvSpPr>
          <p:cNvPr id="3" name="2 Título"/>
          <p:cNvSpPr>
            <a:spLocks noGrp="1"/>
          </p:cNvSpPr>
          <p:nvPr>
            <p:ph type="title"/>
          </p:nvPr>
        </p:nvSpPr>
        <p:spPr/>
        <p:txBody>
          <a:bodyPr/>
          <a:lstStyle/>
          <a:p>
            <a:r>
              <a:rPr lang="es-MX" dirty="0" smtClean="0"/>
              <a:t>Soluciones al conflicto I</a:t>
            </a:r>
            <a:endParaRPr lang="es-MX" dirty="0"/>
          </a:p>
        </p:txBody>
      </p:sp>
      <p:pic>
        <p:nvPicPr>
          <p:cNvPr id="4" name="3 Imagen" descr="stickman_pleading_hg_clr.gif"/>
          <p:cNvPicPr>
            <a:picLocks noChangeAspect="1"/>
          </p:cNvPicPr>
          <p:nvPr/>
        </p:nvPicPr>
        <p:blipFill>
          <a:blip r:embed="rId3"/>
          <a:stretch>
            <a:fillRect/>
          </a:stretch>
        </p:blipFill>
        <p:spPr>
          <a:xfrm>
            <a:off x="5643570" y="2643182"/>
            <a:ext cx="3105150" cy="3467100"/>
          </a:xfrm>
          <a:prstGeom prst="rect">
            <a:avLst/>
          </a:prstGeom>
        </p:spPr>
      </p:pic>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PH66</a:t>
            </a:r>
            <a:endParaRPr lang="es-MX" dirty="0"/>
          </a:p>
        </p:txBody>
      </p:sp>
      <p:sp>
        <p:nvSpPr>
          <p:cNvPr id="3" name="2 Marcador de contenido"/>
          <p:cNvSpPr>
            <a:spLocks noGrp="1"/>
          </p:cNvSpPr>
          <p:nvPr>
            <p:ph idx="1"/>
          </p:nvPr>
        </p:nvSpPr>
        <p:spPr/>
        <p:txBody>
          <a:bodyPr>
            <a:normAutofit/>
          </a:bodyPr>
          <a:lstStyle/>
          <a:p>
            <a:r>
              <a:rPr lang="es-ES_tradnl" dirty="0" smtClean="0"/>
              <a:t>¿Qué es el conflicto?</a:t>
            </a:r>
          </a:p>
          <a:p>
            <a:r>
              <a:rPr lang="es-ES_tradnl" dirty="0" smtClean="0"/>
              <a:t>¿Tipos de conflictos?</a:t>
            </a:r>
          </a:p>
          <a:p>
            <a:r>
              <a:rPr lang="es-ES_tradnl" dirty="0" smtClean="0"/>
              <a:t>¿Cómo resolver un conflicto?</a:t>
            </a:r>
          </a:p>
          <a:p>
            <a:endParaRPr lang="es-ES_tradnl" dirty="0" smtClean="0"/>
          </a:p>
          <a:p>
            <a:r>
              <a:rPr lang="es-ES_tradnl" dirty="0" smtClean="0">
                <a:solidFill>
                  <a:srgbClr val="FFFF00"/>
                </a:solidFill>
              </a:rPr>
              <a:t>Descripción de una situación de conflicto.</a:t>
            </a:r>
            <a:endParaRPr lang="es-MX" dirty="0" smtClean="0">
              <a:solidFill>
                <a:srgbClr val="FFFF00"/>
              </a:solidFill>
            </a:endParaRP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Modelos específicos</a:t>
            </a:r>
            <a:endParaRPr lang="es-MX" dirty="0"/>
          </a:p>
        </p:txBody>
      </p:sp>
      <p:sp>
        <p:nvSpPr>
          <p:cNvPr id="3" name="2 Marcador de contenido"/>
          <p:cNvSpPr>
            <a:spLocks noGrp="1"/>
          </p:cNvSpPr>
          <p:nvPr>
            <p:ph idx="1"/>
          </p:nvPr>
        </p:nvSpPr>
        <p:spPr/>
        <p:txBody>
          <a:bodyPr/>
          <a:lstStyle/>
          <a:p>
            <a:r>
              <a:rPr lang="es-MX" dirty="0" smtClean="0"/>
              <a:t>Técnicas de negociación.</a:t>
            </a:r>
          </a:p>
          <a:p>
            <a:r>
              <a:rPr lang="es-MX" dirty="0" smtClean="0"/>
              <a:t>Grupos de resolución de problemas.</a:t>
            </a:r>
          </a:p>
          <a:p>
            <a:r>
              <a:rPr lang="es-MX" dirty="0" smtClean="0"/>
              <a:t>Facilitación.</a:t>
            </a:r>
          </a:p>
          <a:p>
            <a:r>
              <a:rPr lang="es-MX" dirty="0" smtClean="0"/>
              <a:t>Arbitraje.</a:t>
            </a:r>
          </a:p>
          <a:p>
            <a:endParaRPr lang="es-MX" dirty="0"/>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MX"/>
          </a:p>
        </p:txBody>
      </p:sp>
      <p:sp>
        <p:nvSpPr>
          <p:cNvPr id="3" name="2 Título"/>
          <p:cNvSpPr>
            <a:spLocks noGrp="1"/>
          </p:cNvSpPr>
          <p:nvPr>
            <p:ph type="title"/>
          </p:nvPr>
        </p:nvSpPr>
        <p:spPr/>
        <p:txBody>
          <a:bodyPr/>
          <a:lstStyle/>
          <a:p>
            <a:r>
              <a:rPr lang="es-MX" dirty="0" smtClean="0"/>
              <a:t>Soluciones al conflicto II</a:t>
            </a:r>
            <a:endParaRPr lang="es-MX" dirty="0"/>
          </a:p>
        </p:txBody>
      </p:sp>
      <p:pic>
        <p:nvPicPr>
          <p:cNvPr id="4" name="3 Imagen" descr="stickman_pleading_hg_clr.gif"/>
          <p:cNvPicPr>
            <a:picLocks noChangeAspect="1"/>
          </p:cNvPicPr>
          <p:nvPr/>
        </p:nvPicPr>
        <p:blipFill>
          <a:blip r:embed="rId3"/>
          <a:stretch>
            <a:fillRect/>
          </a:stretch>
        </p:blipFill>
        <p:spPr>
          <a:xfrm>
            <a:off x="5643570" y="2643182"/>
            <a:ext cx="3105150" cy="3467100"/>
          </a:xfrm>
          <a:prstGeom prst="rect">
            <a:avLst/>
          </a:prstGeom>
        </p:spPr>
      </p:pic>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s-CL" smtClean="0"/>
              <a:t>¿CÓMO RESOLVERLO?</a:t>
            </a:r>
            <a:endParaRPr lang="en-US" dirty="0" smtClean="0"/>
          </a:p>
        </p:txBody>
      </p:sp>
      <p:sp>
        <p:nvSpPr>
          <p:cNvPr id="239619" name="Rectangle 3"/>
          <p:cNvSpPr>
            <a:spLocks noGrp="1" noChangeArrowheads="1"/>
          </p:cNvSpPr>
          <p:nvPr>
            <p:ph idx="1"/>
          </p:nvPr>
        </p:nvSpPr>
        <p:spPr/>
        <p:txBody>
          <a:bodyPr/>
          <a:lstStyle/>
          <a:p>
            <a:endParaRPr lang="es-CL" dirty="0" smtClean="0"/>
          </a:p>
          <a:p>
            <a:r>
              <a:rPr lang="es-CL" dirty="0" smtClean="0">
                <a:solidFill>
                  <a:srgbClr val="FFFF00"/>
                </a:solidFill>
              </a:rPr>
              <a:t>Escuchar</a:t>
            </a:r>
            <a:r>
              <a:rPr lang="es-CL" dirty="0" smtClean="0"/>
              <a:t> .</a:t>
            </a:r>
          </a:p>
          <a:p>
            <a:pPr lvl="1"/>
            <a:r>
              <a:rPr lang="es-CL" dirty="0" smtClean="0"/>
              <a:t>Escuchar centrándose en la otra persona.</a:t>
            </a:r>
          </a:p>
          <a:p>
            <a:pPr lvl="1"/>
            <a:r>
              <a:rPr lang="es-CL" dirty="0" smtClean="0"/>
              <a:t>Escuchar sin centrarse en el propio punto de vista.</a:t>
            </a:r>
          </a:p>
          <a:p>
            <a:pPr lvl="1"/>
            <a:r>
              <a:rPr lang="es-CL" dirty="0" smtClean="0"/>
              <a:t>Escuchar bien provee la base para compartir e intercambiar ideas y sentimientos.</a:t>
            </a:r>
          </a:p>
          <a:p>
            <a:pPr lvl="1"/>
            <a:endParaRPr lang="es-CL" dirty="0" smtClean="0"/>
          </a:p>
          <a:p>
            <a:r>
              <a:rPr lang="es-ES" dirty="0" smtClean="0"/>
              <a:t>Dar el primer paso usando una </a:t>
            </a:r>
            <a:r>
              <a:rPr lang="es-ES" dirty="0" smtClean="0">
                <a:solidFill>
                  <a:srgbClr val="FFFF00"/>
                </a:solidFill>
              </a:rPr>
              <a:t>estilo adecuado </a:t>
            </a:r>
            <a:r>
              <a:rPr lang="es-ES" dirty="0" smtClean="0"/>
              <a:t>de resolución de conflictos.</a:t>
            </a:r>
            <a:endParaRPr lang="es-ES" dirty="0" smtClean="0"/>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es-CL" dirty="0" smtClean="0"/>
              <a:t>ESCUCHAR</a:t>
            </a:r>
            <a:endParaRPr lang="en-US" dirty="0" smtClean="0"/>
          </a:p>
        </p:txBody>
      </p:sp>
      <p:sp>
        <p:nvSpPr>
          <p:cNvPr id="248835" name="Rectangle 3"/>
          <p:cNvSpPr>
            <a:spLocks noGrp="1" noChangeArrowheads="1"/>
          </p:cNvSpPr>
          <p:nvPr>
            <p:ph type="body" idx="1"/>
          </p:nvPr>
        </p:nvSpPr>
        <p:spPr/>
        <p:txBody>
          <a:bodyPr/>
          <a:lstStyle/>
          <a:p>
            <a:pPr eaLnBrk="1" hangingPunct="1">
              <a:lnSpc>
                <a:spcPct val="90000"/>
              </a:lnSpc>
              <a:defRPr/>
            </a:pPr>
            <a:r>
              <a:rPr lang="es-CL" dirty="0" smtClean="0"/>
              <a:t>Silencio.</a:t>
            </a:r>
          </a:p>
          <a:p>
            <a:pPr lvl="1">
              <a:lnSpc>
                <a:spcPct val="90000"/>
              </a:lnSpc>
              <a:defRPr/>
            </a:pPr>
            <a:r>
              <a:rPr lang="es-CL" dirty="0" smtClean="0"/>
              <a:t>Exterior, con señales </a:t>
            </a:r>
            <a:r>
              <a:rPr lang="es-CL" dirty="0" smtClean="0"/>
              <a:t>de asentimiento.</a:t>
            </a:r>
          </a:p>
          <a:p>
            <a:pPr lvl="1" eaLnBrk="1" hangingPunct="1">
              <a:lnSpc>
                <a:spcPct val="90000"/>
              </a:lnSpc>
              <a:defRPr/>
            </a:pPr>
            <a:r>
              <a:rPr lang="es-CL" dirty="0" smtClean="0"/>
              <a:t>Interior</a:t>
            </a:r>
            <a:r>
              <a:rPr lang="es-CL" dirty="0" smtClean="0"/>
              <a:t>.</a:t>
            </a:r>
          </a:p>
          <a:p>
            <a:pPr eaLnBrk="1" hangingPunct="1">
              <a:lnSpc>
                <a:spcPct val="90000"/>
              </a:lnSpc>
              <a:defRPr/>
            </a:pPr>
            <a:r>
              <a:rPr lang="es-CL" dirty="0" smtClean="0"/>
              <a:t>Abrir </a:t>
            </a:r>
            <a:r>
              <a:rPr lang="es-CL" dirty="0" smtClean="0"/>
              <a:t>puertas.</a:t>
            </a:r>
          </a:p>
          <a:p>
            <a:pPr lvl="1" eaLnBrk="1" hangingPunct="1">
              <a:lnSpc>
                <a:spcPct val="90000"/>
              </a:lnSpc>
              <a:defRPr/>
            </a:pPr>
            <a:r>
              <a:rPr lang="es-CL" dirty="0" smtClean="0"/>
              <a:t>Invitación a abrirse y entregar el propio tiempo.</a:t>
            </a:r>
          </a:p>
          <a:p>
            <a:pPr lvl="1" eaLnBrk="1" hangingPunct="1">
              <a:lnSpc>
                <a:spcPct val="90000"/>
              </a:lnSpc>
              <a:defRPr/>
            </a:pPr>
            <a:r>
              <a:rPr lang="es-CL" dirty="0" smtClean="0"/>
              <a:t>“Cuéntame… quieres hablar eso conmigo…”.</a:t>
            </a:r>
          </a:p>
          <a:p>
            <a:pPr lvl="1" eaLnBrk="1" hangingPunct="1">
              <a:lnSpc>
                <a:spcPct val="90000"/>
              </a:lnSpc>
              <a:defRPr/>
            </a:pPr>
            <a:r>
              <a:rPr lang="es-CL" dirty="0" smtClean="0"/>
              <a:t>Una sonrisa, un palmoteo en la espalda, etc.</a:t>
            </a:r>
          </a:p>
          <a:p>
            <a:pPr eaLnBrk="1" hangingPunct="1">
              <a:lnSpc>
                <a:spcPct val="90000"/>
              </a:lnSpc>
              <a:defRPr/>
            </a:pPr>
            <a:endParaRPr lang="es-CL" dirty="0" smtClean="0"/>
          </a:p>
          <a:p>
            <a:pPr lvl="1" eaLnBrk="1" hangingPunct="1">
              <a:lnSpc>
                <a:spcPct val="90000"/>
              </a:lnSpc>
              <a:defRPr/>
            </a:pPr>
            <a:endParaRPr lang="en-US" dirty="0" smtClean="0"/>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defRPr/>
            </a:pPr>
            <a:r>
              <a:rPr lang="es-CL" dirty="0" smtClean="0"/>
              <a:t>ESCUCHAR</a:t>
            </a:r>
            <a:endParaRPr lang="en-US" dirty="0" smtClean="0"/>
          </a:p>
        </p:txBody>
      </p:sp>
      <p:sp>
        <p:nvSpPr>
          <p:cNvPr id="249859" name="Rectangle 3"/>
          <p:cNvSpPr>
            <a:spLocks noGrp="1" noChangeArrowheads="1"/>
          </p:cNvSpPr>
          <p:nvPr>
            <p:ph type="body" idx="1"/>
          </p:nvPr>
        </p:nvSpPr>
        <p:spPr/>
        <p:txBody>
          <a:bodyPr>
            <a:normAutofit/>
          </a:bodyPr>
          <a:lstStyle/>
          <a:p>
            <a:pPr eaLnBrk="1" hangingPunct="1">
              <a:defRPr/>
            </a:pPr>
            <a:r>
              <a:rPr lang="es-CL" dirty="0" smtClean="0"/>
              <a:t>Bloqueadores.</a:t>
            </a:r>
          </a:p>
          <a:p>
            <a:pPr lvl="1" eaLnBrk="1" hangingPunct="1">
              <a:defRPr/>
            </a:pPr>
            <a:r>
              <a:rPr lang="es-CL" dirty="0" smtClean="0"/>
              <a:t>Respuestas centradas en nosotros mismos.</a:t>
            </a:r>
          </a:p>
          <a:p>
            <a:pPr eaLnBrk="1" hangingPunct="1">
              <a:defRPr/>
            </a:pPr>
            <a:r>
              <a:rPr lang="es-CL" dirty="0" smtClean="0"/>
              <a:t>Ejemplos.</a:t>
            </a:r>
          </a:p>
          <a:p>
            <a:pPr lvl="1" eaLnBrk="1" hangingPunct="1">
              <a:defRPr/>
            </a:pPr>
            <a:r>
              <a:rPr lang="es-CL" dirty="0" smtClean="0"/>
              <a:t>Ironía: “Así es que está cansada la perla”.</a:t>
            </a:r>
          </a:p>
          <a:p>
            <a:pPr lvl="1" eaLnBrk="1" hangingPunct="1">
              <a:defRPr/>
            </a:pPr>
            <a:r>
              <a:rPr lang="es-CL" dirty="0" smtClean="0"/>
              <a:t>Amenaza: “Si sigue quejándose le va a ir mal”.</a:t>
            </a:r>
          </a:p>
          <a:p>
            <a:pPr lvl="1" eaLnBrk="1" hangingPunct="1">
              <a:defRPr/>
            </a:pPr>
            <a:r>
              <a:rPr lang="es-CL" dirty="0" smtClean="0"/>
              <a:t>Acusación: “Si usted lo hubiera hecho antes…”.</a:t>
            </a:r>
          </a:p>
          <a:p>
            <a:pPr lvl="1" eaLnBrk="1" hangingPunct="1">
              <a:defRPr/>
            </a:pPr>
            <a:r>
              <a:rPr lang="es-CL" dirty="0" smtClean="0"/>
              <a:t>Descalificación: “Con lo flojo que es usted…”.</a:t>
            </a:r>
          </a:p>
          <a:p>
            <a:pPr lvl="1" eaLnBrk="1" hangingPunct="1">
              <a:defRPr/>
            </a:pPr>
            <a:r>
              <a:rPr lang="es-CL" dirty="0" smtClean="0"/>
              <a:t>Interrogar: “Ya pues, cuente todo no más”.</a:t>
            </a:r>
          </a:p>
          <a:p>
            <a:pPr lvl="1" eaLnBrk="1" hangingPunct="1">
              <a:defRPr/>
            </a:pPr>
            <a:endParaRPr lang="en-US" dirty="0" smtClean="0"/>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s-CL" dirty="0" smtClean="0"/>
              <a:t>ESTILOS DE RESOLUCIÓN</a:t>
            </a:r>
            <a:endParaRPr lang="en-US" dirty="0" smtClean="0"/>
          </a:p>
        </p:txBody>
      </p:sp>
      <p:sp>
        <p:nvSpPr>
          <p:cNvPr id="19" name="Rectangle 7"/>
          <p:cNvSpPr>
            <a:spLocks noChangeArrowheads="1"/>
          </p:cNvSpPr>
          <p:nvPr/>
        </p:nvSpPr>
        <p:spPr bwMode="auto">
          <a:xfrm>
            <a:off x="1238280" y="2025673"/>
            <a:ext cx="3657600" cy="1981200"/>
          </a:xfrm>
          <a:prstGeom prst="rect">
            <a:avLst/>
          </a:prstGeom>
          <a:solidFill>
            <a:srgbClr val="CC0000"/>
          </a:solidFill>
          <a:ln w="9525">
            <a:noFill/>
            <a:miter lim="800000"/>
            <a:headEnd/>
            <a:tailEnd/>
          </a:ln>
          <a:effectLst/>
        </p:spPr>
        <p:txBody>
          <a:bodyPr wrap="none" anchor="ctr"/>
          <a:lstStyle/>
          <a:p>
            <a:pPr algn="ctr">
              <a:defRPr/>
            </a:pPr>
            <a:r>
              <a:rPr lang="es-CL" sz="2800" b="1">
                <a:solidFill>
                  <a:schemeClr val="bg1"/>
                </a:solidFill>
                <a:effectLst>
                  <a:outerShdw blurRad="38100" dist="38100" dir="2700000" algn="tl">
                    <a:srgbClr val="000000"/>
                  </a:outerShdw>
                </a:effectLst>
                <a:latin typeface="Century Gothic" pitchFamily="34" charset="0"/>
              </a:rPr>
              <a:t>Forzar</a:t>
            </a:r>
            <a:endParaRPr lang="en-US" sz="2800" b="1">
              <a:solidFill>
                <a:schemeClr val="bg1"/>
              </a:solidFill>
              <a:effectLst>
                <a:outerShdw blurRad="38100" dist="38100" dir="2700000" algn="tl">
                  <a:srgbClr val="000000"/>
                </a:outerShdw>
              </a:effectLst>
              <a:latin typeface="Century Gothic" pitchFamily="34" charset="0"/>
            </a:endParaRPr>
          </a:p>
        </p:txBody>
      </p:sp>
      <p:sp>
        <p:nvSpPr>
          <p:cNvPr id="20" name="Rectangle 9"/>
          <p:cNvSpPr>
            <a:spLocks noChangeArrowheads="1"/>
          </p:cNvSpPr>
          <p:nvPr/>
        </p:nvSpPr>
        <p:spPr bwMode="auto">
          <a:xfrm>
            <a:off x="1238280" y="4006873"/>
            <a:ext cx="3657600" cy="2057400"/>
          </a:xfrm>
          <a:prstGeom prst="rect">
            <a:avLst/>
          </a:prstGeom>
          <a:solidFill>
            <a:srgbClr val="FFCC00"/>
          </a:solidFill>
          <a:ln w="9525">
            <a:noFill/>
            <a:miter lim="800000"/>
            <a:headEnd/>
            <a:tailEnd/>
          </a:ln>
          <a:effectLst/>
        </p:spPr>
        <p:txBody>
          <a:bodyPr wrap="none" anchor="ctr"/>
          <a:lstStyle/>
          <a:p>
            <a:pPr algn="ctr">
              <a:defRPr/>
            </a:pPr>
            <a:r>
              <a:rPr lang="es-CL" sz="2800" b="1">
                <a:solidFill>
                  <a:schemeClr val="bg1"/>
                </a:solidFill>
                <a:effectLst>
                  <a:outerShdw blurRad="38100" dist="38100" dir="2700000" algn="tl">
                    <a:srgbClr val="000000"/>
                  </a:outerShdw>
                </a:effectLst>
                <a:latin typeface="Century Gothic" pitchFamily="34" charset="0"/>
              </a:rPr>
              <a:t>Evadir</a:t>
            </a:r>
            <a:endParaRPr lang="en-US" sz="2800" b="1">
              <a:solidFill>
                <a:schemeClr val="bg1"/>
              </a:solidFill>
              <a:effectLst>
                <a:outerShdw blurRad="38100" dist="38100" dir="2700000" algn="tl">
                  <a:srgbClr val="000000"/>
                </a:outerShdw>
              </a:effectLst>
              <a:latin typeface="Century Gothic" pitchFamily="34" charset="0"/>
            </a:endParaRPr>
          </a:p>
        </p:txBody>
      </p:sp>
      <p:sp>
        <p:nvSpPr>
          <p:cNvPr id="21" name="Rectangle 10"/>
          <p:cNvSpPr>
            <a:spLocks noChangeArrowheads="1"/>
          </p:cNvSpPr>
          <p:nvPr/>
        </p:nvSpPr>
        <p:spPr bwMode="auto">
          <a:xfrm>
            <a:off x="4895880" y="2025673"/>
            <a:ext cx="3581400" cy="1981200"/>
          </a:xfrm>
          <a:prstGeom prst="rect">
            <a:avLst/>
          </a:prstGeom>
          <a:solidFill>
            <a:srgbClr val="3333CC"/>
          </a:solidFill>
          <a:ln w="9525">
            <a:noFill/>
            <a:miter lim="800000"/>
            <a:headEnd/>
            <a:tailEnd/>
          </a:ln>
          <a:effectLst/>
        </p:spPr>
        <p:txBody>
          <a:bodyPr wrap="none" anchor="ctr"/>
          <a:lstStyle/>
          <a:p>
            <a:pPr algn="ctr">
              <a:defRPr/>
            </a:pPr>
            <a:r>
              <a:rPr lang="es-CL" sz="2800" b="1">
                <a:solidFill>
                  <a:schemeClr val="bg1"/>
                </a:solidFill>
                <a:effectLst>
                  <a:outerShdw blurRad="38100" dist="38100" dir="2700000" algn="tl">
                    <a:srgbClr val="000000"/>
                  </a:outerShdw>
                </a:effectLst>
                <a:latin typeface="Century Gothic" pitchFamily="34" charset="0"/>
              </a:rPr>
              <a:t>Colaborar</a:t>
            </a:r>
            <a:endParaRPr lang="en-US" sz="2800" b="1">
              <a:solidFill>
                <a:schemeClr val="bg1"/>
              </a:solidFill>
              <a:effectLst>
                <a:outerShdw blurRad="38100" dist="38100" dir="2700000" algn="tl">
                  <a:srgbClr val="000000"/>
                </a:outerShdw>
              </a:effectLst>
              <a:latin typeface="Century Gothic" pitchFamily="34" charset="0"/>
            </a:endParaRPr>
          </a:p>
        </p:txBody>
      </p:sp>
      <p:sp>
        <p:nvSpPr>
          <p:cNvPr id="22" name="Rectangle 11"/>
          <p:cNvSpPr>
            <a:spLocks noChangeArrowheads="1"/>
          </p:cNvSpPr>
          <p:nvPr/>
        </p:nvSpPr>
        <p:spPr bwMode="auto">
          <a:xfrm>
            <a:off x="4895880" y="4006873"/>
            <a:ext cx="3581400" cy="2057400"/>
          </a:xfrm>
          <a:prstGeom prst="rect">
            <a:avLst/>
          </a:prstGeom>
          <a:solidFill>
            <a:srgbClr val="009900"/>
          </a:solidFill>
          <a:ln w="9525">
            <a:noFill/>
            <a:miter lim="800000"/>
            <a:headEnd/>
            <a:tailEnd/>
          </a:ln>
          <a:effectLst/>
        </p:spPr>
        <p:txBody>
          <a:bodyPr wrap="none" anchor="ctr"/>
          <a:lstStyle/>
          <a:p>
            <a:pPr algn="ctr">
              <a:defRPr/>
            </a:pPr>
            <a:r>
              <a:rPr lang="es-CL" sz="2800" b="1">
                <a:solidFill>
                  <a:schemeClr val="bg1"/>
                </a:solidFill>
                <a:effectLst>
                  <a:outerShdw blurRad="38100" dist="38100" dir="2700000" algn="tl">
                    <a:srgbClr val="000000"/>
                  </a:outerShdw>
                </a:effectLst>
                <a:latin typeface="Century Gothic" pitchFamily="34" charset="0"/>
              </a:rPr>
              <a:t>Ceder</a:t>
            </a:r>
            <a:endParaRPr lang="en-US" sz="2800" b="1">
              <a:solidFill>
                <a:schemeClr val="bg1"/>
              </a:solidFill>
              <a:effectLst>
                <a:outerShdw blurRad="38100" dist="38100" dir="2700000" algn="tl">
                  <a:srgbClr val="000000"/>
                </a:outerShdw>
              </a:effectLst>
              <a:latin typeface="Century Gothic" pitchFamily="34" charset="0"/>
            </a:endParaRPr>
          </a:p>
        </p:txBody>
      </p:sp>
      <p:sp>
        <p:nvSpPr>
          <p:cNvPr id="23" name="Rectangle 15"/>
          <p:cNvSpPr>
            <a:spLocks noChangeArrowheads="1"/>
          </p:cNvSpPr>
          <p:nvPr/>
        </p:nvSpPr>
        <p:spPr bwMode="auto">
          <a:xfrm>
            <a:off x="3524280" y="3321073"/>
            <a:ext cx="2667000" cy="1524000"/>
          </a:xfrm>
          <a:prstGeom prst="rect">
            <a:avLst/>
          </a:prstGeom>
          <a:solidFill>
            <a:srgbClr val="FF6600"/>
          </a:solidFill>
          <a:ln w="9525">
            <a:noFill/>
            <a:miter lim="800000"/>
            <a:headEnd/>
            <a:tailEnd/>
          </a:ln>
          <a:effectLst/>
        </p:spPr>
        <p:txBody>
          <a:bodyPr wrap="none" anchor="ctr"/>
          <a:lstStyle/>
          <a:p>
            <a:pPr algn="ctr">
              <a:defRPr/>
            </a:pPr>
            <a:r>
              <a:rPr lang="es-CL" sz="2800" b="1">
                <a:solidFill>
                  <a:schemeClr val="bg1"/>
                </a:solidFill>
                <a:effectLst>
                  <a:outerShdw blurRad="38100" dist="38100" dir="2700000" algn="tl">
                    <a:srgbClr val="000000"/>
                  </a:outerShdw>
                </a:effectLst>
                <a:latin typeface="Century Gothic" pitchFamily="34" charset="0"/>
              </a:rPr>
              <a:t>Llegar a un </a:t>
            </a:r>
          </a:p>
          <a:p>
            <a:pPr algn="ctr">
              <a:defRPr/>
            </a:pPr>
            <a:r>
              <a:rPr lang="es-CL" sz="2800" b="1">
                <a:solidFill>
                  <a:schemeClr val="bg1"/>
                </a:solidFill>
                <a:effectLst>
                  <a:outerShdw blurRad="38100" dist="38100" dir="2700000" algn="tl">
                    <a:srgbClr val="000000"/>
                  </a:outerShdw>
                </a:effectLst>
                <a:latin typeface="Century Gothic" pitchFamily="34" charset="0"/>
              </a:rPr>
              <a:t>Acuerdo</a:t>
            </a:r>
            <a:endParaRPr lang="en-US" sz="2800" b="1">
              <a:solidFill>
                <a:schemeClr val="bg1"/>
              </a:solidFill>
              <a:effectLst>
                <a:outerShdw blurRad="38100" dist="38100" dir="2700000" algn="tl">
                  <a:srgbClr val="000000"/>
                </a:outerShdw>
              </a:effectLst>
              <a:latin typeface="Century Gothic" pitchFamily="34" charset="0"/>
            </a:endParaRPr>
          </a:p>
        </p:txBody>
      </p:sp>
      <p:sp>
        <p:nvSpPr>
          <p:cNvPr id="24" name="Text Box 17"/>
          <p:cNvSpPr txBox="1">
            <a:spLocks noChangeArrowheads="1"/>
          </p:cNvSpPr>
          <p:nvPr/>
        </p:nvSpPr>
        <p:spPr bwMode="auto">
          <a:xfrm>
            <a:off x="3584605" y="6257948"/>
            <a:ext cx="184150" cy="457200"/>
          </a:xfrm>
          <a:prstGeom prst="rect">
            <a:avLst/>
          </a:prstGeom>
          <a:noFill/>
          <a:ln w="9525">
            <a:noFill/>
            <a:miter lim="800000"/>
            <a:headEnd/>
            <a:tailEnd/>
          </a:ln>
        </p:spPr>
        <p:txBody>
          <a:bodyPr wrap="none">
            <a:spAutoFit/>
          </a:bodyPr>
          <a:lstStyle/>
          <a:p>
            <a:endParaRPr lang="es-MX"/>
          </a:p>
        </p:txBody>
      </p:sp>
      <p:sp>
        <p:nvSpPr>
          <p:cNvPr id="25" name="Line 19"/>
          <p:cNvSpPr>
            <a:spLocks noChangeShapeType="1"/>
          </p:cNvSpPr>
          <p:nvPr/>
        </p:nvSpPr>
        <p:spPr bwMode="auto">
          <a:xfrm>
            <a:off x="1238280" y="6064273"/>
            <a:ext cx="7467600" cy="0"/>
          </a:xfrm>
          <a:prstGeom prst="line">
            <a:avLst/>
          </a:prstGeom>
          <a:noFill/>
          <a:ln w="57150">
            <a:solidFill>
              <a:schemeClr val="tx1"/>
            </a:solidFill>
            <a:round/>
            <a:headEnd/>
            <a:tailEnd type="triangle" w="med" len="med"/>
          </a:ln>
        </p:spPr>
        <p:txBody>
          <a:bodyPr/>
          <a:lstStyle/>
          <a:p>
            <a:endParaRPr lang="es-MX"/>
          </a:p>
        </p:txBody>
      </p:sp>
      <p:sp>
        <p:nvSpPr>
          <p:cNvPr id="26" name="Line 20"/>
          <p:cNvSpPr>
            <a:spLocks noChangeShapeType="1"/>
          </p:cNvSpPr>
          <p:nvPr/>
        </p:nvSpPr>
        <p:spPr bwMode="auto">
          <a:xfrm flipV="1">
            <a:off x="1238280" y="1797073"/>
            <a:ext cx="0" cy="4267200"/>
          </a:xfrm>
          <a:prstGeom prst="line">
            <a:avLst/>
          </a:prstGeom>
          <a:noFill/>
          <a:ln w="57150">
            <a:solidFill>
              <a:schemeClr val="tx1"/>
            </a:solidFill>
            <a:round/>
            <a:headEnd/>
            <a:tailEnd type="triangle" w="med" len="med"/>
          </a:ln>
        </p:spPr>
        <p:txBody>
          <a:bodyPr/>
          <a:lstStyle/>
          <a:p>
            <a:endParaRPr lang="es-MX"/>
          </a:p>
        </p:txBody>
      </p:sp>
      <p:sp>
        <p:nvSpPr>
          <p:cNvPr id="27" name="Text Box 21"/>
          <p:cNvSpPr txBox="1">
            <a:spLocks noChangeArrowheads="1"/>
          </p:cNvSpPr>
          <p:nvPr/>
        </p:nvSpPr>
        <p:spPr bwMode="auto">
          <a:xfrm>
            <a:off x="3067080" y="6064273"/>
            <a:ext cx="3311525" cy="396875"/>
          </a:xfrm>
          <a:prstGeom prst="rect">
            <a:avLst/>
          </a:prstGeom>
          <a:noFill/>
          <a:ln w="9525">
            <a:noFill/>
            <a:miter lim="800000"/>
            <a:headEnd/>
            <a:tailEnd/>
          </a:ln>
          <a:effectLst/>
        </p:spPr>
        <p:txBody>
          <a:bodyPr wrap="none">
            <a:spAutoFit/>
          </a:bodyPr>
          <a:lstStyle/>
          <a:p>
            <a:pPr>
              <a:defRPr/>
            </a:pPr>
            <a:r>
              <a:rPr lang="es-CL" sz="2000" b="1">
                <a:effectLst>
                  <a:outerShdw blurRad="38100" dist="38100" dir="2700000" algn="tl">
                    <a:srgbClr val="FFFFFF"/>
                  </a:outerShdw>
                </a:effectLst>
                <a:latin typeface="Tahoma" charset="0"/>
              </a:rPr>
              <a:t>Preocupación por el otro</a:t>
            </a:r>
            <a:endParaRPr lang="en-US" sz="2000" b="1">
              <a:effectLst>
                <a:outerShdw blurRad="38100" dist="38100" dir="2700000" algn="tl">
                  <a:srgbClr val="FFFFFF"/>
                </a:outerShdw>
              </a:effectLst>
              <a:latin typeface="Tahoma" charset="0"/>
            </a:endParaRPr>
          </a:p>
        </p:txBody>
      </p:sp>
      <p:sp>
        <p:nvSpPr>
          <p:cNvPr id="28" name="Text Box 22"/>
          <p:cNvSpPr txBox="1">
            <a:spLocks noChangeArrowheads="1"/>
          </p:cNvSpPr>
          <p:nvPr/>
        </p:nvSpPr>
        <p:spPr bwMode="auto">
          <a:xfrm rot="16200000">
            <a:off x="-963582" y="3770335"/>
            <a:ext cx="3886200" cy="396875"/>
          </a:xfrm>
          <a:prstGeom prst="rect">
            <a:avLst/>
          </a:prstGeom>
          <a:noFill/>
          <a:ln w="9525">
            <a:noFill/>
            <a:miter lim="800000"/>
            <a:headEnd/>
            <a:tailEnd/>
          </a:ln>
          <a:effectLst/>
        </p:spPr>
        <p:txBody>
          <a:bodyPr wrap="none">
            <a:spAutoFit/>
          </a:bodyPr>
          <a:lstStyle/>
          <a:p>
            <a:pPr>
              <a:defRPr/>
            </a:pPr>
            <a:r>
              <a:rPr lang="es-CL" sz="2000" b="1">
                <a:effectLst>
                  <a:outerShdw blurRad="38100" dist="38100" dir="2700000" algn="tl">
                    <a:srgbClr val="FFFFFF"/>
                  </a:outerShdw>
                </a:effectLst>
                <a:latin typeface="Tahoma" charset="0"/>
              </a:rPr>
              <a:t>Preocupación por uno mismo</a:t>
            </a:r>
            <a:endParaRPr lang="en-US" sz="2000" b="1">
              <a:effectLst>
                <a:outerShdw blurRad="38100" dist="38100" dir="2700000" algn="tl">
                  <a:srgbClr val="FFFFFF"/>
                </a:outerShdw>
              </a:effectLst>
              <a:latin typeface="Tahoma" charset="0"/>
            </a:endParaRPr>
          </a:p>
        </p:txBody>
      </p:sp>
      <p:sp>
        <p:nvSpPr>
          <p:cNvPr id="29" name="Text Box 23"/>
          <p:cNvSpPr txBox="1">
            <a:spLocks noChangeArrowheads="1"/>
          </p:cNvSpPr>
          <p:nvPr/>
        </p:nvSpPr>
        <p:spPr bwMode="auto">
          <a:xfrm>
            <a:off x="476280" y="1704998"/>
            <a:ext cx="692150" cy="396875"/>
          </a:xfrm>
          <a:prstGeom prst="rect">
            <a:avLst/>
          </a:prstGeom>
          <a:noFill/>
          <a:ln w="9525">
            <a:noFill/>
            <a:miter lim="800000"/>
            <a:headEnd/>
            <a:tailEnd/>
          </a:ln>
          <a:effectLst/>
        </p:spPr>
        <p:txBody>
          <a:bodyPr wrap="none">
            <a:spAutoFit/>
          </a:bodyPr>
          <a:lstStyle/>
          <a:p>
            <a:pPr>
              <a:defRPr/>
            </a:pPr>
            <a:r>
              <a:rPr lang="es-CL" sz="2000" b="1">
                <a:effectLst>
                  <a:outerShdw blurRad="38100" dist="38100" dir="2700000" algn="tl">
                    <a:srgbClr val="FFFFFF"/>
                  </a:outerShdw>
                </a:effectLst>
                <a:latin typeface="Tahoma" charset="0"/>
              </a:rPr>
              <a:t>Alta</a:t>
            </a:r>
            <a:endParaRPr lang="en-US" sz="2000" b="1">
              <a:effectLst>
                <a:outerShdw blurRad="38100" dist="38100" dir="2700000" algn="tl">
                  <a:srgbClr val="FFFFFF"/>
                </a:outerShdw>
              </a:effectLst>
              <a:latin typeface="Tahoma" charset="0"/>
            </a:endParaRPr>
          </a:p>
        </p:txBody>
      </p:sp>
      <p:sp>
        <p:nvSpPr>
          <p:cNvPr id="30" name="Text Box 24"/>
          <p:cNvSpPr txBox="1">
            <a:spLocks noChangeArrowheads="1"/>
          </p:cNvSpPr>
          <p:nvPr/>
        </p:nvSpPr>
        <p:spPr bwMode="auto">
          <a:xfrm>
            <a:off x="8166130" y="6048398"/>
            <a:ext cx="692150" cy="396875"/>
          </a:xfrm>
          <a:prstGeom prst="rect">
            <a:avLst/>
          </a:prstGeom>
          <a:noFill/>
          <a:ln w="9525">
            <a:noFill/>
            <a:miter lim="800000"/>
            <a:headEnd/>
            <a:tailEnd/>
          </a:ln>
          <a:effectLst/>
        </p:spPr>
        <p:txBody>
          <a:bodyPr wrap="none">
            <a:spAutoFit/>
          </a:bodyPr>
          <a:lstStyle/>
          <a:p>
            <a:pPr>
              <a:defRPr/>
            </a:pPr>
            <a:r>
              <a:rPr lang="es-CL" sz="2000" b="1">
                <a:effectLst>
                  <a:outerShdw blurRad="38100" dist="38100" dir="2700000" algn="tl">
                    <a:srgbClr val="FFFFFF"/>
                  </a:outerShdw>
                </a:effectLst>
                <a:latin typeface="Tahoma" charset="0"/>
              </a:rPr>
              <a:t>Alta</a:t>
            </a:r>
            <a:endParaRPr lang="en-US" sz="2000" b="1">
              <a:effectLst>
                <a:outerShdw blurRad="38100" dist="38100" dir="2700000" algn="tl">
                  <a:srgbClr val="FFFFFF"/>
                </a:outerShdw>
              </a:effectLst>
              <a:latin typeface="Tahoma" charset="0"/>
            </a:endParaRPr>
          </a:p>
        </p:txBody>
      </p:sp>
      <p:sp>
        <p:nvSpPr>
          <p:cNvPr id="31" name="Text Box 25"/>
          <p:cNvSpPr txBox="1">
            <a:spLocks noChangeArrowheads="1"/>
          </p:cNvSpPr>
          <p:nvPr/>
        </p:nvSpPr>
        <p:spPr bwMode="auto">
          <a:xfrm>
            <a:off x="1168430" y="6048398"/>
            <a:ext cx="755650" cy="396875"/>
          </a:xfrm>
          <a:prstGeom prst="rect">
            <a:avLst/>
          </a:prstGeom>
          <a:noFill/>
          <a:ln w="9525">
            <a:noFill/>
            <a:miter lim="800000"/>
            <a:headEnd/>
            <a:tailEnd/>
          </a:ln>
          <a:effectLst/>
        </p:spPr>
        <p:txBody>
          <a:bodyPr wrap="none">
            <a:spAutoFit/>
          </a:bodyPr>
          <a:lstStyle/>
          <a:p>
            <a:pPr>
              <a:defRPr/>
            </a:pPr>
            <a:r>
              <a:rPr lang="es-CL" sz="2000" b="1">
                <a:effectLst>
                  <a:outerShdw blurRad="38100" dist="38100" dir="2700000" algn="tl">
                    <a:srgbClr val="FFFFFF"/>
                  </a:outerShdw>
                </a:effectLst>
                <a:latin typeface="Tahoma" charset="0"/>
              </a:rPr>
              <a:t>Baja</a:t>
            </a:r>
            <a:endParaRPr lang="en-US" sz="2000" b="1">
              <a:effectLst>
                <a:outerShdw blurRad="38100" dist="38100" dir="2700000" algn="tl">
                  <a:srgbClr val="FFFFFF"/>
                </a:outerShdw>
              </a:effectLst>
              <a:latin typeface="Tahoma" charset="0"/>
            </a:endParaRPr>
          </a:p>
        </p:txBody>
      </p:sp>
      <p:sp>
        <p:nvSpPr>
          <p:cNvPr id="32" name="Text Box 26"/>
          <p:cNvSpPr txBox="1">
            <a:spLocks noChangeArrowheads="1"/>
          </p:cNvSpPr>
          <p:nvPr/>
        </p:nvSpPr>
        <p:spPr bwMode="auto">
          <a:xfrm>
            <a:off x="476280" y="5835673"/>
            <a:ext cx="755650" cy="396875"/>
          </a:xfrm>
          <a:prstGeom prst="rect">
            <a:avLst/>
          </a:prstGeom>
          <a:noFill/>
          <a:ln w="9525">
            <a:noFill/>
            <a:miter lim="800000"/>
            <a:headEnd/>
            <a:tailEnd/>
          </a:ln>
          <a:effectLst/>
        </p:spPr>
        <p:txBody>
          <a:bodyPr wrap="none">
            <a:spAutoFit/>
          </a:bodyPr>
          <a:lstStyle/>
          <a:p>
            <a:pPr>
              <a:defRPr/>
            </a:pPr>
            <a:r>
              <a:rPr lang="es-CL" sz="2000" b="1">
                <a:effectLst>
                  <a:outerShdw blurRad="38100" dist="38100" dir="2700000" algn="tl">
                    <a:srgbClr val="FFFFFF"/>
                  </a:outerShdw>
                </a:effectLst>
                <a:latin typeface="Tahoma" charset="0"/>
              </a:rPr>
              <a:t>Baja</a:t>
            </a:r>
            <a:endParaRPr lang="en-US" sz="2000" b="1">
              <a:effectLst>
                <a:outerShdw blurRad="38100" dist="38100" dir="2700000" algn="tl">
                  <a:srgbClr val="FFFFFF"/>
                </a:outerShdw>
              </a:effectLst>
              <a:latin typeface="Tahoma" charset="0"/>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es-CL" dirty="0" smtClean="0"/>
              <a:t>FORZAR</a:t>
            </a:r>
            <a:endParaRPr lang="en-US" dirty="0" smtClean="0"/>
          </a:p>
        </p:txBody>
      </p:sp>
      <p:sp>
        <p:nvSpPr>
          <p:cNvPr id="256003" name="Rectangle 3"/>
          <p:cNvSpPr>
            <a:spLocks noGrp="1" noChangeArrowheads="1"/>
          </p:cNvSpPr>
          <p:nvPr>
            <p:ph type="body" idx="1"/>
          </p:nvPr>
        </p:nvSpPr>
        <p:spPr/>
        <p:txBody>
          <a:bodyPr>
            <a:normAutofit/>
          </a:bodyPr>
          <a:lstStyle/>
          <a:p>
            <a:pPr eaLnBrk="1" hangingPunct="1">
              <a:defRPr/>
            </a:pPr>
            <a:r>
              <a:rPr lang="es-CL" dirty="0" smtClean="0"/>
              <a:t>Emergencias que requieren acción rápida.</a:t>
            </a:r>
          </a:p>
          <a:p>
            <a:pPr eaLnBrk="1" hangingPunct="1">
              <a:defRPr/>
            </a:pPr>
            <a:r>
              <a:rPr lang="es-CL" dirty="0" smtClean="0"/>
              <a:t>En la toma de decisiones no populares que son necesarias para la sobrevivencia de la organización.</a:t>
            </a:r>
          </a:p>
          <a:p>
            <a:pPr eaLnBrk="1" hangingPunct="1">
              <a:defRPr/>
            </a:pPr>
            <a:r>
              <a:rPr lang="es-CL" dirty="0" smtClean="0"/>
              <a:t>Ante la necesidad de protegerse a sí mismo.</a:t>
            </a:r>
          </a:p>
          <a:p>
            <a:pPr eaLnBrk="1" hangingPunct="1">
              <a:buNone/>
              <a:defRPr/>
            </a:pPr>
            <a:endParaRPr lang="es-CL" dirty="0" smtClean="0"/>
          </a:p>
          <a:p>
            <a:pPr lvl="1" eaLnBrk="1" hangingPunct="1">
              <a:buFont typeface="Wingdings" pitchFamily="2" charset="2"/>
              <a:buNone/>
              <a:defRPr/>
            </a:pPr>
            <a:r>
              <a:rPr lang="es-CL" sz="3000" b="1" dirty="0" smtClean="0">
                <a:solidFill>
                  <a:srgbClr val="FFFF00"/>
                </a:solidFill>
              </a:rPr>
              <a:t>UNO PIERDE y OTRO GANA</a:t>
            </a:r>
            <a:endParaRPr lang="en-US" sz="3000" b="1" dirty="0" smtClean="0">
              <a:solidFill>
                <a:srgbClr val="FFFF00"/>
              </a:solidFill>
            </a:endParaRP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es-CL" dirty="0" smtClean="0"/>
              <a:t>EVITAR</a:t>
            </a:r>
            <a:endParaRPr lang="en-US" dirty="0" smtClean="0"/>
          </a:p>
        </p:txBody>
      </p:sp>
      <p:sp>
        <p:nvSpPr>
          <p:cNvPr id="257027" name="Rectangle 3"/>
          <p:cNvSpPr>
            <a:spLocks noGrp="1" noChangeArrowheads="1"/>
          </p:cNvSpPr>
          <p:nvPr>
            <p:ph type="body" idx="1"/>
          </p:nvPr>
        </p:nvSpPr>
        <p:spPr>
          <a:xfrm>
            <a:off x="914400" y="1857396"/>
            <a:ext cx="7772400" cy="4572000"/>
          </a:xfrm>
        </p:spPr>
        <p:txBody>
          <a:bodyPr>
            <a:normAutofit/>
          </a:bodyPr>
          <a:lstStyle/>
          <a:p>
            <a:pPr eaLnBrk="1" hangingPunct="1">
              <a:defRPr/>
            </a:pPr>
            <a:r>
              <a:rPr lang="es-CL" dirty="0" smtClean="0"/>
              <a:t>El asunto es menor o pasajero.</a:t>
            </a:r>
          </a:p>
          <a:p>
            <a:pPr eaLnBrk="1" hangingPunct="1">
              <a:defRPr/>
            </a:pPr>
            <a:r>
              <a:rPr lang="es-CL" dirty="0" smtClean="0"/>
              <a:t>Hay información insuficiente para lidiar con el conflicto en forma efectiva.</a:t>
            </a:r>
          </a:p>
          <a:p>
            <a:pPr eaLnBrk="1" hangingPunct="1">
              <a:defRPr/>
            </a:pPr>
            <a:r>
              <a:rPr lang="es-CL" dirty="0" smtClean="0"/>
              <a:t>Se tiene muy poco poder en relación al otro.</a:t>
            </a:r>
          </a:p>
          <a:p>
            <a:pPr eaLnBrk="1" hangingPunct="1">
              <a:defRPr/>
            </a:pPr>
            <a:r>
              <a:rPr lang="es-CL" dirty="0" smtClean="0"/>
              <a:t>Otros pueden resolver el conflicto mejor.</a:t>
            </a:r>
          </a:p>
          <a:p>
            <a:pPr eaLnBrk="1" hangingPunct="1">
              <a:defRPr/>
            </a:pPr>
            <a:endParaRPr lang="es-CL" dirty="0" smtClean="0"/>
          </a:p>
          <a:p>
            <a:pPr algn="ctr" eaLnBrk="1" hangingPunct="1">
              <a:buFontTx/>
              <a:buNone/>
              <a:defRPr/>
            </a:pPr>
            <a:r>
              <a:rPr lang="es-CL" sz="3000" dirty="0" smtClean="0">
                <a:solidFill>
                  <a:srgbClr val="FFFF00"/>
                </a:solidFill>
                <a:latin typeface="Tahoma" charset="0"/>
              </a:rPr>
              <a:t>NADIE GANA</a:t>
            </a:r>
            <a:endParaRPr lang="en-US" sz="3000" dirty="0" smtClean="0">
              <a:solidFill>
                <a:srgbClr val="FFFF00"/>
              </a:solidFill>
              <a:latin typeface="Tahoma" charset="0"/>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es-CL" dirty="0" smtClean="0"/>
              <a:t>CEDER</a:t>
            </a:r>
            <a:endParaRPr lang="en-US" dirty="0" smtClean="0"/>
          </a:p>
        </p:txBody>
      </p:sp>
      <p:sp>
        <p:nvSpPr>
          <p:cNvPr id="258051" name="Rectangle 3"/>
          <p:cNvSpPr>
            <a:spLocks noGrp="1" noChangeArrowheads="1"/>
          </p:cNvSpPr>
          <p:nvPr>
            <p:ph type="body" idx="1"/>
          </p:nvPr>
        </p:nvSpPr>
        <p:spPr/>
        <p:txBody>
          <a:bodyPr>
            <a:normAutofit/>
          </a:bodyPr>
          <a:lstStyle/>
          <a:p>
            <a:pPr eaLnBrk="1" hangingPunct="1">
              <a:defRPr/>
            </a:pPr>
            <a:r>
              <a:rPr lang="es-CL" dirty="0" smtClean="0"/>
              <a:t>Necesidad de bajar la intensidad de un conflicto potencialmente explosivo.</a:t>
            </a:r>
          </a:p>
          <a:p>
            <a:pPr eaLnBrk="1" hangingPunct="1">
              <a:defRPr/>
            </a:pPr>
            <a:r>
              <a:rPr lang="es-CL" dirty="0" smtClean="0"/>
              <a:t>Necesidad a corto plazo de armonía. </a:t>
            </a:r>
          </a:p>
          <a:p>
            <a:pPr eaLnBrk="1" hangingPunct="1">
              <a:defRPr/>
            </a:pPr>
            <a:r>
              <a:rPr lang="es-CL" dirty="0" smtClean="0"/>
              <a:t>El conflicto es por problemas de personalidad y no se puede resolver fácilmente.</a:t>
            </a:r>
          </a:p>
          <a:p>
            <a:pPr eaLnBrk="1" hangingPunct="1">
              <a:defRPr/>
            </a:pPr>
            <a:endParaRPr lang="es-CL" dirty="0" smtClean="0"/>
          </a:p>
          <a:p>
            <a:pPr algn="ctr" eaLnBrk="1" hangingPunct="1">
              <a:buFontTx/>
              <a:buNone/>
              <a:defRPr/>
            </a:pPr>
            <a:r>
              <a:rPr lang="es-CL" dirty="0" smtClean="0">
                <a:solidFill>
                  <a:srgbClr val="FFFF00"/>
                </a:solidFill>
              </a:rPr>
              <a:t>UNO PIERDE y OTRO GANA</a:t>
            </a:r>
          </a:p>
          <a:p>
            <a:pPr eaLnBrk="1" hangingPunct="1">
              <a:defRPr/>
            </a:pPr>
            <a:endParaRPr lang="en-US" dirty="0" smtClean="0">
              <a:solidFill>
                <a:schemeClr val="tx1"/>
              </a:solidFill>
              <a:effectLst>
                <a:outerShdw blurRad="38100" dist="38100" dir="2700000" algn="tl">
                  <a:srgbClr val="FFFFFF"/>
                </a:outerShdw>
              </a:effectLst>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es-CL" dirty="0" smtClean="0"/>
              <a:t>COLABORAR</a:t>
            </a:r>
            <a:endParaRPr lang="en-US" dirty="0" smtClean="0"/>
          </a:p>
        </p:txBody>
      </p:sp>
      <p:sp>
        <p:nvSpPr>
          <p:cNvPr id="260099" name="Rectangle 3"/>
          <p:cNvSpPr>
            <a:spLocks noGrp="1" noChangeArrowheads="1"/>
          </p:cNvSpPr>
          <p:nvPr>
            <p:ph idx="1"/>
          </p:nvPr>
        </p:nvSpPr>
        <p:spPr/>
        <p:txBody>
          <a:bodyPr/>
          <a:lstStyle/>
          <a:p>
            <a:pPr eaLnBrk="1" hangingPunct="1">
              <a:defRPr/>
            </a:pPr>
            <a:r>
              <a:rPr lang="es-CL" sz="2400" dirty="0" smtClean="0"/>
              <a:t>Necesidad de un alto grado de cooperación.</a:t>
            </a:r>
          </a:p>
          <a:p>
            <a:pPr eaLnBrk="1" hangingPunct="1">
              <a:defRPr/>
            </a:pPr>
            <a:r>
              <a:rPr lang="es-CL" sz="2400" dirty="0" smtClean="0"/>
              <a:t>Hay suficiente equilibrio de poder entre las partes.</a:t>
            </a:r>
          </a:p>
          <a:p>
            <a:pPr eaLnBrk="1" hangingPunct="1">
              <a:defRPr/>
            </a:pPr>
            <a:r>
              <a:rPr lang="es-CL" sz="2400" dirty="0" smtClean="0"/>
              <a:t>Hay suficiente tiempo y energía.</a:t>
            </a:r>
          </a:p>
          <a:p>
            <a:pPr eaLnBrk="1" hangingPunct="1">
              <a:defRPr/>
            </a:pPr>
            <a:endParaRPr lang="es-CL" sz="2600" b="1" dirty="0" smtClean="0">
              <a:solidFill>
                <a:schemeClr val="tx1"/>
              </a:solidFill>
              <a:effectLst>
                <a:outerShdw blurRad="38100" dist="38100" dir="2700000" algn="tl">
                  <a:srgbClr val="FFFFFF"/>
                </a:outerShdw>
              </a:effectLst>
              <a:latin typeface="Tahoma" charset="0"/>
            </a:endParaRPr>
          </a:p>
          <a:p>
            <a:pPr algn="ctr" eaLnBrk="1" hangingPunct="1">
              <a:buFontTx/>
              <a:buNone/>
              <a:defRPr/>
            </a:pPr>
            <a:r>
              <a:rPr lang="es-CL" sz="2600" dirty="0" smtClean="0">
                <a:solidFill>
                  <a:srgbClr val="FFFF00"/>
                </a:solidFill>
                <a:latin typeface="Tahoma" charset="0"/>
              </a:rPr>
              <a:t>TODOS GANAN</a:t>
            </a:r>
            <a:endParaRPr lang="es-CL" sz="2400" dirty="0" smtClean="0">
              <a:solidFill>
                <a:srgbClr val="FFFF00"/>
              </a:solidFill>
            </a:endParaRPr>
          </a:p>
          <a:p>
            <a:pPr eaLnBrk="1" hangingPunct="1">
              <a:defRPr/>
            </a:pPr>
            <a:endParaRPr lang="es-CL" sz="2400" dirty="0" smtClean="0"/>
          </a:p>
          <a:p>
            <a:pPr eaLnBrk="1" hangingPunct="1">
              <a:buFontTx/>
              <a:buNone/>
              <a:defRPr/>
            </a:pPr>
            <a:endParaRPr lang="en-US" sz="2400" dirty="0" smtClean="0"/>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p:txBody>
          <a:bodyPr/>
          <a:lstStyle/>
          <a:p>
            <a:endParaRPr lang="es-MX"/>
          </a:p>
        </p:txBody>
      </p:sp>
      <p:sp>
        <p:nvSpPr>
          <p:cNvPr id="5" name="4 Título"/>
          <p:cNvSpPr>
            <a:spLocks noGrp="1"/>
          </p:cNvSpPr>
          <p:nvPr>
            <p:ph type="title"/>
          </p:nvPr>
        </p:nvSpPr>
        <p:spPr/>
        <p:txBody>
          <a:bodyPr/>
          <a:lstStyle/>
          <a:p>
            <a:r>
              <a:rPr lang="es-MX" dirty="0" smtClean="0"/>
              <a:t>Conceptos fundamentales</a:t>
            </a:r>
            <a:endParaRPr lang="es-MX" dirty="0"/>
          </a:p>
        </p:txBody>
      </p:sp>
      <p:pic>
        <p:nvPicPr>
          <p:cNvPr id="4" name="3 Marcador de contenido" descr="stickman_pleading_hg_clr.gif"/>
          <p:cNvPicPr>
            <a:picLocks noGrp="1" noChangeAspect="1"/>
          </p:cNvPicPr>
          <p:nvPr>
            <p:ph idx="4294967295"/>
          </p:nvPr>
        </p:nvPicPr>
        <p:blipFill>
          <a:blip r:embed="rId3"/>
          <a:stretch>
            <a:fillRect/>
          </a:stretch>
        </p:blipFill>
        <p:spPr>
          <a:xfrm>
            <a:off x="6038850" y="2336800"/>
            <a:ext cx="3105150" cy="3467100"/>
          </a:xfrm>
        </p:spPr>
      </p:pic>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s-CL" smtClean="0"/>
              <a:t>LLEGAR A UN ACUERDO</a:t>
            </a:r>
            <a:endParaRPr lang="en-US" dirty="0" smtClean="0"/>
          </a:p>
        </p:txBody>
      </p:sp>
      <p:sp>
        <p:nvSpPr>
          <p:cNvPr id="259075" name="Rectangle 3"/>
          <p:cNvSpPr>
            <a:spLocks noGrp="1" noChangeArrowheads="1"/>
          </p:cNvSpPr>
          <p:nvPr>
            <p:ph type="body" idx="1"/>
          </p:nvPr>
        </p:nvSpPr>
        <p:spPr/>
        <p:txBody>
          <a:bodyPr/>
          <a:lstStyle/>
          <a:p>
            <a:r>
              <a:rPr lang="es-CL" dirty="0" smtClean="0"/>
              <a:t>El acuerdo permite a cada uno estar mejor que sin el acuerdo.</a:t>
            </a:r>
          </a:p>
          <a:p>
            <a:r>
              <a:rPr lang="es-CL" dirty="0" smtClean="0"/>
              <a:t>Conseguir un acuerdo donde ambos ganen no es posible.</a:t>
            </a:r>
          </a:p>
          <a:p>
            <a:endParaRPr lang="es-CL" dirty="0" smtClean="0"/>
          </a:p>
          <a:p>
            <a:endParaRPr lang="es-CL" dirty="0" smtClean="0"/>
          </a:p>
          <a:p>
            <a:pPr algn="ctr">
              <a:buNone/>
            </a:pPr>
            <a:r>
              <a:rPr lang="es-CL" dirty="0" smtClean="0">
                <a:solidFill>
                  <a:srgbClr val="FFFF00"/>
                </a:solidFill>
              </a:rPr>
              <a:t>NADIE GANA</a:t>
            </a:r>
            <a:endParaRPr lang="en-US" dirty="0" smtClean="0">
              <a:solidFill>
                <a:srgbClr val="FFFF00"/>
              </a:solidFill>
            </a:endParaRPr>
          </a:p>
          <a:p>
            <a:endParaRPr lang="es-CL" dirty="0" smtClean="0"/>
          </a:p>
        </p:txBody>
      </p:sp>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MX"/>
          </a:p>
        </p:txBody>
      </p:sp>
      <p:sp>
        <p:nvSpPr>
          <p:cNvPr id="3" name="2 Título"/>
          <p:cNvSpPr>
            <a:spLocks noGrp="1"/>
          </p:cNvSpPr>
          <p:nvPr>
            <p:ph type="title"/>
          </p:nvPr>
        </p:nvSpPr>
        <p:spPr/>
        <p:txBody>
          <a:bodyPr/>
          <a:lstStyle/>
          <a:p>
            <a:r>
              <a:rPr lang="es-MX" dirty="0" smtClean="0"/>
              <a:t>Soluciones al conflicto III</a:t>
            </a:r>
            <a:endParaRPr lang="es-MX" dirty="0"/>
          </a:p>
        </p:txBody>
      </p:sp>
      <p:pic>
        <p:nvPicPr>
          <p:cNvPr id="4" name="3 Imagen" descr="stickman_pleading_hg_clr.gif"/>
          <p:cNvPicPr>
            <a:picLocks noChangeAspect="1"/>
          </p:cNvPicPr>
          <p:nvPr/>
        </p:nvPicPr>
        <p:blipFill>
          <a:blip r:embed="rId3"/>
          <a:stretch>
            <a:fillRect/>
          </a:stretch>
        </p:blipFill>
        <p:spPr>
          <a:xfrm>
            <a:off x="5643570" y="2643182"/>
            <a:ext cx="3105150" cy="3467100"/>
          </a:xfrm>
          <a:prstGeom prst="rect">
            <a:avLst/>
          </a:prstGeom>
        </p:spPr>
      </p:pic>
    </p:spTree>
  </p:cSld>
  <p:clrMapOvr>
    <a:masterClrMapping/>
  </p:clrMapOvr>
  <p:transition spd="slow">
    <p:newsflash/>
    <p:sndAc>
      <p:stSnd>
        <p:snd r:embed="rId2" name="whoosh.wav" builtIn="1"/>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ATRIBUCIÓN: Para resolverlos, las partes deben dejar de culpar a los demás, y examinar su papel en la escalada del problema y asumir su responsabilidad en la resolución.</a:t>
            </a:r>
          </a:p>
        </p:txBody>
      </p:sp>
    </p:spTree>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IGUALDAD: Este tipo de conflicto se puede resolver de varias formas: concientizando a las partes para que puedan corregir la injusticia, convenciendo a la parte que causa daño a que se disculpe, hallando formas de compensar a la parte dañada, o discutiendo las reglas que dictan cómo se deberían repartir los recursos.</a:t>
            </a:r>
          </a:p>
          <a:p>
            <a:pPr>
              <a:buNone/>
            </a:pPr>
            <a:endParaRPr lang="es-MX" dirty="0"/>
          </a:p>
        </p:txBody>
      </p:sp>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INTERACCIONAL: Desde esta perspectiva, la negociación se puede ver como un proceso fundamental que va más allá del contexto en el cual ocurre, y en la que la cultura es creada, redefinida y re-creada. </a:t>
            </a:r>
          </a:p>
          <a:p>
            <a:pPr>
              <a:buNone/>
            </a:pPr>
            <a:endParaRPr lang="es-MX" dirty="0"/>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DE LA FASE: El manejo o resolución de un conflicto implica entonces ayudar a los involucrados a identificar las conductas que disparan el conflicto, establecer un sistema que alerte a ambas partes cuando esté ocurriendo una acción que sea improductiva para la relación, o crear procedimientos preventivos de discusión.</a:t>
            </a:r>
          </a:p>
          <a:p>
            <a:endParaRPr lang="es-MX" dirty="0" smtClean="0"/>
          </a:p>
          <a:p>
            <a:pPr>
              <a:buNone/>
            </a:pPr>
            <a:endParaRPr lang="es-MX" dirty="0"/>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MODELO SICODINÁMICO: El manejo de conflicto bajo esta perspectiva intenta canalizar la energía destructiva hacia escapes constructivos. La idea es ayudar a que las partes comprendan cómo sus propias conductas contribuyen al problema.</a:t>
            </a:r>
          </a:p>
          <a:p>
            <a:pPr>
              <a:buNone/>
            </a:pPr>
            <a:endParaRPr lang="es-MX" dirty="0"/>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INTERCAMBIO SOCIAL: La resolución de conflicto podría implicar reducir la frecuencia de las tácticas destructivas e identificar las necesidades y valores de cada parte, para crear un conjunto de compensaciones satisfactorias.</a:t>
            </a:r>
          </a:p>
          <a:p>
            <a:endParaRPr lang="es-MX" dirty="0" smtClean="0"/>
          </a:p>
          <a:p>
            <a:pPr>
              <a:buNone/>
            </a:pPr>
            <a:endParaRPr lang="es-MX" dirty="0"/>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lnSpcReduction="10000"/>
          </a:bodyPr>
          <a:lstStyle/>
          <a:p>
            <a:r>
              <a:rPr lang="es-MX" dirty="0" smtClean="0"/>
              <a:t>SISTEMAS: El manejo de estos conflictos debe intentar identificar la conducta que acaba con la armonía del sistema. Cuando una persona es percibida como problema, se debe identificar cuáles son los problemas sistémicos que podrían estar causando sus reacciones. Para comprender lo que es funcional y lo que no, la persona que maneja el conflicto debe observar cómo el grupo trabaja unido.</a:t>
            </a:r>
          </a:p>
          <a:p>
            <a:endParaRPr lang="es-MX" dirty="0" smtClean="0"/>
          </a:p>
          <a:p>
            <a:pPr>
              <a:buNone/>
            </a:pPr>
            <a:endParaRPr lang="es-MX" dirty="0"/>
          </a:p>
        </p:txBody>
      </p:sp>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CAMPO: El manejo de este tipo de conflicto empieza al identificar las fuerzas que afectan a la organización, para mostrarle a los involucrados que son dichas fuerzas, y no sus compañeros de trabajo, las que crean las condiciones para el conflicto.</a:t>
            </a:r>
          </a:p>
          <a:p>
            <a:endParaRPr lang="es-MX" dirty="0" smtClean="0"/>
          </a:p>
          <a:p>
            <a:pPr>
              <a:buNone/>
            </a:pPr>
            <a:endParaRPr lang="es-MX" dirty="0"/>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sp>
        <p:nvSpPr>
          <p:cNvPr id="3" name="2 Marcador de contenido"/>
          <p:cNvSpPr>
            <a:spLocks noGrp="1"/>
          </p:cNvSpPr>
          <p:nvPr>
            <p:ph idx="1"/>
          </p:nvPr>
        </p:nvSpPr>
        <p:spPr/>
        <p:txBody>
          <a:bodyPr>
            <a:normAutofit/>
          </a:bodyPr>
          <a:lstStyle/>
          <a:p>
            <a:r>
              <a:rPr lang="es-MX" dirty="0" smtClean="0"/>
              <a:t>Los conflictos ocurren cada vez que estamos en desacuerdo acerca de </a:t>
            </a:r>
            <a:r>
              <a:rPr lang="es-MX" dirty="0" smtClean="0">
                <a:solidFill>
                  <a:srgbClr val="FFFF00"/>
                </a:solidFill>
              </a:rPr>
              <a:t>asuntos  sustantivos </a:t>
            </a:r>
            <a:r>
              <a:rPr lang="es-MX" dirty="0" smtClean="0"/>
              <a:t>o cuando tenemos </a:t>
            </a:r>
            <a:r>
              <a:rPr lang="es-MX" dirty="0" smtClean="0">
                <a:solidFill>
                  <a:srgbClr val="FFFF00"/>
                </a:solidFill>
              </a:rPr>
              <a:t>antagonismos a nivel emocional.</a:t>
            </a: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SOLUCIONES</a:t>
            </a:r>
            <a:endParaRPr lang="es-MX" dirty="0"/>
          </a:p>
        </p:txBody>
      </p:sp>
      <p:sp>
        <p:nvSpPr>
          <p:cNvPr id="3" name="2 Marcador de contenido"/>
          <p:cNvSpPr>
            <a:spLocks noGrp="1"/>
          </p:cNvSpPr>
          <p:nvPr>
            <p:ph idx="1"/>
          </p:nvPr>
        </p:nvSpPr>
        <p:spPr/>
        <p:txBody>
          <a:bodyPr>
            <a:normAutofit/>
          </a:bodyPr>
          <a:lstStyle/>
          <a:p>
            <a:r>
              <a:rPr lang="es-MX" dirty="0" smtClean="0"/>
              <a:t>TRANSFORMACIONAL: La mediación transformacional se emplea para llevar a los involucrados más allá de las soluciones, hacia la meta de transformar las relaciones.</a:t>
            </a:r>
          </a:p>
          <a:p>
            <a:pPr>
              <a:buNone/>
            </a:pPr>
            <a:endParaRPr lang="es-MX" dirty="0"/>
          </a:p>
        </p:txBody>
      </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MX"/>
          </a:p>
        </p:txBody>
      </p:sp>
      <p:sp>
        <p:nvSpPr>
          <p:cNvPr id="4" name="3 Título"/>
          <p:cNvSpPr>
            <a:spLocks noGrp="1"/>
          </p:cNvSpPr>
          <p:nvPr>
            <p:ph type="title"/>
          </p:nvPr>
        </p:nvSpPr>
        <p:spPr/>
        <p:txBody>
          <a:bodyPr/>
          <a:lstStyle/>
          <a:p>
            <a:r>
              <a:rPr lang="es-MX" dirty="0" smtClean="0"/>
              <a:t>Soluciones al conflicto IV</a:t>
            </a:r>
            <a:endParaRPr lang="es-MX"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VIDEOCASO</a:t>
            </a:r>
            <a:endParaRPr lang="es-MX" dirty="0"/>
          </a:p>
        </p:txBody>
      </p:sp>
      <p:sp>
        <p:nvSpPr>
          <p:cNvPr id="3" name="2 Marcador de contenido"/>
          <p:cNvSpPr>
            <a:spLocks noGrp="1"/>
          </p:cNvSpPr>
          <p:nvPr>
            <p:ph idx="1"/>
          </p:nvPr>
        </p:nvSpPr>
        <p:spPr/>
        <p:txBody>
          <a:bodyPr/>
          <a:lstStyle/>
          <a:p>
            <a:r>
              <a:rPr lang="es-MX" dirty="0" smtClean="0"/>
              <a:t>El arte de resolver conflictos.</a:t>
            </a:r>
          </a:p>
          <a:p>
            <a:r>
              <a:rPr lang="es-MX" dirty="0" smtClean="0"/>
              <a:t>6 técnicas para enfrentar el conflicto en el lugar de trabajo.</a:t>
            </a:r>
          </a:p>
          <a:p>
            <a:r>
              <a:rPr lang="es-MX" dirty="0" smtClean="0"/>
              <a:t>Hechos vs Deducciones.</a:t>
            </a:r>
            <a:endParaRPr lang="es-MX" dirty="0"/>
          </a:p>
        </p:txBody>
      </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MX"/>
          </a:p>
        </p:txBody>
      </p:sp>
      <p:sp>
        <p:nvSpPr>
          <p:cNvPr id="3" name="2 Título"/>
          <p:cNvSpPr>
            <a:spLocks noGrp="1"/>
          </p:cNvSpPr>
          <p:nvPr>
            <p:ph type="title"/>
          </p:nvPr>
        </p:nvSpPr>
        <p:spPr/>
        <p:txBody>
          <a:bodyPr/>
          <a:lstStyle/>
          <a:p>
            <a:r>
              <a:rPr lang="es-MX" dirty="0" smtClean="0"/>
              <a:t>Conclusiones</a:t>
            </a:r>
            <a:endParaRPr lang="es-MX" dirty="0"/>
          </a:p>
        </p:txBody>
      </p:sp>
      <p:pic>
        <p:nvPicPr>
          <p:cNvPr id="4" name="3 Imagen" descr="stickman_pleading_hg_clr.gif"/>
          <p:cNvPicPr>
            <a:picLocks noChangeAspect="1"/>
          </p:cNvPicPr>
          <p:nvPr/>
        </p:nvPicPr>
        <p:blipFill>
          <a:blip r:embed="rId3"/>
          <a:stretch>
            <a:fillRect/>
          </a:stretch>
        </p:blipFill>
        <p:spPr>
          <a:xfrm>
            <a:off x="5643570" y="2643182"/>
            <a:ext cx="3105150" cy="3467100"/>
          </a:xfrm>
          <a:prstGeom prst="rect">
            <a:avLst/>
          </a:prstGeom>
        </p:spPr>
      </p:pic>
    </p:spTree>
  </p:cSld>
  <p:clrMapOvr>
    <a:masterClrMapping/>
  </p:clrMapOvr>
  <p:transition spd="slow">
    <p:newsflash/>
    <p:sndAc>
      <p:stSnd>
        <p:snd r:embed="rId2" name="whoosh.wav" builtIn="1"/>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CONCLUSION</a:t>
            </a:r>
          </a:p>
        </p:txBody>
      </p:sp>
      <p:sp>
        <p:nvSpPr>
          <p:cNvPr id="7" name="6 Marcador de contenido"/>
          <p:cNvSpPr>
            <a:spLocks noGrp="1"/>
          </p:cNvSpPr>
          <p:nvPr>
            <p:ph idx="1"/>
          </p:nvPr>
        </p:nvSpPr>
        <p:spPr/>
        <p:txBody>
          <a:bodyPr>
            <a:normAutofit/>
          </a:bodyPr>
          <a:lstStyle/>
          <a:p>
            <a:r>
              <a:rPr lang="es-MX" dirty="0" smtClean="0"/>
              <a:t>Los conflictos son parte inherente de la vida.</a:t>
            </a:r>
          </a:p>
          <a:p>
            <a:r>
              <a:rPr lang="es-MX" dirty="0" smtClean="0"/>
              <a:t>Ellos pueden ser fuente de creatividad e innovación si los manejamos bien.</a:t>
            </a:r>
          </a:p>
          <a:p>
            <a:endParaRPr lang="es-MX" dirty="0" smtClean="0"/>
          </a:p>
          <a:p>
            <a:r>
              <a:rPr lang="es-MX" dirty="0" smtClean="0">
                <a:solidFill>
                  <a:srgbClr val="FFFF00"/>
                </a:solidFill>
              </a:rPr>
              <a:t>Para eso es importante escuchar bien y usar un estilo apropiado de resolución de conflictos.</a:t>
            </a:r>
          </a:p>
          <a:p>
            <a:endParaRPr lang="es-MX" dirty="0"/>
          </a:p>
        </p:txBody>
      </p:sp>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Conflicto y Negociación</a:t>
            </a:r>
            <a:endParaRPr lang="es-MX" dirty="0"/>
          </a:p>
        </p:txBody>
      </p:sp>
      <p:sp>
        <p:nvSpPr>
          <p:cNvPr id="3" name="2 Subtítulo"/>
          <p:cNvSpPr>
            <a:spLocks noGrp="1"/>
          </p:cNvSpPr>
          <p:nvPr>
            <p:ph type="subTitle" idx="1"/>
          </p:nvPr>
        </p:nvSpPr>
        <p:spPr/>
        <p:txBody>
          <a:bodyPr/>
          <a:lstStyle/>
          <a:p>
            <a:r>
              <a:rPr lang="es-MX" dirty="0" smtClean="0"/>
              <a:t>Parte 1. VSZ. AMDG</a:t>
            </a:r>
            <a:endParaRPr lang="es-MX" dirty="0"/>
          </a:p>
        </p:txBody>
      </p:sp>
    </p:spTree>
  </p:cSld>
  <p:clrMapOvr>
    <a:masterClrMapping/>
  </p:clrMapOvr>
  <p:transition spd="slow">
    <p:newsflash/>
    <p:sndAc>
      <p:stSnd>
        <p:snd r:embed="rId2" name="whoosh.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sp>
        <p:nvSpPr>
          <p:cNvPr id="3" name="2 Marcador de contenido"/>
          <p:cNvSpPr>
            <a:spLocks noGrp="1"/>
          </p:cNvSpPr>
          <p:nvPr>
            <p:ph idx="1"/>
          </p:nvPr>
        </p:nvSpPr>
        <p:spPr/>
        <p:txBody>
          <a:bodyPr>
            <a:normAutofit/>
          </a:bodyPr>
          <a:lstStyle/>
          <a:p>
            <a:r>
              <a:rPr lang="es-MX" dirty="0" smtClean="0"/>
              <a:t>Conflicto interpersonal.</a:t>
            </a:r>
          </a:p>
          <a:p>
            <a:r>
              <a:rPr lang="es-MX" dirty="0" smtClean="0"/>
              <a:t>Conflicto </a:t>
            </a:r>
            <a:r>
              <a:rPr lang="es-MX" dirty="0" err="1" smtClean="0"/>
              <a:t>intragrupo</a:t>
            </a:r>
            <a:r>
              <a:rPr lang="es-MX" dirty="0" smtClean="0"/>
              <a:t>.</a:t>
            </a:r>
          </a:p>
          <a:p>
            <a:r>
              <a:rPr lang="es-MX" dirty="0" smtClean="0"/>
              <a:t>Conflicto </a:t>
            </a:r>
            <a:r>
              <a:rPr lang="es-MX" dirty="0" err="1" smtClean="0"/>
              <a:t>intergrupo</a:t>
            </a:r>
            <a:r>
              <a:rPr lang="es-MX" dirty="0" smtClean="0"/>
              <a:t>.</a:t>
            </a:r>
          </a:p>
          <a:p>
            <a:r>
              <a:rPr lang="es-MX" dirty="0" smtClean="0"/>
              <a:t>Conflicto </a:t>
            </a:r>
            <a:r>
              <a:rPr lang="es-MX" dirty="0" err="1" smtClean="0"/>
              <a:t>interorganizacional</a:t>
            </a:r>
            <a:r>
              <a:rPr lang="es-MX" dirty="0" smtClean="0"/>
              <a:t>.</a:t>
            </a:r>
          </a:p>
          <a:p>
            <a:endParaRPr lang="es-MX" dirty="0" smtClean="0"/>
          </a:p>
          <a:p>
            <a:r>
              <a:rPr lang="es-MX" dirty="0" smtClean="0">
                <a:solidFill>
                  <a:srgbClr val="FFFF00"/>
                </a:solidFill>
              </a:rPr>
              <a:t>Surgen por infinidad de razones. </a:t>
            </a:r>
          </a:p>
          <a:p>
            <a:endParaRPr lang="es-MX" dirty="0" smtClean="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sp>
        <p:nvSpPr>
          <p:cNvPr id="4" name="3 Marcador de contenido"/>
          <p:cNvSpPr>
            <a:spLocks noGrp="1"/>
          </p:cNvSpPr>
          <p:nvPr>
            <p:ph idx="1"/>
          </p:nvPr>
        </p:nvSpPr>
        <p:spPr/>
        <p:txBody>
          <a:bodyPr>
            <a:normAutofit/>
          </a:bodyPr>
          <a:lstStyle/>
          <a:p>
            <a:r>
              <a:rPr lang="es-MX" dirty="0" smtClean="0"/>
              <a:t>En el </a:t>
            </a:r>
            <a:r>
              <a:rPr lang="es-MX" dirty="0" smtClean="0">
                <a:solidFill>
                  <a:srgbClr val="FFFF00"/>
                </a:solidFill>
              </a:rPr>
              <a:t>nivel individual</a:t>
            </a:r>
            <a:r>
              <a:rPr lang="es-MX" dirty="0" smtClean="0"/>
              <a:t>:</a:t>
            </a:r>
          </a:p>
          <a:p>
            <a:pPr lvl="1"/>
            <a:r>
              <a:rPr lang="es-MX" dirty="0" smtClean="0"/>
              <a:t>Tienen opiniones diferentes acerca del proceso de información.</a:t>
            </a:r>
          </a:p>
          <a:p>
            <a:pPr lvl="1"/>
            <a:r>
              <a:rPr lang="es-MX" dirty="0" smtClean="0"/>
              <a:t>Difieren sobre deseos y necesidades específicas o percibidas.</a:t>
            </a:r>
          </a:p>
          <a:p>
            <a:pPr lvl="1"/>
            <a:r>
              <a:rPr lang="es-MX" dirty="0" smtClean="0"/>
              <a:t>Tienen diferentes prioridades o valores.</a:t>
            </a:r>
          </a:p>
          <a:p>
            <a:pPr lvl="1"/>
            <a:r>
              <a:rPr lang="es-MX" dirty="0" smtClean="0"/>
              <a:t>Reaccionan no a lo que se dice sino a cómo se dice.</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sp>
        <p:nvSpPr>
          <p:cNvPr id="3" name="2 Marcador de contenido"/>
          <p:cNvSpPr>
            <a:spLocks noGrp="1"/>
          </p:cNvSpPr>
          <p:nvPr>
            <p:ph idx="1"/>
          </p:nvPr>
        </p:nvSpPr>
        <p:spPr/>
        <p:txBody>
          <a:bodyPr>
            <a:normAutofit lnSpcReduction="10000"/>
          </a:bodyPr>
          <a:lstStyle/>
          <a:p>
            <a:r>
              <a:rPr lang="es-MX" dirty="0" smtClean="0"/>
              <a:t>En el </a:t>
            </a:r>
            <a:r>
              <a:rPr lang="es-MX" dirty="0" smtClean="0">
                <a:solidFill>
                  <a:srgbClr val="FFFF00"/>
                </a:solidFill>
              </a:rPr>
              <a:t>nivel organizacional</a:t>
            </a:r>
            <a:r>
              <a:rPr lang="es-MX" dirty="0" smtClean="0"/>
              <a:t>: </a:t>
            </a:r>
          </a:p>
          <a:p>
            <a:pPr lvl="1"/>
            <a:r>
              <a:rPr lang="es-MX" dirty="0" smtClean="0"/>
              <a:t>Incompatibilidad, verdadera o aparente, de necesidades o intereses organizacionales.</a:t>
            </a:r>
          </a:p>
          <a:p>
            <a:pPr lvl="1"/>
            <a:r>
              <a:rPr lang="es-MX" dirty="0" smtClean="0"/>
              <a:t>Lucha sobre valores y propiedad del status, poder o recursos. Se busca neutralizar, dañar o eliminar rivales.</a:t>
            </a:r>
          </a:p>
          <a:p>
            <a:pPr lvl="1"/>
            <a:r>
              <a:rPr lang="es-MX" dirty="0" smtClean="0"/>
              <a:t>Etapa intermedia de un espectro de luchas que va escalando y se convierte en algo destructivo.</a:t>
            </a:r>
          </a:p>
          <a:p>
            <a:endParaRPr lang="es-MX" dirty="0" smtClean="0"/>
          </a:p>
          <a:p>
            <a:r>
              <a:rPr lang="es-MX" dirty="0" smtClean="0">
                <a:solidFill>
                  <a:srgbClr val="FFFF00"/>
                </a:solidFill>
              </a:rPr>
              <a:t>Son parte de la vida y de las organizaciones</a:t>
            </a:r>
            <a:r>
              <a:rPr lang="es-MX" dirty="0" smtClean="0"/>
              <a:t>.</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¿QUÉ ES EL CONFLICTO?</a:t>
            </a:r>
            <a:endParaRPr lang="es-MX" dirty="0"/>
          </a:p>
        </p:txBody>
      </p:sp>
      <p:pic>
        <p:nvPicPr>
          <p:cNvPr id="2050" name="Picture 2"/>
          <p:cNvPicPr>
            <a:picLocks noGrp="1" noChangeAspect="1" noChangeArrowheads="1"/>
          </p:cNvPicPr>
          <p:nvPr>
            <p:ph idx="1"/>
          </p:nvPr>
        </p:nvPicPr>
        <p:blipFill>
          <a:blip r:embed="rId2"/>
          <a:srcRect/>
          <a:stretch>
            <a:fillRect/>
          </a:stretch>
        </p:blipFill>
        <p:spPr bwMode="auto">
          <a:xfrm>
            <a:off x="1106526" y="1784350"/>
            <a:ext cx="7388148" cy="45720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TotalTime>
  <Words>2030</Words>
  <Application>Microsoft Office PowerPoint</Application>
  <PresentationFormat>Presentación en pantalla (4:3)</PresentationFormat>
  <Paragraphs>207</Paragraphs>
  <Slides>55</Slides>
  <Notes>1</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Metro</vt:lpstr>
      <vt:lpstr>Conflicto y Negociación</vt:lpstr>
      <vt:lpstr>Objetivos</vt:lpstr>
      <vt:lpstr>PH66</vt:lpstr>
      <vt:lpstr>Conceptos fundamentales</vt:lpstr>
      <vt:lpstr>¿QUÉ ES EL CONFLICTO?</vt:lpstr>
      <vt:lpstr>¿QUÉ ES EL CONFLICTO?</vt:lpstr>
      <vt:lpstr>¿QUÉ ES EL CONFLICTO?</vt:lpstr>
      <vt:lpstr>¿QUÉ ES EL CONFLICTO?</vt:lpstr>
      <vt:lpstr>¿QUÉ ES EL CONFLICTO?</vt:lpstr>
      <vt:lpstr>¿QUÉ ES EL CONFLICTO?</vt:lpstr>
      <vt:lpstr>¿QUÉ ES EL CONFLICTO?</vt:lpstr>
      <vt:lpstr>¿QUÉ ES EL CONFLICTO?</vt:lpstr>
      <vt:lpstr>Tipos del conflicto</vt:lpstr>
      <vt:lpstr>TEORÍAS DEL CONFLICTO</vt:lpstr>
      <vt:lpstr>TEORÍA DE LA ATRIBUCIÓN</vt:lpstr>
      <vt:lpstr>TEORÍA DE LA IGUALDAD</vt:lpstr>
      <vt:lpstr>TEORÍA DE CAMPO</vt:lpstr>
      <vt:lpstr>TEORÍA INTERACCIONAL</vt:lpstr>
      <vt:lpstr>TEORÍA DE FASE</vt:lpstr>
      <vt:lpstr>TEORÍA MODELO PSICODINÁMICO</vt:lpstr>
      <vt:lpstr>INTERCAMBIO SOCIAL</vt:lpstr>
      <vt:lpstr>TEORÍA DE SISTEMAS</vt:lpstr>
      <vt:lpstr>TEORÍA TRANSFORMACIONAL</vt:lpstr>
      <vt:lpstr>El conflicto en la organización</vt:lpstr>
      <vt:lpstr>LOS PARADIGMAS</vt:lpstr>
      <vt:lpstr>GERENCIA ADMINISTRATIVA </vt:lpstr>
      <vt:lpstr>RECURSOS HUMANOS</vt:lpstr>
      <vt:lpstr>ESCUELA DE LA CALIDAD</vt:lpstr>
      <vt:lpstr>Soluciones al conflicto I</vt:lpstr>
      <vt:lpstr>Modelos específicos</vt:lpstr>
      <vt:lpstr>Soluciones al conflicto II</vt:lpstr>
      <vt:lpstr>¿CÓMO RESOLVERLO?</vt:lpstr>
      <vt:lpstr>ESCUCHAR</vt:lpstr>
      <vt:lpstr>ESCUCHAR</vt:lpstr>
      <vt:lpstr>ESTILOS DE RESOLUCIÓN</vt:lpstr>
      <vt:lpstr>FORZAR</vt:lpstr>
      <vt:lpstr>EVITAR</vt:lpstr>
      <vt:lpstr>CEDER</vt:lpstr>
      <vt:lpstr>COLABORAR</vt:lpstr>
      <vt:lpstr>LLEGAR A UN ACUERDO</vt:lpstr>
      <vt:lpstr>Soluciones al conflicto III</vt:lpstr>
      <vt:lpstr>SOLUCIONES</vt:lpstr>
      <vt:lpstr>SOLUCIONES</vt:lpstr>
      <vt:lpstr>SOLUCIONES</vt:lpstr>
      <vt:lpstr>SOLUCIONES</vt:lpstr>
      <vt:lpstr>SOLUCIONES</vt:lpstr>
      <vt:lpstr>SOLUCIONES</vt:lpstr>
      <vt:lpstr>SOLUCIONES</vt:lpstr>
      <vt:lpstr>SOLUCIONES</vt:lpstr>
      <vt:lpstr>SOLUCIONES</vt:lpstr>
      <vt:lpstr>Soluciones al conflicto IV</vt:lpstr>
      <vt:lpstr>VIDEOCASO</vt:lpstr>
      <vt:lpstr>Conclusiones</vt:lpstr>
      <vt:lpstr>CONCLUSION</vt:lpstr>
      <vt:lpstr>Conflicto y Negociación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Conflicto y Negociación</dc:title>
  <dc:creator>Yoni 2010</dc:creator>
  <cp:lastModifiedBy>Yoni 2010</cp:lastModifiedBy>
  <cp:revision>42</cp:revision>
  <dcterms:created xsi:type="dcterms:W3CDTF">2008-12-03T02:39:10Z</dcterms:created>
  <dcterms:modified xsi:type="dcterms:W3CDTF">2008-12-06T06:04:45Z</dcterms:modified>
</cp:coreProperties>
</file>