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67" r:id="rId3"/>
    <p:sldId id="273" r:id="rId4"/>
    <p:sldId id="274" r:id="rId5"/>
    <p:sldId id="272" r:id="rId6"/>
    <p:sldId id="257" r:id="rId7"/>
    <p:sldId id="261" r:id="rId8"/>
    <p:sldId id="259" r:id="rId9"/>
    <p:sldId id="260" r:id="rId10"/>
    <p:sldId id="268" r:id="rId11"/>
    <p:sldId id="263" r:id="rId12"/>
    <p:sldId id="269" r:id="rId13"/>
    <p:sldId id="264" r:id="rId14"/>
    <p:sldId id="270" r:id="rId15"/>
    <p:sldId id="265" r:id="rId16"/>
    <p:sldId id="266" r:id="rId17"/>
    <p:sldId id="271"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07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D1BFA-012C-4E26-85D2-592B77BBA779}" type="datetimeFigureOut">
              <a:rPr lang="es-MX" smtClean="0"/>
              <a:pPr/>
              <a:t>06/12/2008</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3AB00E-27C1-4978-A7B5-B988678CFDD0}"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C3AB00E-27C1-4978-A7B5-B988678CFDD0}" type="slidenum">
              <a:rPr lang="es-MX" smtClean="0"/>
              <a:pPr/>
              <a:t>2</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C3AB00E-27C1-4978-A7B5-B988678CFDD0}" type="slidenum">
              <a:rPr lang="es-MX" smtClean="0"/>
              <a:pPr/>
              <a:t>5</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C3AB00E-27C1-4978-A7B5-B988678CFDD0}" type="slidenum">
              <a:rPr lang="es-MX" smtClean="0"/>
              <a:pPr/>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17" name="16 Marcador de pie de página"/>
          <p:cNvSpPr>
            <a:spLocks noGrp="1"/>
          </p:cNvSpPr>
          <p:nvPr>
            <p:ph type="ftr" sz="quarter" idx="11"/>
          </p:nvPr>
        </p:nvSpPr>
        <p:spPr/>
        <p:txBody>
          <a:bodyPr/>
          <a:lstStyle>
            <a:extLst/>
          </a:lstStyle>
          <a:p>
            <a:endParaRPr lang="es-MX"/>
          </a:p>
        </p:txBody>
      </p:sp>
      <p:sp>
        <p:nvSpPr>
          <p:cNvPr id="29" name="28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19708F1-7092-4BDC-809B-A994F98C1F13}" type="datetimeFigureOut">
              <a:rPr lang="es-MX" smtClean="0"/>
              <a:pPr/>
              <a:t>06/12/2008</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1A7060CA-D5C1-431C-BF8D-0D743F13A441}"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C19708F1-7092-4BDC-809B-A994F98C1F13}" type="datetimeFigureOut">
              <a:rPr lang="es-MX" smtClean="0"/>
              <a:pPr/>
              <a:t>06/12/2008</a:t>
            </a:fld>
            <a:endParaRPr lang="es-MX"/>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MX"/>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1A7060CA-D5C1-431C-BF8D-0D743F13A441}"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C19708F1-7092-4BDC-809B-A994F98C1F13}" type="datetimeFigureOut">
              <a:rPr lang="es-MX" smtClean="0"/>
              <a:pPr/>
              <a:t>06/12/2008</a:t>
            </a:fld>
            <a:endParaRPr lang="es-MX"/>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MX"/>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1A7060CA-D5C1-431C-BF8D-0D743F13A441}"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Conflicto y Negociación</a:t>
            </a:r>
            <a:endParaRPr lang="es-MX" dirty="0"/>
          </a:p>
        </p:txBody>
      </p:sp>
      <p:sp>
        <p:nvSpPr>
          <p:cNvPr id="3" name="2 Subtítulo"/>
          <p:cNvSpPr>
            <a:spLocks noGrp="1"/>
          </p:cNvSpPr>
          <p:nvPr>
            <p:ph type="subTitle" idx="1"/>
          </p:nvPr>
        </p:nvSpPr>
        <p:spPr/>
        <p:txBody>
          <a:bodyPr/>
          <a:lstStyle/>
          <a:p>
            <a:r>
              <a:rPr lang="es-MX" dirty="0" smtClean="0"/>
              <a:t>Parte 1. VSZ. AMDG</a:t>
            </a:r>
            <a:endParaRPr lang="es-MX" dirty="0"/>
          </a:p>
        </p:txBody>
      </p:sp>
    </p:spTree>
  </p:cSld>
  <p:clrMapOvr>
    <a:masterClrMapping/>
  </p:clrMapOvr>
  <p:transition spd="slow">
    <p:newsflash/>
    <p:sndAc>
      <p:stSnd>
        <p:snd r:embed="rId2" name="click.wav" builtIn="1"/>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p:txBody>
          <a:bodyPr/>
          <a:lstStyle/>
          <a:p>
            <a:endParaRPr lang="es-MX"/>
          </a:p>
        </p:txBody>
      </p:sp>
      <p:sp>
        <p:nvSpPr>
          <p:cNvPr id="3" name="2 Título"/>
          <p:cNvSpPr>
            <a:spLocks noGrp="1"/>
          </p:cNvSpPr>
          <p:nvPr>
            <p:ph type="title"/>
          </p:nvPr>
        </p:nvSpPr>
        <p:spPr/>
        <p:txBody>
          <a:bodyPr/>
          <a:lstStyle/>
          <a:p>
            <a:r>
              <a:rPr lang="es-MX" dirty="0" smtClean="0"/>
              <a:t>ESTILOS DE RESOLUCIÓN BÁSICOS</a:t>
            </a:r>
            <a:endParaRPr lang="es-MX" dirty="0"/>
          </a:p>
        </p:txBody>
      </p:sp>
    </p:spTree>
  </p:cSld>
  <p:clrMapOvr>
    <a:masterClrMapping/>
  </p:clrMapOvr>
  <p:transition spd="slow">
    <p:newsflash/>
    <p:sndAc>
      <p:stSnd>
        <p:snd r:embed="rId2" name="click.wav" builtIn="1"/>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s-CL" dirty="0" smtClean="0"/>
              <a:t>EJERCICIO 1</a:t>
            </a:r>
            <a:endParaRPr lang="en-US" dirty="0" smtClean="0"/>
          </a:p>
        </p:txBody>
      </p:sp>
      <p:sp>
        <p:nvSpPr>
          <p:cNvPr id="250883" name="Rectangle 3"/>
          <p:cNvSpPr>
            <a:spLocks noGrp="1" noChangeArrowheads="1"/>
          </p:cNvSpPr>
          <p:nvPr>
            <p:ph type="body" idx="1"/>
          </p:nvPr>
        </p:nvSpPr>
        <p:spPr/>
        <p:txBody>
          <a:bodyPr/>
          <a:lstStyle/>
          <a:p>
            <a:r>
              <a:rPr lang="es-MX" dirty="0" smtClean="0"/>
              <a:t>Jefe, ¿qué hago para lograr un aumento de sueldo?</a:t>
            </a:r>
          </a:p>
          <a:p>
            <a:endParaRPr lang="es-MX" dirty="0" smtClean="0"/>
          </a:p>
          <a:p>
            <a:r>
              <a:rPr lang="es-MX" dirty="0" smtClean="0"/>
              <a:t>Usted está preocupado por su situación económica...</a:t>
            </a:r>
            <a:endParaRPr lang="en-US" dirty="0" smtClean="0"/>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s-CL" dirty="0" smtClean="0"/>
              <a:t>EJERCICIO 1</a:t>
            </a:r>
            <a:endParaRPr lang="en-US" dirty="0" smtClean="0"/>
          </a:p>
        </p:txBody>
      </p:sp>
      <p:sp>
        <p:nvSpPr>
          <p:cNvPr id="250883" name="Rectangle 3"/>
          <p:cNvSpPr>
            <a:spLocks noGrp="1" noChangeArrowheads="1"/>
          </p:cNvSpPr>
          <p:nvPr>
            <p:ph type="body" idx="1"/>
          </p:nvPr>
        </p:nvSpPr>
        <p:spPr/>
        <p:txBody>
          <a:bodyPr>
            <a:normAutofit fontScale="92500" lnSpcReduction="20000"/>
          </a:bodyPr>
          <a:lstStyle/>
          <a:p>
            <a:r>
              <a:rPr lang="es-MX" smtClean="0"/>
              <a:t>Usted sabe que aquí en la dirección, el presupuesto está centralizado y no se puede hacer nada</a:t>
            </a:r>
          </a:p>
          <a:p>
            <a:pPr lvl="1"/>
            <a:r>
              <a:rPr lang="es-MX" smtClean="0"/>
              <a:t>DAR EXPLICACIÓN </a:t>
            </a:r>
            <a:endParaRPr lang="es-ES" smtClean="0"/>
          </a:p>
          <a:p>
            <a:endParaRPr lang="es-MX" smtClean="0"/>
          </a:p>
          <a:p>
            <a:r>
              <a:rPr lang="es-MX" smtClean="0"/>
              <a:t>Espere la evaluación y se verá... </a:t>
            </a:r>
          </a:p>
          <a:p>
            <a:pPr lvl="1"/>
            <a:r>
              <a:rPr lang="es-MX" smtClean="0"/>
              <a:t>ARGUMENTAR</a:t>
            </a:r>
            <a:endParaRPr lang="es-ES" smtClean="0"/>
          </a:p>
          <a:p>
            <a:endParaRPr lang="es-MX" smtClean="0"/>
          </a:p>
          <a:p>
            <a:r>
              <a:rPr lang="es-MX" smtClean="0"/>
              <a:t>¿Usted CREE  que merece un aumento de sueldo?</a:t>
            </a:r>
          </a:p>
          <a:p>
            <a:pPr lvl="1"/>
            <a:r>
              <a:rPr lang="es-MX" smtClean="0"/>
              <a:t>IRONIZAR</a:t>
            </a:r>
          </a:p>
          <a:p>
            <a:pPr lvl="1"/>
            <a:endParaRPr lang="en-US" dirty="0" smtClean="0"/>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s-CL" dirty="0" smtClean="0"/>
              <a:t>EJERCICIO 2</a:t>
            </a:r>
            <a:endParaRPr lang="en-US" dirty="0" smtClean="0"/>
          </a:p>
        </p:txBody>
      </p:sp>
      <p:sp>
        <p:nvSpPr>
          <p:cNvPr id="251907" name="Rectangle 3"/>
          <p:cNvSpPr>
            <a:spLocks noGrp="1" noChangeArrowheads="1"/>
          </p:cNvSpPr>
          <p:nvPr>
            <p:ph type="body" idx="1"/>
          </p:nvPr>
        </p:nvSpPr>
        <p:spPr/>
        <p:txBody>
          <a:bodyPr/>
          <a:lstStyle/>
          <a:p>
            <a:r>
              <a:rPr lang="es-MX" dirty="0" smtClean="0"/>
              <a:t>Todo el tiempo uno tiene que quedarse hasta tarde y nadie te gratifica por eso...</a:t>
            </a:r>
            <a:endParaRPr lang="en-US" dirty="0" smtClean="0"/>
          </a:p>
          <a:p>
            <a:endParaRPr lang="es-MX" dirty="0" smtClean="0"/>
          </a:p>
          <a:p>
            <a:r>
              <a:rPr lang="es-MX" dirty="0" smtClean="0"/>
              <a:t>Te frustra tanto apego y que nadie lo reconozca.</a:t>
            </a:r>
            <a:endParaRPr lang="en-US" dirty="0" smtClean="0"/>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s-CL" dirty="0" smtClean="0"/>
              <a:t>EJERCICIO 2</a:t>
            </a:r>
            <a:endParaRPr lang="en-US" dirty="0" smtClean="0"/>
          </a:p>
        </p:txBody>
      </p:sp>
      <p:sp>
        <p:nvSpPr>
          <p:cNvPr id="251907" name="Rectangle 3"/>
          <p:cNvSpPr>
            <a:spLocks noGrp="1" noChangeArrowheads="1"/>
          </p:cNvSpPr>
          <p:nvPr>
            <p:ph type="body" idx="1"/>
          </p:nvPr>
        </p:nvSpPr>
        <p:spPr/>
        <p:txBody>
          <a:bodyPr>
            <a:normAutofit fontScale="92500" lnSpcReduction="10000"/>
          </a:bodyPr>
          <a:lstStyle/>
          <a:p>
            <a:r>
              <a:rPr lang="es-MX" smtClean="0"/>
              <a:t>Y ¿para qué te quedas?	</a:t>
            </a:r>
          </a:p>
          <a:p>
            <a:pPr lvl="1"/>
            <a:r>
              <a:rPr lang="es-MX" smtClean="0"/>
              <a:t>SARCASMO</a:t>
            </a:r>
            <a:endParaRPr lang="es-ES" smtClean="0"/>
          </a:p>
          <a:p>
            <a:endParaRPr lang="es-MX" smtClean="0"/>
          </a:p>
          <a:p>
            <a:r>
              <a:rPr lang="es-MX" smtClean="0"/>
              <a:t>Cuando uno se compromete con un trabajo tiene que saber responder.</a:t>
            </a:r>
          </a:p>
          <a:p>
            <a:pPr lvl="1"/>
            <a:r>
              <a:rPr lang="es-MX" smtClean="0"/>
              <a:t>SERMONEAR </a:t>
            </a:r>
            <a:endParaRPr lang="es-ES" smtClean="0"/>
          </a:p>
          <a:p>
            <a:endParaRPr lang="es-MX" smtClean="0"/>
          </a:p>
          <a:p>
            <a:r>
              <a:rPr lang="es-MX" smtClean="0"/>
              <a:t>¿No será que sacas la vuelta y por eso no terminas a tiempo?</a:t>
            </a:r>
          </a:p>
          <a:p>
            <a:pPr lvl="1"/>
            <a:r>
              <a:rPr lang="es-MX" smtClean="0"/>
              <a:t>INCULPAR</a:t>
            </a:r>
            <a:endParaRPr lang="en-US" dirty="0" smtClean="0"/>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s-CL" smtClean="0"/>
              <a:t>EJERCICIO 3</a:t>
            </a:r>
            <a:endParaRPr lang="en-US" dirty="0" smtClean="0"/>
          </a:p>
        </p:txBody>
      </p:sp>
      <p:sp>
        <p:nvSpPr>
          <p:cNvPr id="252931" name="Rectangle 3"/>
          <p:cNvSpPr>
            <a:spLocks noGrp="1" noChangeArrowheads="1"/>
          </p:cNvSpPr>
          <p:nvPr>
            <p:ph type="body" idx="1"/>
          </p:nvPr>
        </p:nvSpPr>
        <p:spPr/>
        <p:txBody>
          <a:bodyPr/>
          <a:lstStyle/>
          <a:p>
            <a:r>
              <a:rPr lang="es-MX" dirty="0" smtClean="0"/>
              <a:t>Es imposible trabajar con la María, pone puros problemas…</a:t>
            </a:r>
          </a:p>
          <a:p>
            <a:endParaRPr lang="en-US" dirty="0" smtClean="0"/>
          </a:p>
          <a:p>
            <a:r>
              <a:rPr lang="es-MX" dirty="0" smtClean="0"/>
              <a:t>Parece que le desalienta tener que compartir el puesto con ella... </a:t>
            </a:r>
            <a:endParaRPr lang="es-ES" dirty="0" smtClean="0"/>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s-CL" smtClean="0"/>
              <a:t>EJERCICIO 3</a:t>
            </a:r>
            <a:endParaRPr lang="en-US" dirty="0" smtClean="0"/>
          </a:p>
        </p:txBody>
      </p:sp>
      <p:sp>
        <p:nvSpPr>
          <p:cNvPr id="252931" name="Rectangle 3"/>
          <p:cNvSpPr>
            <a:spLocks noGrp="1" noChangeArrowheads="1"/>
          </p:cNvSpPr>
          <p:nvPr>
            <p:ph type="body" idx="1"/>
          </p:nvPr>
        </p:nvSpPr>
        <p:spPr/>
        <p:txBody>
          <a:bodyPr/>
          <a:lstStyle/>
          <a:p>
            <a:r>
              <a:rPr lang="es-MX" dirty="0" smtClean="0"/>
              <a:t>No tiene alternativa; le tocó no más...</a:t>
            </a:r>
          </a:p>
          <a:p>
            <a:pPr lvl="1"/>
            <a:r>
              <a:rPr lang="es-MX" dirty="0" smtClean="0"/>
              <a:t>ORDEN</a:t>
            </a:r>
          </a:p>
          <a:p>
            <a:pPr lvl="1"/>
            <a:endParaRPr lang="es-ES" dirty="0" smtClean="0"/>
          </a:p>
          <a:p>
            <a:r>
              <a:rPr lang="es-MX" dirty="0" smtClean="0"/>
              <a:t>¿No será que usted le pone problemas a ella?</a:t>
            </a:r>
          </a:p>
          <a:p>
            <a:pPr lvl="1"/>
            <a:r>
              <a:rPr lang="es-MX" dirty="0" smtClean="0"/>
              <a:t>INCULPAR</a:t>
            </a:r>
            <a:endParaRPr lang="es-ES" dirty="0" smtClean="0"/>
          </a:p>
          <a:p>
            <a:endParaRPr lang="es-MX" dirty="0" smtClean="0"/>
          </a:p>
          <a:p>
            <a:r>
              <a:rPr lang="es-MX" dirty="0" smtClean="0"/>
              <a:t>Usted debería aprender a llevarse bien con todas las personas </a:t>
            </a:r>
          </a:p>
          <a:p>
            <a:pPr lvl="1"/>
            <a:r>
              <a:rPr lang="es-MX" dirty="0" smtClean="0"/>
              <a:t>SERMONEAR	</a:t>
            </a:r>
            <a:endParaRPr lang="es-ES" dirty="0" smtClean="0"/>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Conflicto y Negociación</a:t>
            </a:r>
            <a:endParaRPr lang="es-MX" dirty="0"/>
          </a:p>
        </p:txBody>
      </p:sp>
      <p:sp>
        <p:nvSpPr>
          <p:cNvPr id="3" name="2 Subtítulo"/>
          <p:cNvSpPr>
            <a:spLocks noGrp="1"/>
          </p:cNvSpPr>
          <p:nvPr>
            <p:ph type="subTitle" idx="1"/>
          </p:nvPr>
        </p:nvSpPr>
        <p:spPr/>
        <p:txBody>
          <a:bodyPr/>
          <a:lstStyle/>
          <a:p>
            <a:r>
              <a:rPr lang="es-MX" dirty="0" smtClean="0"/>
              <a:t>Parte 1. VSZ. AMDG</a:t>
            </a:r>
            <a:endParaRPr lang="es-MX" dirty="0"/>
          </a:p>
        </p:txBody>
      </p:sp>
    </p:spTree>
  </p:cSld>
  <p:clrMapOvr>
    <a:masterClrMapping/>
  </p:clrMapOvr>
  <p:transition spd="slow">
    <p:newsflash/>
    <p:sndAc>
      <p:stSnd>
        <p:snd r:embed="rId2" name="click.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p:txBody>
          <a:bodyPr/>
          <a:lstStyle/>
          <a:p>
            <a:endParaRPr lang="es-MX"/>
          </a:p>
        </p:txBody>
      </p:sp>
      <p:sp>
        <p:nvSpPr>
          <p:cNvPr id="3" name="2 Título"/>
          <p:cNvSpPr>
            <a:spLocks noGrp="1"/>
          </p:cNvSpPr>
          <p:nvPr>
            <p:ph type="title"/>
          </p:nvPr>
        </p:nvSpPr>
        <p:spPr/>
        <p:txBody>
          <a:bodyPr/>
          <a:lstStyle/>
          <a:p>
            <a:r>
              <a:rPr lang="es-MX" dirty="0" smtClean="0"/>
              <a:t>Repaso</a:t>
            </a:r>
            <a:endParaRPr lang="es-MX" dirty="0"/>
          </a:p>
        </p:txBody>
      </p:sp>
    </p:spTree>
  </p:cSld>
  <p:clrMapOvr>
    <a:masterClrMapping/>
  </p:clrMapOvr>
  <p:transition spd="slow">
    <p:newsflash/>
    <p:sndAc>
      <p:stSnd>
        <p:snd r:embed="rId3" name="click.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La organización</a:t>
            </a:r>
            <a:endParaRPr lang="es-MX" dirty="0"/>
          </a:p>
        </p:txBody>
      </p:sp>
      <p:sp>
        <p:nvSpPr>
          <p:cNvPr id="3" name="2 Marcador de contenido"/>
          <p:cNvSpPr>
            <a:spLocks noGrp="1"/>
          </p:cNvSpPr>
          <p:nvPr>
            <p:ph idx="1"/>
          </p:nvPr>
        </p:nvSpPr>
        <p:spPr/>
        <p:txBody>
          <a:bodyPr>
            <a:normAutofit/>
          </a:bodyPr>
          <a:lstStyle/>
          <a:p>
            <a:r>
              <a:rPr lang="es-ES_tradnl" dirty="0" smtClean="0"/>
              <a:t>¿Paradigma?</a:t>
            </a:r>
          </a:p>
          <a:p>
            <a:r>
              <a:rPr lang="es-ES_tradnl" dirty="0" smtClean="0"/>
              <a:t>¿Paradigmas organizacionales?</a:t>
            </a:r>
          </a:p>
          <a:p>
            <a:r>
              <a:rPr lang="es-ES_tradnl" dirty="0" smtClean="0"/>
              <a:t>¿Requisitos para formar un paradigma?</a:t>
            </a:r>
          </a:p>
          <a:p>
            <a:r>
              <a:rPr lang="es-ES_tradnl" dirty="0" smtClean="0"/>
              <a:t>¿Perfil organizacional?</a:t>
            </a:r>
          </a:p>
          <a:p>
            <a:pPr>
              <a:buNone/>
            </a:pPr>
            <a:endParaRPr lang="es-MX" dirty="0" smtClean="0"/>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600" dirty="0" smtClean="0"/>
              <a:t>La comunicación organizacional</a:t>
            </a:r>
            <a:endParaRPr lang="es-MX" dirty="0"/>
          </a:p>
        </p:txBody>
      </p:sp>
      <p:sp>
        <p:nvSpPr>
          <p:cNvPr id="3" name="2 Marcador de contenido"/>
          <p:cNvSpPr>
            <a:spLocks noGrp="1"/>
          </p:cNvSpPr>
          <p:nvPr>
            <p:ph idx="1"/>
          </p:nvPr>
        </p:nvSpPr>
        <p:spPr/>
        <p:txBody>
          <a:bodyPr>
            <a:normAutofit/>
          </a:bodyPr>
          <a:lstStyle/>
          <a:p>
            <a:r>
              <a:rPr lang="es-ES_tradnl" dirty="0" smtClean="0"/>
              <a:t>¿Conceptos… Usos?</a:t>
            </a:r>
          </a:p>
          <a:p>
            <a:r>
              <a:rPr lang="es-ES_tradnl" dirty="0" smtClean="0"/>
              <a:t>¿Tipos?</a:t>
            </a:r>
          </a:p>
          <a:p>
            <a:r>
              <a:rPr lang="es-ES_tradnl" dirty="0" smtClean="0"/>
              <a:t>¿Relación con otros rasgos del perfil?</a:t>
            </a:r>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p:txBody>
          <a:bodyPr/>
          <a:lstStyle/>
          <a:p>
            <a:endParaRPr lang="es-MX"/>
          </a:p>
        </p:txBody>
      </p:sp>
      <p:sp>
        <p:nvSpPr>
          <p:cNvPr id="3" name="2 Título"/>
          <p:cNvSpPr>
            <a:spLocks noGrp="1"/>
          </p:cNvSpPr>
          <p:nvPr>
            <p:ph type="title"/>
          </p:nvPr>
        </p:nvSpPr>
        <p:spPr/>
        <p:txBody>
          <a:bodyPr/>
          <a:lstStyle/>
          <a:p>
            <a:r>
              <a:rPr lang="es-MX" dirty="0" smtClean="0"/>
              <a:t>Para empezar</a:t>
            </a:r>
            <a:endParaRPr lang="es-MX" dirty="0"/>
          </a:p>
        </p:txBody>
      </p:sp>
    </p:spTree>
  </p:cSld>
  <p:clrMapOvr>
    <a:masterClrMapping/>
  </p:clrMapOvr>
  <p:transition spd="slow">
    <p:newsflash/>
    <p:sndAc>
      <p:stSnd>
        <p:snd r:embed="rId3" name="click.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a:t>PERDIDOS EN LA LUNA</a:t>
            </a:r>
            <a:endParaRPr lang="es-MX" dirty="0"/>
          </a:p>
        </p:txBody>
      </p:sp>
      <p:sp>
        <p:nvSpPr>
          <p:cNvPr id="3" name="2 Marcador de contenido"/>
          <p:cNvSpPr>
            <a:spLocks noGrp="1"/>
          </p:cNvSpPr>
          <p:nvPr>
            <p:ph idx="1"/>
          </p:nvPr>
        </p:nvSpPr>
        <p:spPr/>
        <p:txBody>
          <a:bodyPr>
            <a:normAutofit fontScale="77500" lnSpcReduction="20000"/>
          </a:bodyPr>
          <a:lstStyle/>
          <a:p>
            <a:r>
              <a:rPr lang="es-ES_tradnl" dirty="0" smtClean="0"/>
              <a:t>Ustedes son la tripulación de una nave espacial que va a reunirse con la nave nodriza en la cara iluminada de la luna. Debido a problemas mecánicos tienen que alunizar en un lugar que queda a unos 300 km del lugar de encuentro. Durante el alunizaje gran parte del equipo de la nave quedó dañado y, puesto que la supervivencia de la tripulación depende de que puedan llegar a la nave nodriza, los artículos más críticos deben ser escogidos para llevárselos. La tarea consiste en ordenar todos estos artículos de acuerdo con su importancia y utilidad para ayudarles a llegar al punto de encuentro con la nave nodriza. </a:t>
            </a:r>
          </a:p>
          <a:p>
            <a:r>
              <a:rPr lang="es-ES_tradnl" dirty="0" smtClean="0"/>
              <a:t>Hay que poner un 1 para el artículo más importante, un 2 para el que sigue en importancia, etc. Así hasta llegar a ordenar todos los artículos.</a:t>
            </a:r>
            <a:endParaRPr lang="es-MX" dirty="0" smtClean="0"/>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a:t>PERDIDOS EN LA LUNA</a:t>
            </a:r>
            <a:endParaRPr lang="es-MX" dirty="0"/>
          </a:p>
        </p:txBody>
      </p:sp>
      <p:sp>
        <p:nvSpPr>
          <p:cNvPr id="3" name="2 Marcador de contenido"/>
          <p:cNvSpPr>
            <a:spLocks noGrp="1"/>
          </p:cNvSpPr>
          <p:nvPr>
            <p:ph idx="1"/>
          </p:nvPr>
        </p:nvSpPr>
        <p:spPr/>
        <p:txBody>
          <a:bodyPr>
            <a:normAutofit fontScale="70000" lnSpcReduction="20000"/>
          </a:bodyPr>
          <a:lstStyle/>
          <a:p>
            <a:r>
              <a:rPr lang="es-ES_tradnl" dirty="0" smtClean="0"/>
              <a:t>Caja de cerillas. </a:t>
            </a:r>
          </a:p>
          <a:p>
            <a:r>
              <a:rPr lang="es-ES_tradnl" dirty="0" smtClean="0"/>
              <a:t>Comestible </a:t>
            </a:r>
            <a:r>
              <a:rPr lang="es-ES_tradnl" dirty="0" smtClean="0"/>
              <a:t>concentrado.</a:t>
            </a:r>
            <a:endParaRPr lang="es-MX" dirty="0" smtClean="0"/>
          </a:p>
          <a:p>
            <a:r>
              <a:rPr lang="es-ES_tradnl" dirty="0" smtClean="0"/>
              <a:t>20 m de </a:t>
            </a:r>
            <a:r>
              <a:rPr lang="es-ES_tradnl" dirty="0" smtClean="0"/>
              <a:t>cuerda.</a:t>
            </a:r>
            <a:endParaRPr lang="es-ES_tradnl" dirty="0" smtClean="0"/>
          </a:p>
          <a:p>
            <a:r>
              <a:rPr lang="es-ES_tradnl" dirty="0" smtClean="0"/>
              <a:t>Tela de </a:t>
            </a:r>
            <a:r>
              <a:rPr lang="es-ES_tradnl" dirty="0" smtClean="0"/>
              <a:t>paracaídas.</a:t>
            </a:r>
            <a:endParaRPr lang="es-ES_tradnl" dirty="0" smtClean="0"/>
          </a:p>
          <a:p>
            <a:r>
              <a:rPr lang="es-ES_tradnl" dirty="0" smtClean="0"/>
              <a:t>Hornillo portátil para calentar </a:t>
            </a:r>
            <a:r>
              <a:rPr lang="es-ES_tradnl" dirty="0" smtClean="0"/>
              <a:t>alimentos.</a:t>
            </a:r>
            <a:endParaRPr lang="es-ES_tradnl" dirty="0" smtClean="0"/>
          </a:p>
          <a:p>
            <a:r>
              <a:rPr lang="es-ES_tradnl" dirty="0" smtClean="0"/>
              <a:t>Una caja de leche en polvo.</a:t>
            </a:r>
            <a:endParaRPr lang="es-MX" dirty="0" smtClean="0"/>
          </a:p>
          <a:p>
            <a:r>
              <a:rPr lang="es-ES_tradnl" dirty="0" smtClean="0"/>
              <a:t>Dos tanques de oxígeno de 50 k cada uno.</a:t>
            </a:r>
          </a:p>
          <a:p>
            <a:r>
              <a:rPr lang="es-ES_tradnl" dirty="0" smtClean="0"/>
              <a:t>Un mapa </a:t>
            </a:r>
            <a:r>
              <a:rPr lang="es-ES_tradnl" dirty="0" smtClean="0"/>
              <a:t>estelar.</a:t>
            </a:r>
            <a:endParaRPr lang="es-ES_tradnl" dirty="0" smtClean="0"/>
          </a:p>
          <a:p>
            <a:r>
              <a:rPr lang="es-ES_tradnl" dirty="0" smtClean="0"/>
              <a:t>Una brújula </a:t>
            </a:r>
            <a:r>
              <a:rPr lang="es-ES_tradnl" dirty="0" smtClean="0"/>
              <a:t>magnética. </a:t>
            </a:r>
            <a:endParaRPr lang="es-ES_tradnl" dirty="0" smtClean="0"/>
          </a:p>
          <a:p>
            <a:r>
              <a:rPr lang="es-ES_tradnl" dirty="0" smtClean="0"/>
              <a:t>25 litros de agua. </a:t>
            </a:r>
            <a:endParaRPr lang="es-MX" dirty="0" smtClean="0"/>
          </a:p>
          <a:p>
            <a:r>
              <a:rPr lang="es-ES_tradnl" dirty="0" smtClean="0"/>
              <a:t>Luces de bengala.</a:t>
            </a:r>
            <a:endParaRPr lang="es-MX" dirty="0" smtClean="0"/>
          </a:p>
          <a:p>
            <a:r>
              <a:rPr lang="es-ES_tradnl" dirty="0" smtClean="0"/>
              <a:t>Botiquín de primeros auxilios.</a:t>
            </a:r>
          </a:p>
          <a:p>
            <a:r>
              <a:rPr lang="es-ES_tradnl" dirty="0" smtClean="0"/>
              <a:t>Radio transmisor de FM.</a:t>
            </a: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SOLUCIÓN</a:t>
            </a:r>
            <a:endParaRPr lang="es-MX" dirty="0"/>
          </a:p>
        </p:txBody>
      </p:sp>
      <p:sp>
        <p:nvSpPr>
          <p:cNvPr id="3" name="2 Marcador de contenido"/>
          <p:cNvSpPr>
            <a:spLocks noGrp="1"/>
          </p:cNvSpPr>
          <p:nvPr>
            <p:ph idx="1"/>
          </p:nvPr>
        </p:nvSpPr>
        <p:spPr/>
        <p:txBody>
          <a:bodyPr>
            <a:normAutofit fontScale="70000" lnSpcReduction="20000"/>
          </a:bodyPr>
          <a:lstStyle/>
          <a:p>
            <a:pPr marL="582930" indent="-514350">
              <a:buFont typeface="+mj-lt"/>
              <a:buAutoNum type="arabicPeriod"/>
            </a:pPr>
            <a:r>
              <a:rPr lang="es-MX" dirty="0" smtClean="0"/>
              <a:t>Dos tanques de oxígeno de 50 k cada uno.</a:t>
            </a:r>
          </a:p>
          <a:p>
            <a:pPr marL="582930" indent="-514350">
              <a:buFont typeface="+mj-lt"/>
              <a:buAutoNum type="arabicPeriod"/>
            </a:pPr>
            <a:r>
              <a:rPr lang="es-MX" dirty="0" smtClean="0"/>
              <a:t>25 litros de agua. </a:t>
            </a:r>
          </a:p>
          <a:p>
            <a:pPr marL="582930" indent="-514350">
              <a:buFont typeface="+mj-lt"/>
              <a:buAutoNum type="arabicPeriod"/>
            </a:pPr>
            <a:r>
              <a:rPr lang="es-MX" dirty="0" smtClean="0"/>
              <a:t>Un mapa estelar.</a:t>
            </a:r>
          </a:p>
          <a:p>
            <a:pPr marL="582930" indent="-514350">
              <a:buFont typeface="+mj-lt"/>
              <a:buAutoNum type="arabicPeriod"/>
            </a:pPr>
            <a:r>
              <a:rPr lang="es-MX" dirty="0" smtClean="0"/>
              <a:t>Comestible concentrado .</a:t>
            </a:r>
          </a:p>
          <a:p>
            <a:pPr marL="582930" indent="-514350">
              <a:buFont typeface="+mj-lt"/>
              <a:buAutoNum type="arabicPeriod"/>
            </a:pPr>
            <a:r>
              <a:rPr lang="es-MX" dirty="0" smtClean="0"/>
              <a:t>Radio transmisor de FM .</a:t>
            </a:r>
          </a:p>
          <a:p>
            <a:pPr marL="582930" indent="-514350">
              <a:buFont typeface="+mj-lt"/>
              <a:buAutoNum type="arabicPeriod"/>
            </a:pPr>
            <a:r>
              <a:rPr lang="es-MX" dirty="0" smtClean="0"/>
              <a:t>20 m de cuerda.</a:t>
            </a:r>
          </a:p>
          <a:p>
            <a:pPr marL="582930" indent="-514350">
              <a:buFont typeface="+mj-lt"/>
              <a:buAutoNum type="arabicPeriod"/>
            </a:pPr>
            <a:r>
              <a:rPr lang="es-MX" dirty="0" smtClean="0"/>
              <a:t>Botiquín de primeros auxilios .</a:t>
            </a:r>
          </a:p>
          <a:p>
            <a:pPr marL="582930" indent="-514350">
              <a:buFont typeface="+mj-lt"/>
              <a:buAutoNum type="arabicPeriod"/>
            </a:pPr>
            <a:r>
              <a:rPr lang="es-MX" dirty="0" smtClean="0"/>
              <a:t>Tela de paracaídas.</a:t>
            </a:r>
          </a:p>
          <a:p>
            <a:pPr marL="582930" indent="-514350">
              <a:buFont typeface="+mj-lt"/>
              <a:buAutoNum type="arabicPeriod"/>
            </a:pPr>
            <a:r>
              <a:rPr lang="es-MX" dirty="0" smtClean="0"/>
              <a:t>Hornillo portátil para calentar alimentos.</a:t>
            </a:r>
          </a:p>
          <a:p>
            <a:pPr marL="582930" indent="-514350">
              <a:buFont typeface="+mj-lt"/>
              <a:buAutoNum type="arabicPeriod"/>
            </a:pPr>
            <a:r>
              <a:rPr lang="es-MX" dirty="0" smtClean="0"/>
              <a:t>Una caja de leche en polvo.</a:t>
            </a:r>
          </a:p>
          <a:p>
            <a:pPr marL="582930" indent="-514350">
              <a:buFont typeface="+mj-lt"/>
              <a:buAutoNum type="arabicPeriod"/>
            </a:pPr>
            <a:r>
              <a:rPr lang="es-MX" dirty="0" smtClean="0"/>
              <a:t>Luces de bengala.</a:t>
            </a:r>
          </a:p>
          <a:p>
            <a:pPr marL="582930" indent="-514350">
              <a:buFont typeface="+mj-lt"/>
              <a:buAutoNum type="arabicPeriod"/>
            </a:pPr>
            <a:r>
              <a:rPr lang="es-MX" dirty="0" smtClean="0"/>
              <a:t>Una brújula magnética.</a:t>
            </a:r>
          </a:p>
          <a:p>
            <a:pPr marL="582930" indent="-514350">
              <a:buFont typeface="+mj-lt"/>
              <a:buAutoNum type="arabicPeriod"/>
            </a:pPr>
            <a:r>
              <a:rPr lang="es-MX" dirty="0" smtClean="0"/>
              <a:t>Caja de cerillas. </a:t>
            </a:r>
            <a:endParaRPr lang="es-MX" dirty="0"/>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lstStyle/>
          <a:p>
            <a:r>
              <a:rPr lang="es-MX" dirty="0" smtClean="0"/>
              <a:t>REFLEXIÓN</a:t>
            </a:r>
            <a:endParaRPr lang="es-MX" dirty="0"/>
          </a:p>
        </p:txBody>
      </p:sp>
      <p:sp>
        <p:nvSpPr>
          <p:cNvPr id="7" name="6 Marcador de contenido"/>
          <p:cNvSpPr>
            <a:spLocks noGrp="1"/>
          </p:cNvSpPr>
          <p:nvPr>
            <p:ph idx="1"/>
          </p:nvPr>
        </p:nvSpPr>
        <p:spPr/>
        <p:txBody>
          <a:bodyPr>
            <a:normAutofit fontScale="85000" lnSpcReduction="20000"/>
          </a:bodyPr>
          <a:lstStyle/>
          <a:p>
            <a:r>
              <a:rPr lang="es-ES_tradnl" dirty="0" smtClean="0"/>
              <a:t>¿Ha dado mejor resultado de la decisión grupal o  la individual?</a:t>
            </a:r>
            <a:endParaRPr lang="es-MX" dirty="0" smtClean="0"/>
          </a:p>
          <a:p>
            <a:r>
              <a:rPr lang="es-ES_tradnl" dirty="0" smtClean="0"/>
              <a:t>¿Ha sido difícil llegar a un consenso dentro de los grupos?</a:t>
            </a:r>
            <a:endParaRPr lang="es-MX" dirty="0" smtClean="0"/>
          </a:p>
          <a:p>
            <a:r>
              <a:rPr lang="es-ES_tradnl" dirty="0" smtClean="0"/>
              <a:t>¿Cómo se ha tomado la decisión?</a:t>
            </a:r>
            <a:endParaRPr lang="es-MX" dirty="0" smtClean="0"/>
          </a:p>
          <a:p>
            <a:r>
              <a:rPr lang="es-ES_tradnl" dirty="0" smtClean="0"/>
              <a:t> ¿Alguien imponía su criterio?</a:t>
            </a:r>
            <a:endParaRPr lang="es-MX" dirty="0" smtClean="0"/>
          </a:p>
          <a:p>
            <a:r>
              <a:rPr lang="es-ES_tradnl" dirty="0" smtClean="0"/>
              <a:t> ¿Había conformismo para evitar conflictos, se evitaba la discusión?</a:t>
            </a:r>
            <a:endParaRPr lang="es-MX" dirty="0" smtClean="0"/>
          </a:p>
          <a:p>
            <a:r>
              <a:rPr lang="es-ES_tradnl" dirty="0" smtClean="0"/>
              <a:t> ¿Ha habido decisiones por mayoría o por consenso?</a:t>
            </a:r>
            <a:endParaRPr lang="es-MX" dirty="0" smtClean="0"/>
          </a:p>
          <a:p>
            <a:r>
              <a:rPr lang="es-ES_tradnl" dirty="0" smtClean="0"/>
              <a:t> ¿Ha habido negociación? ¿Cómo se ha hecho?</a:t>
            </a:r>
            <a:endParaRPr lang="es-MX" dirty="0" smtClean="0"/>
          </a:p>
          <a:p>
            <a:r>
              <a:rPr lang="es-ES_tradnl" dirty="0" smtClean="0"/>
              <a:t>¿Qué conclusiones podemos sacar de esta actividad respecto de la negociación?</a:t>
            </a:r>
            <a:endParaRPr lang="es-MX" dirty="0" smtClean="0"/>
          </a:p>
          <a:p>
            <a:endParaRPr lang="es-MX" dirty="0"/>
          </a:p>
        </p:txBody>
      </p:sp>
    </p:spTree>
  </p:cSld>
  <p:clrMapOvr>
    <a:masterClrMapping/>
  </p:clrMapOvr>
  <p:transition spd="slow">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184</TotalTime>
  <Words>604</Words>
  <Application>Microsoft Office PowerPoint</Application>
  <PresentationFormat>Presentación en pantalla (4:3)</PresentationFormat>
  <Paragraphs>98</Paragraphs>
  <Slides>17</Slides>
  <Notes>3</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Metro</vt:lpstr>
      <vt:lpstr>Conflicto y Negociación</vt:lpstr>
      <vt:lpstr>Repaso</vt:lpstr>
      <vt:lpstr>La organización</vt:lpstr>
      <vt:lpstr>La comunicación organizacional</vt:lpstr>
      <vt:lpstr>Para empezar</vt:lpstr>
      <vt:lpstr>PERDIDOS EN LA LUNA</vt:lpstr>
      <vt:lpstr>PERDIDOS EN LA LUNA</vt:lpstr>
      <vt:lpstr>SOLUCIÓN</vt:lpstr>
      <vt:lpstr>REFLEXIÓN</vt:lpstr>
      <vt:lpstr>ESTILOS DE RESOLUCIÓN BÁSICOS</vt:lpstr>
      <vt:lpstr>EJERCICIO 1</vt:lpstr>
      <vt:lpstr>EJERCICIO 1</vt:lpstr>
      <vt:lpstr>EJERCICIO 2</vt:lpstr>
      <vt:lpstr>EJERCICIO 2</vt:lpstr>
      <vt:lpstr>EJERCICIO 3</vt:lpstr>
      <vt:lpstr>EJERCICIO 3</vt:lpstr>
      <vt:lpstr>Conflicto y Negociación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Conflicto y Negociación</dc:title>
  <dc:creator>Yoni 2010</dc:creator>
  <cp:lastModifiedBy>Yoni 2010</cp:lastModifiedBy>
  <cp:revision>10</cp:revision>
  <dcterms:created xsi:type="dcterms:W3CDTF">2008-12-03T02:39:10Z</dcterms:created>
  <dcterms:modified xsi:type="dcterms:W3CDTF">2008-12-06T21:32:35Z</dcterms:modified>
</cp:coreProperties>
</file>