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Default Extension="wav" ContentType="audio/wav"/>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2"/>
  </p:notesMasterIdLst>
  <p:sldIdLst>
    <p:sldId id="256" r:id="rId2"/>
    <p:sldId id="284" r:id="rId3"/>
    <p:sldId id="300" r:id="rId4"/>
    <p:sldId id="301" r:id="rId5"/>
    <p:sldId id="299" r:id="rId6"/>
    <p:sldId id="298" r:id="rId7"/>
    <p:sldId id="258" r:id="rId8"/>
    <p:sldId id="285" r:id="rId9"/>
    <p:sldId id="289" r:id="rId10"/>
    <p:sldId id="290" r:id="rId11"/>
    <p:sldId id="291" r:id="rId12"/>
    <p:sldId id="260" r:id="rId13"/>
    <p:sldId id="287" r:id="rId14"/>
    <p:sldId id="286" r:id="rId15"/>
    <p:sldId id="294" r:id="rId16"/>
    <p:sldId id="288" r:id="rId17"/>
    <p:sldId id="267" r:id="rId18"/>
    <p:sldId id="268" r:id="rId19"/>
    <p:sldId id="269" r:id="rId20"/>
    <p:sldId id="270" r:id="rId21"/>
    <p:sldId id="271" r:id="rId22"/>
    <p:sldId id="292" r:id="rId23"/>
    <p:sldId id="275" r:id="rId24"/>
    <p:sldId id="277" r:id="rId25"/>
    <p:sldId id="293" r:id="rId26"/>
    <p:sldId id="278" r:id="rId27"/>
    <p:sldId id="279" r:id="rId28"/>
    <p:sldId id="280" r:id="rId29"/>
    <p:sldId id="281" r:id="rId30"/>
    <p:sldId id="297" r:id="rId3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620"/>
    <p:restoredTop sz="94660"/>
  </p:normalViewPr>
  <p:slideViewPr>
    <p:cSldViewPr>
      <p:cViewPr>
        <p:scale>
          <a:sx n="66" d="100"/>
          <a:sy n="66" d="100"/>
        </p:scale>
        <p:origin x="-1194" y="-288"/>
      </p:cViewPr>
      <p:guideLst>
        <p:guide orient="horz" pos="2160"/>
        <p:guide pos="2880"/>
      </p:guideLst>
    </p:cSldViewPr>
  </p:slideViewPr>
  <p:notesTextViewPr>
    <p:cViewPr>
      <p:scale>
        <a:sx n="100" d="100"/>
        <a:sy n="100" d="100"/>
      </p:scale>
      <p:origin x="0" y="0"/>
    </p:cViewPr>
  </p:notesTextViewPr>
  <p:sorterViewPr>
    <p:cViewPr>
      <p:scale>
        <a:sx n="50" d="100"/>
        <a:sy n="5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0A7022-5269-49C2-B55E-13AD7FC0BACB}" type="datetimeFigureOut">
              <a:rPr lang="es-MX" smtClean="0"/>
              <a:pPr/>
              <a:t>08/11/2009</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5D97F4-F39B-4132-97D8-467257D15634}" type="slidenum">
              <a:rPr lang="es-MX" smtClean="0"/>
              <a:pPr/>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2336BB9D-7428-4045-9A43-3E050A47EBFA}"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8D162E7D-60A6-40F8-BF27-9D7B46168116}" type="slidenum">
              <a:rPr lang="es-ES_tradnl"/>
              <a:pPr/>
              <a:t>7</a:t>
            </a:fld>
            <a:endParaRPr lang="es-ES_tradnl"/>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765AB08A-98FF-49F7-83E9-269C2F966EA2}"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7480F14D-8325-4FBD-8C7F-91198D2968AE}" type="slidenum">
              <a:rPr lang="es-ES_tradnl"/>
              <a:pPr/>
              <a:t>17</a:t>
            </a:fld>
            <a:endParaRPr lang="es-ES_tradnl"/>
          </a:p>
        </p:txBody>
      </p:sp>
      <p:sp>
        <p:nvSpPr>
          <p:cNvPr id="271362" name="Rectangle 2"/>
          <p:cNvSpPr>
            <a:spLocks noGrp="1" noRot="1" noChangeAspect="1" noChangeArrowheads="1" noTextEdit="1"/>
          </p:cNvSpPr>
          <p:nvPr>
            <p:ph type="sldImg"/>
          </p:nvPr>
        </p:nvSpPr>
        <p:spPr>
          <a:ln/>
        </p:spPr>
      </p:sp>
      <p:sp>
        <p:nvSpPr>
          <p:cNvPr id="27136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96822B70-C06E-48CB-8C0C-04AFD732EE58}"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7796816E-1AC2-4D77-830B-B34539C48B98}" type="slidenum">
              <a:rPr lang="es-ES_tradnl"/>
              <a:pPr/>
              <a:t>18</a:t>
            </a:fld>
            <a:endParaRPr lang="es-ES_tradnl"/>
          </a:p>
        </p:txBody>
      </p:sp>
      <p:sp>
        <p:nvSpPr>
          <p:cNvPr id="273410" name="Rectangle 2"/>
          <p:cNvSpPr>
            <a:spLocks noGrp="1" noRot="1" noChangeAspect="1" noChangeArrowheads="1" noTextEdit="1"/>
          </p:cNvSpPr>
          <p:nvPr>
            <p:ph type="sldImg"/>
          </p:nvPr>
        </p:nvSpPr>
        <p:spPr>
          <a:ln/>
        </p:spPr>
      </p:sp>
      <p:sp>
        <p:nvSpPr>
          <p:cNvPr id="27341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084A87DC-FA9E-4BCF-82DF-77C0DB96DD2C}"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47EDD99C-22A6-4DA1-9629-811B292106AF}" type="slidenum">
              <a:rPr lang="es-ES_tradnl"/>
              <a:pPr/>
              <a:t>19</a:t>
            </a:fld>
            <a:endParaRPr lang="es-ES_tradnl"/>
          </a:p>
        </p:txBody>
      </p:sp>
      <p:sp>
        <p:nvSpPr>
          <p:cNvPr id="275458" name="Rectangle 2"/>
          <p:cNvSpPr>
            <a:spLocks noGrp="1" noRot="1" noChangeAspect="1" noChangeArrowheads="1" noTextEdit="1"/>
          </p:cNvSpPr>
          <p:nvPr>
            <p:ph type="sldImg"/>
          </p:nvPr>
        </p:nvSpPr>
        <p:spPr>
          <a:ln/>
        </p:spPr>
      </p:sp>
      <p:sp>
        <p:nvSpPr>
          <p:cNvPr id="27545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4B1CA67E-F4B6-4881-82FC-7294110844D6}"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58663DE1-70B3-48FF-9746-55E0B5D664F3}" type="slidenum">
              <a:rPr lang="es-ES_tradnl"/>
              <a:pPr/>
              <a:t>20</a:t>
            </a:fld>
            <a:endParaRPr lang="es-ES_tradnl"/>
          </a:p>
        </p:txBody>
      </p:sp>
      <p:sp>
        <p:nvSpPr>
          <p:cNvPr id="277506" name="Rectangle 2"/>
          <p:cNvSpPr>
            <a:spLocks noGrp="1" noRot="1" noChangeAspect="1" noChangeArrowheads="1" noTextEdit="1"/>
          </p:cNvSpPr>
          <p:nvPr>
            <p:ph type="sldImg"/>
          </p:nvPr>
        </p:nvSpPr>
        <p:spPr>
          <a:ln/>
        </p:spPr>
      </p:sp>
      <p:sp>
        <p:nvSpPr>
          <p:cNvPr id="27750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E6630D54-38BC-4280-BA06-7F364CD06DB2}"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E5CD8835-1D5F-4555-86FB-5BB9800ED6C5}" type="slidenum">
              <a:rPr lang="es-ES_tradnl"/>
              <a:pPr/>
              <a:t>21</a:t>
            </a:fld>
            <a:endParaRPr lang="es-ES_tradnl"/>
          </a:p>
        </p:txBody>
      </p:sp>
      <p:sp>
        <p:nvSpPr>
          <p:cNvPr id="279554" name="Rectangle 2"/>
          <p:cNvSpPr>
            <a:spLocks noGrp="1" noRot="1" noChangeAspect="1" noChangeArrowheads="1" noTextEdit="1"/>
          </p:cNvSpPr>
          <p:nvPr>
            <p:ph type="sldImg"/>
          </p:nvPr>
        </p:nvSpPr>
        <p:spPr>
          <a:ln/>
        </p:spPr>
      </p:sp>
      <p:sp>
        <p:nvSpPr>
          <p:cNvPr id="279555" name="Rectangle 3"/>
          <p:cNvSpPr>
            <a:spLocks noGrp="1" noChangeArrowheads="1"/>
          </p:cNvSpPr>
          <p:nvPr>
            <p:ph type="body" idx="1"/>
          </p:nvPr>
        </p:nvSpPr>
        <p:spPr/>
        <p:txBody>
          <a:bodyPr/>
          <a:lstStyle/>
          <a:p>
            <a:endParaRPr lang="es-ES"/>
          </a:p>
          <a:p>
            <a:endParaRPr lang="es-ES_tradn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EF6BA2DD-8DD0-4002-896B-3DE0BA112C96}"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4CEB5C4D-B9B4-4D10-8A17-EEB7DF701115}" type="slidenum">
              <a:rPr lang="es-ES_tradnl"/>
              <a:pPr/>
              <a:t>23</a:t>
            </a:fld>
            <a:endParaRPr lang="es-ES_tradnl"/>
          </a:p>
        </p:txBody>
      </p:sp>
      <p:sp>
        <p:nvSpPr>
          <p:cNvPr id="289794" name="Rectangle 2"/>
          <p:cNvSpPr>
            <a:spLocks noGrp="1" noRot="1" noChangeAspect="1" noChangeArrowheads="1" noTextEdit="1"/>
          </p:cNvSpPr>
          <p:nvPr>
            <p:ph type="sldImg"/>
          </p:nvPr>
        </p:nvSpPr>
        <p:spPr>
          <a:ln/>
        </p:spPr>
      </p:sp>
      <p:sp>
        <p:nvSpPr>
          <p:cNvPr id="289795" name="Rectangle 3"/>
          <p:cNvSpPr>
            <a:spLocks noGrp="1" noChangeArrowheads="1"/>
          </p:cNvSpPr>
          <p:nvPr>
            <p:ph type="body" idx="1"/>
          </p:nvPr>
        </p:nvSpPr>
        <p:spPr>
          <a:xfrm>
            <a:off x="914400" y="4343400"/>
            <a:ext cx="5638800" cy="4495800"/>
          </a:xfrm>
        </p:spPr>
        <p:txBody>
          <a:bodyPr/>
          <a:lstStyle/>
          <a:p>
            <a:endParaRPr lang="es-ES_tradnl" sz="9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D5CDB4CE-CC86-4EA9-8189-925057277E61}"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4D04E974-F554-4A91-9DC6-D606B6A31B17}" type="slidenum">
              <a:rPr lang="es-ES_tradnl"/>
              <a:pPr/>
              <a:t>24</a:t>
            </a:fld>
            <a:endParaRPr lang="es-ES_tradnl"/>
          </a:p>
        </p:txBody>
      </p:sp>
      <p:sp>
        <p:nvSpPr>
          <p:cNvPr id="302082" name="Rectangle 2"/>
          <p:cNvSpPr>
            <a:spLocks noGrp="1" noRot="1" noChangeAspect="1" noChangeArrowheads="1" noTextEdit="1"/>
          </p:cNvSpPr>
          <p:nvPr>
            <p:ph type="sldImg"/>
          </p:nvPr>
        </p:nvSpPr>
        <p:spPr>
          <a:ln/>
        </p:spPr>
      </p:sp>
      <p:sp>
        <p:nvSpPr>
          <p:cNvPr id="302083" name="Rectangle 3"/>
          <p:cNvSpPr>
            <a:spLocks noGrp="1" noChangeArrowheads="1"/>
          </p:cNvSpPr>
          <p:nvPr>
            <p:ph type="body" idx="1"/>
          </p:nvPr>
        </p:nvSpPr>
        <p:spPr>
          <a:xfrm>
            <a:off x="914400" y="4343400"/>
            <a:ext cx="5638800" cy="4495800"/>
          </a:xfrm>
        </p:spPr>
        <p:txBody>
          <a:bodyPr/>
          <a:lstStyle/>
          <a:p>
            <a:endParaRPr lang="es-ES_tradnl" sz="9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D5CDB4CE-CC86-4EA9-8189-925057277E61}"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4D04E974-F554-4A91-9DC6-D606B6A31B17}" type="slidenum">
              <a:rPr lang="es-ES_tradnl"/>
              <a:pPr/>
              <a:t>25</a:t>
            </a:fld>
            <a:endParaRPr lang="es-ES_tradnl"/>
          </a:p>
        </p:txBody>
      </p:sp>
      <p:sp>
        <p:nvSpPr>
          <p:cNvPr id="302082" name="Rectangle 2"/>
          <p:cNvSpPr>
            <a:spLocks noGrp="1" noRot="1" noChangeAspect="1" noChangeArrowheads="1" noTextEdit="1"/>
          </p:cNvSpPr>
          <p:nvPr>
            <p:ph type="sldImg"/>
          </p:nvPr>
        </p:nvSpPr>
        <p:spPr>
          <a:ln/>
        </p:spPr>
      </p:sp>
      <p:sp>
        <p:nvSpPr>
          <p:cNvPr id="302083" name="Rectangle 3"/>
          <p:cNvSpPr>
            <a:spLocks noGrp="1" noChangeArrowheads="1"/>
          </p:cNvSpPr>
          <p:nvPr>
            <p:ph type="body" idx="1"/>
          </p:nvPr>
        </p:nvSpPr>
        <p:spPr>
          <a:xfrm>
            <a:off x="914400" y="4343400"/>
            <a:ext cx="5638800" cy="4495800"/>
          </a:xfrm>
        </p:spPr>
        <p:txBody>
          <a:bodyPr/>
          <a:lstStyle/>
          <a:p>
            <a:endParaRPr lang="es-ES_tradnl" sz="9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5EB94CA4-6F51-443C-AD68-DA8CCEB91BD9}"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3403B46D-32DA-49B6-A566-A16A13A7E1D8}" type="slidenum">
              <a:rPr lang="es-ES_tradnl"/>
              <a:pPr/>
              <a:t>26</a:t>
            </a:fld>
            <a:endParaRPr lang="es-ES_tradnl"/>
          </a:p>
        </p:txBody>
      </p:sp>
      <p:sp>
        <p:nvSpPr>
          <p:cNvPr id="291842" name="Rectangle 2"/>
          <p:cNvSpPr>
            <a:spLocks noGrp="1" noRot="1" noChangeAspect="1" noChangeArrowheads="1" noTextEdit="1"/>
          </p:cNvSpPr>
          <p:nvPr>
            <p:ph type="sldImg"/>
          </p:nvPr>
        </p:nvSpPr>
        <p:spPr>
          <a:ln/>
        </p:spPr>
      </p:sp>
      <p:sp>
        <p:nvSpPr>
          <p:cNvPr id="291843" name="Rectangle 3"/>
          <p:cNvSpPr>
            <a:spLocks noGrp="1" noChangeArrowheads="1"/>
          </p:cNvSpPr>
          <p:nvPr>
            <p:ph type="body" idx="1"/>
          </p:nvPr>
        </p:nvSpPr>
        <p:spPr>
          <a:xfrm>
            <a:off x="914400" y="4343400"/>
            <a:ext cx="5638800" cy="4495800"/>
          </a:xfrm>
        </p:spPr>
        <p:txBody>
          <a:bodyPr/>
          <a:lstStyle/>
          <a:p>
            <a:endParaRPr lang="es-ES_tradnl" sz="9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C91EACBC-976D-48CD-86AF-FD11E5F9F290}"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EFC1A2E9-D24A-46AF-943E-9349B59C7D34}" type="slidenum">
              <a:rPr lang="es-ES_tradnl"/>
              <a:pPr/>
              <a:t>27</a:t>
            </a:fld>
            <a:endParaRPr lang="es-ES_tradnl"/>
          </a:p>
        </p:txBody>
      </p:sp>
      <p:sp>
        <p:nvSpPr>
          <p:cNvPr id="293890" name="Rectangle 2"/>
          <p:cNvSpPr>
            <a:spLocks noGrp="1" noRot="1" noChangeAspect="1" noChangeArrowheads="1" noTextEdit="1"/>
          </p:cNvSpPr>
          <p:nvPr>
            <p:ph type="sldImg"/>
          </p:nvPr>
        </p:nvSpPr>
        <p:spPr>
          <a:ln/>
        </p:spPr>
      </p:sp>
      <p:sp>
        <p:nvSpPr>
          <p:cNvPr id="293891" name="Rectangle 3"/>
          <p:cNvSpPr>
            <a:spLocks noGrp="1" noChangeArrowheads="1"/>
          </p:cNvSpPr>
          <p:nvPr>
            <p:ph type="body" idx="1"/>
          </p:nvPr>
        </p:nvSpPr>
        <p:spPr>
          <a:xfrm>
            <a:off x="914400" y="4343400"/>
            <a:ext cx="5638800" cy="4495800"/>
          </a:xfrm>
        </p:spPr>
        <p:txBody>
          <a:bodyPr/>
          <a:lstStyle/>
          <a:p>
            <a:endParaRPr lang="es-ES_tradnl" sz="9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2336BB9D-7428-4045-9A43-3E050A47EBFA}"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8D162E7D-60A6-40F8-BF27-9D7B46168116}" type="slidenum">
              <a:rPr lang="es-ES_tradnl"/>
              <a:pPr/>
              <a:t>8</a:t>
            </a:fld>
            <a:endParaRPr lang="es-ES_tradnl"/>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333B6229-AF36-4F9B-8371-9A40127B9FDB}"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469CBE89-391B-475C-899D-03B714883C4F}" type="slidenum">
              <a:rPr lang="es-ES_tradnl"/>
              <a:pPr/>
              <a:t>28</a:t>
            </a:fld>
            <a:endParaRPr lang="es-ES_tradnl"/>
          </a:p>
        </p:txBody>
      </p:sp>
      <p:sp>
        <p:nvSpPr>
          <p:cNvPr id="295938" name="Rectangle 2"/>
          <p:cNvSpPr>
            <a:spLocks noGrp="1" noRot="1" noChangeAspect="1" noChangeArrowheads="1" noTextEdit="1"/>
          </p:cNvSpPr>
          <p:nvPr>
            <p:ph type="sldImg"/>
          </p:nvPr>
        </p:nvSpPr>
        <p:spPr>
          <a:ln/>
        </p:spPr>
      </p:sp>
      <p:sp>
        <p:nvSpPr>
          <p:cNvPr id="295939" name="Rectangle 3"/>
          <p:cNvSpPr>
            <a:spLocks noGrp="1" noChangeArrowheads="1"/>
          </p:cNvSpPr>
          <p:nvPr>
            <p:ph type="body" idx="1"/>
          </p:nvPr>
        </p:nvSpPr>
        <p:spPr>
          <a:xfrm>
            <a:off x="914400" y="4343400"/>
            <a:ext cx="5638800" cy="4495800"/>
          </a:xfrm>
        </p:spPr>
        <p:txBody>
          <a:bodyPr/>
          <a:lstStyle/>
          <a:p>
            <a:endParaRPr lang="es-ES_tradnl" sz="9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FDCDDD48-A150-487C-992A-017F219418D3}"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E289A6D5-3D3C-494A-9D40-9F491820DCE4}" type="slidenum">
              <a:rPr lang="es-ES_tradnl"/>
              <a:pPr/>
              <a:t>29</a:t>
            </a:fld>
            <a:endParaRPr lang="es-ES_tradnl"/>
          </a:p>
        </p:txBody>
      </p:sp>
      <p:sp>
        <p:nvSpPr>
          <p:cNvPr id="297986" name="Rectangle 2"/>
          <p:cNvSpPr>
            <a:spLocks noGrp="1" noRot="1" noChangeAspect="1" noChangeArrowheads="1" noTextEdit="1"/>
          </p:cNvSpPr>
          <p:nvPr>
            <p:ph type="sldImg"/>
          </p:nvPr>
        </p:nvSpPr>
        <p:spPr>
          <a:ln/>
        </p:spPr>
      </p:sp>
      <p:sp>
        <p:nvSpPr>
          <p:cNvPr id="297987" name="Rectangle 3"/>
          <p:cNvSpPr>
            <a:spLocks noGrp="1" noChangeArrowheads="1"/>
          </p:cNvSpPr>
          <p:nvPr>
            <p:ph type="body" idx="1"/>
          </p:nvPr>
        </p:nvSpPr>
        <p:spPr>
          <a:xfrm>
            <a:off x="914400" y="4343400"/>
            <a:ext cx="5638800" cy="4495800"/>
          </a:xfrm>
        </p:spPr>
        <p:txBody>
          <a:bodyPr/>
          <a:lstStyle/>
          <a:p>
            <a:endParaRPr lang="es-ES_tradnl" sz="9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CA310121-2DFA-4535-96B7-FD87BAD2BD49}"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38880C83-FD07-4EB1-A5A9-4E2F64A0C6DB}" type="slidenum">
              <a:rPr lang="es-ES_tradnl"/>
              <a:pPr/>
              <a:t>9</a:t>
            </a:fld>
            <a:endParaRPr lang="es-ES_tradnl"/>
          </a:p>
        </p:txBody>
      </p:sp>
      <p:sp>
        <p:nvSpPr>
          <p:cNvPr id="281602" name="Rectangle 2"/>
          <p:cNvSpPr>
            <a:spLocks noGrp="1" noRot="1" noChangeAspect="1" noChangeArrowheads="1" noTextEdit="1"/>
          </p:cNvSpPr>
          <p:nvPr>
            <p:ph type="sldImg"/>
          </p:nvPr>
        </p:nvSpPr>
        <p:spPr>
          <a:ln/>
        </p:spPr>
      </p:sp>
      <p:sp>
        <p:nvSpPr>
          <p:cNvPr id="281603" name="Rectangle 3"/>
          <p:cNvSpPr>
            <a:spLocks noGrp="1" noChangeArrowheads="1"/>
          </p:cNvSpPr>
          <p:nvPr>
            <p:ph type="body" idx="1"/>
          </p:nvPr>
        </p:nvSpPr>
        <p:spPr/>
        <p:txBody>
          <a:bodyPr/>
          <a:lstStyle/>
          <a:p>
            <a:endParaRPr lang="es-ES"/>
          </a:p>
          <a:p>
            <a:r>
              <a:rPr lang="es-ES"/>
              <a:t>.</a:t>
            </a:r>
          </a:p>
          <a:p>
            <a:endParaRPr lang="es-ES"/>
          </a:p>
          <a:p>
            <a:endParaRPr lang="es-ES"/>
          </a:p>
          <a:p>
            <a:endParaRPr lang="es-ES_tradn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9BF2E72F-C367-46D2-BECA-5A1E05D4235E}"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E6A1F027-49DA-40AB-B48B-2D1C7ADA8E81}" type="slidenum">
              <a:rPr lang="es-ES_tradnl"/>
              <a:pPr/>
              <a:t>10</a:t>
            </a:fld>
            <a:endParaRPr lang="es-ES_tradnl"/>
          </a:p>
        </p:txBody>
      </p:sp>
      <p:sp>
        <p:nvSpPr>
          <p:cNvPr id="285698" name="Rectangle 2"/>
          <p:cNvSpPr>
            <a:spLocks noGrp="1" noRot="1" noChangeAspect="1" noChangeArrowheads="1" noTextEdit="1"/>
          </p:cNvSpPr>
          <p:nvPr>
            <p:ph type="sldImg"/>
          </p:nvPr>
        </p:nvSpPr>
        <p:spPr>
          <a:ln/>
        </p:spPr>
      </p:sp>
      <p:sp>
        <p:nvSpPr>
          <p:cNvPr id="285699" name="Rectangle 3"/>
          <p:cNvSpPr>
            <a:spLocks noGrp="1" noChangeArrowheads="1"/>
          </p:cNvSpPr>
          <p:nvPr>
            <p:ph type="body" idx="1"/>
          </p:nvPr>
        </p:nvSpPr>
        <p:spPr>
          <a:xfrm>
            <a:off x="914400" y="4343400"/>
            <a:ext cx="5410200" cy="4114800"/>
          </a:xfrm>
        </p:spPr>
        <p:txBody>
          <a:bodyPr/>
          <a:lstStyle/>
          <a:p>
            <a:pPr>
              <a:spcBef>
                <a:spcPts val="500"/>
              </a:spcBef>
              <a:spcAft>
                <a:spcPts val="500"/>
              </a:spcAft>
              <a:buFont typeface="Wingdings" pitchFamily="2" charset="2"/>
              <a:buNone/>
            </a:pPr>
            <a:endParaRPr lang="es-MX"/>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DCFD992F-C1C2-4269-884D-50D1143F3528}"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263AE6D0-D6F7-4D3C-B174-EF14FE32A3D9}" type="slidenum">
              <a:rPr lang="es-ES_tradnl"/>
              <a:pPr/>
              <a:t>11</a:t>
            </a:fld>
            <a:endParaRPr lang="es-ES_tradnl"/>
          </a:p>
        </p:txBody>
      </p:sp>
      <p:sp>
        <p:nvSpPr>
          <p:cNvPr id="287746" name="Rectangle 2"/>
          <p:cNvSpPr>
            <a:spLocks noGrp="1" noRot="1" noChangeAspect="1" noChangeArrowheads="1" noTextEdit="1"/>
          </p:cNvSpPr>
          <p:nvPr>
            <p:ph type="sldImg"/>
          </p:nvPr>
        </p:nvSpPr>
        <p:spPr>
          <a:ln/>
        </p:spPr>
      </p:sp>
      <p:sp>
        <p:nvSpPr>
          <p:cNvPr id="287747" name="Rectangle 3"/>
          <p:cNvSpPr>
            <a:spLocks noGrp="1" noChangeArrowheads="1"/>
          </p:cNvSpPr>
          <p:nvPr>
            <p:ph type="body" idx="1"/>
          </p:nvPr>
        </p:nvSpPr>
        <p:spPr>
          <a:xfrm>
            <a:off x="914400" y="4343400"/>
            <a:ext cx="5638800" cy="4495800"/>
          </a:xfrm>
        </p:spPr>
        <p:txBody>
          <a:bodyPr/>
          <a:lstStyle/>
          <a:p>
            <a:endParaRPr lang="es-ES_tradnl" sz="9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A394ADAA-A0E8-4189-AFF7-3E264501C0E8}"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8D71C058-C3D4-4492-AD60-59AF3D6E469F}" type="slidenum">
              <a:rPr lang="es-ES_tradnl"/>
              <a:pPr/>
              <a:t>12</a:t>
            </a:fld>
            <a:endParaRPr lang="es-ES_tradnl"/>
          </a:p>
        </p:txBody>
      </p:sp>
      <p:sp>
        <p:nvSpPr>
          <p:cNvPr id="308226" name="Rectangle 2"/>
          <p:cNvSpPr>
            <a:spLocks noGrp="1" noRot="1" noChangeAspect="1" noChangeArrowheads="1" noTextEdit="1"/>
          </p:cNvSpPr>
          <p:nvPr>
            <p:ph type="sldImg"/>
          </p:nvPr>
        </p:nvSpPr>
        <p:spPr>
          <a:ln/>
        </p:spPr>
      </p:sp>
      <p:sp>
        <p:nvSpPr>
          <p:cNvPr id="30822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A394ADAA-A0E8-4189-AFF7-3E264501C0E8}"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8D71C058-C3D4-4492-AD60-59AF3D6E469F}" type="slidenum">
              <a:rPr lang="es-ES_tradnl"/>
              <a:pPr/>
              <a:t>13</a:t>
            </a:fld>
            <a:endParaRPr lang="es-ES_tradnl"/>
          </a:p>
        </p:txBody>
      </p:sp>
      <p:sp>
        <p:nvSpPr>
          <p:cNvPr id="308226" name="Rectangle 2"/>
          <p:cNvSpPr>
            <a:spLocks noGrp="1" noRot="1" noChangeAspect="1" noChangeArrowheads="1" noTextEdit="1"/>
          </p:cNvSpPr>
          <p:nvPr>
            <p:ph type="sldImg"/>
          </p:nvPr>
        </p:nvSpPr>
        <p:spPr>
          <a:ln/>
        </p:spPr>
      </p:sp>
      <p:sp>
        <p:nvSpPr>
          <p:cNvPr id="30822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A394ADAA-A0E8-4189-AFF7-3E264501C0E8}"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8D71C058-C3D4-4492-AD60-59AF3D6E469F}" type="slidenum">
              <a:rPr lang="es-ES_tradnl"/>
              <a:pPr/>
              <a:t>14</a:t>
            </a:fld>
            <a:endParaRPr lang="es-ES_tradnl"/>
          </a:p>
        </p:txBody>
      </p:sp>
      <p:sp>
        <p:nvSpPr>
          <p:cNvPr id="308226" name="Rectangle 2"/>
          <p:cNvSpPr>
            <a:spLocks noGrp="1" noRot="1" noChangeAspect="1" noChangeArrowheads="1" noTextEdit="1"/>
          </p:cNvSpPr>
          <p:nvPr>
            <p:ph type="sldImg"/>
          </p:nvPr>
        </p:nvSpPr>
        <p:spPr>
          <a:ln/>
        </p:spPr>
      </p:sp>
      <p:sp>
        <p:nvSpPr>
          <p:cNvPr id="30822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21F54EE-74B9-453D-BE46-EFB9F77275DB}" type="datetime1">
              <a:rPr lang="es-ES_tradnl"/>
              <a:pPr/>
              <a:t>08/11/2009</a:t>
            </a:fld>
            <a:endParaRPr lang="es-ES_tradnl"/>
          </a:p>
        </p:txBody>
      </p:sp>
      <p:sp>
        <p:nvSpPr>
          <p:cNvPr id="7" name="Rectangle 7"/>
          <p:cNvSpPr>
            <a:spLocks noGrp="1" noChangeArrowheads="1"/>
          </p:cNvSpPr>
          <p:nvPr>
            <p:ph type="sldNum" sz="quarter" idx="5"/>
          </p:nvPr>
        </p:nvSpPr>
        <p:spPr>
          <a:ln/>
        </p:spPr>
        <p:txBody>
          <a:bodyPr/>
          <a:lstStyle/>
          <a:p>
            <a:fld id="{AA810433-152E-417D-BEA7-E40743F616E9}" type="slidenum">
              <a:rPr lang="es-ES_tradnl"/>
              <a:pPr/>
              <a:t>15</a:t>
            </a:fld>
            <a:endParaRPr lang="es-ES_tradnl"/>
          </a:p>
        </p:txBody>
      </p:sp>
      <p:sp>
        <p:nvSpPr>
          <p:cNvPr id="310274" name="Rectangle 2"/>
          <p:cNvSpPr>
            <a:spLocks noGrp="1" noRot="1" noChangeAspect="1" noChangeArrowheads="1" noTextEdit="1"/>
          </p:cNvSpPr>
          <p:nvPr>
            <p:ph type="sldImg"/>
          </p:nvPr>
        </p:nvSpPr>
        <p:spPr>
          <a:ln/>
        </p:spPr>
      </p:sp>
      <p:sp>
        <p:nvSpPr>
          <p:cNvPr id="310275" name="Rectangle 3"/>
          <p:cNvSpPr>
            <a:spLocks noGrp="1" noChangeArrowheads="1"/>
          </p:cNvSpPr>
          <p:nvPr>
            <p:ph type="body" idx="1"/>
          </p:nvPr>
        </p:nvSpPr>
        <p:spPr>
          <a:xfrm>
            <a:off x="914400" y="4343400"/>
            <a:ext cx="5638800" cy="4495800"/>
          </a:xfrm>
        </p:spPr>
        <p:txBody>
          <a:bodyPr/>
          <a:lstStyle/>
          <a:p>
            <a:endParaRPr lang="es-ES_tradnl" sz="9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9" name="8 Rectángulo"/>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s-ES" smtClean="0"/>
              <a:t>Haga clic para modificar el estilo de título del patrón</a:t>
            </a:r>
            <a:endParaRPr kumimoji="0" lang="en-US"/>
          </a:p>
        </p:txBody>
      </p:sp>
      <p:sp>
        <p:nvSpPr>
          <p:cNvPr id="3" name="2 Subtítulo"/>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s-ES" smtClean="0"/>
              <a:t>Haga clic para modificar el estilo de subtítulo del patrón</a:t>
            </a:r>
            <a:endParaRPr kumimoji="0" lang="en-US"/>
          </a:p>
        </p:txBody>
      </p:sp>
      <p:sp>
        <p:nvSpPr>
          <p:cNvPr id="4" name="3 Marcador de fecha"/>
          <p:cNvSpPr>
            <a:spLocks noGrp="1"/>
          </p:cNvSpPr>
          <p:nvPr>
            <p:ph type="dt" sz="half" idx="10"/>
          </p:nvPr>
        </p:nvSpPr>
        <p:spPr/>
        <p:txBody>
          <a:bodyPr/>
          <a:lstStyle/>
          <a:p>
            <a:fld id="{C19708F1-7092-4BDC-809B-A994F98C1F13}" type="datetimeFigureOut">
              <a:rPr lang="es-MX" smtClean="0"/>
              <a:pPr/>
              <a:t>08/11/2009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A7060CA-D5C1-431C-BF8D-0D743F13A441}" type="slidenum">
              <a:rPr lang="es-MX" smtClean="0"/>
              <a:pPr/>
              <a:t>‹Nº›</a:t>
            </a:fld>
            <a:endParaRPr lang="es-MX"/>
          </a:p>
        </p:txBody>
      </p:sp>
      <p:sp>
        <p:nvSpPr>
          <p:cNvPr id="10" name="9 Rectángulo"/>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19708F1-7092-4BDC-809B-A994F98C1F13}" type="datetimeFigureOut">
              <a:rPr lang="es-MX" smtClean="0"/>
              <a:pPr/>
              <a:t>08/11/2009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A7060CA-D5C1-431C-BF8D-0D743F13A441}"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9" name="8 Rectángulo"/>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7 Rectángulo"/>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vertical"/>
          <p:cNvSpPr>
            <a:spLocks noGrp="1"/>
          </p:cNvSpPr>
          <p:nvPr>
            <p:ph type="title" orient="vert"/>
          </p:nvPr>
        </p:nvSpPr>
        <p:spPr>
          <a:xfrm>
            <a:off x="6781800" y="274640"/>
            <a:ext cx="19050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04800"/>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19708F1-7092-4BDC-809B-A994F98C1F13}" type="datetimeFigureOut">
              <a:rPr lang="es-MX" smtClean="0"/>
              <a:pPr/>
              <a:t>08/11/2009</a:t>
            </a:fld>
            <a:endParaRPr lang="es-MX"/>
          </a:p>
        </p:txBody>
      </p:sp>
      <p:sp>
        <p:nvSpPr>
          <p:cNvPr id="5" name="4 Marcador de pie de página"/>
          <p:cNvSpPr>
            <a:spLocks noGrp="1"/>
          </p:cNvSpPr>
          <p:nvPr>
            <p:ph type="ftr" sz="quarter" idx="11"/>
          </p:nvPr>
        </p:nvSpPr>
        <p:spPr>
          <a:xfrm>
            <a:off x="2640597" y="6377459"/>
            <a:ext cx="3836404" cy="365125"/>
          </a:xfrm>
        </p:spPr>
        <p:txBody>
          <a:bodyPr/>
          <a:lstStyle/>
          <a:p>
            <a:endParaRPr lang="es-MX"/>
          </a:p>
        </p:txBody>
      </p:sp>
      <p:sp>
        <p:nvSpPr>
          <p:cNvPr id="6" name="5 Marcador de número de diapositiva"/>
          <p:cNvSpPr>
            <a:spLocks noGrp="1"/>
          </p:cNvSpPr>
          <p:nvPr>
            <p:ph type="sldNum" sz="quarter" idx="12"/>
          </p:nvPr>
        </p:nvSpPr>
        <p:spPr/>
        <p:txBody>
          <a:bodyPr/>
          <a:lstStyle/>
          <a:p>
            <a:fld id="{1A7060CA-D5C1-431C-BF8D-0D743F13A441}"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5448"/>
            <a:ext cx="8229600" cy="1252728"/>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19708F1-7092-4BDC-809B-A994F98C1F13}" type="datetimeFigureOut">
              <a:rPr lang="es-MX" smtClean="0"/>
              <a:pPr/>
              <a:t>08/11/2009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A7060CA-D5C1-431C-BF8D-0D743F13A441}"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9" name="8 Rectángulo"/>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11 Rectángulo"/>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C19708F1-7092-4BDC-809B-A994F98C1F13}" type="datetimeFigureOut">
              <a:rPr lang="es-MX" smtClean="0"/>
              <a:pPr/>
              <a:t>08/11/2009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A7060CA-D5C1-431C-BF8D-0D743F13A441}" type="slidenum">
              <a:rPr lang="es-MX" smtClean="0"/>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C19708F1-7092-4BDC-809B-A994F98C1F13}" type="datetimeFigureOut">
              <a:rPr lang="es-MX" smtClean="0"/>
              <a:pPr/>
              <a:t>08/11/2009</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A7060CA-D5C1-431C-BF8D-0D743F13A441}"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texto"/>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s-ES" smtClean="0"/>
              <a:t>Haga clic para modificar el estilo de texto del patrón</a:t>
            </a:r>
          </a:p>
        </p:txBody>
      </p:sp>
      <p:sp>
        <p:nvSpPr>
          <p:cNvPr id="6" name="5 Marcador de contenido"/>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C19708F1-7092-4BDC-809B-A994F98C1F13}" type="datetimeFigureOut">
              <a:rPr lang="es-MX" smtClean="0"/>
              <a:pPr/>
              <a:t>08/11/2009</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1A7060CA-D5C1-431C-BF8D-0D743F13A441}"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C19708F1-7092-4BDC-809B-A994F98C1F13}" type="datetimeFigureOut">
              <a:rPr lang="es-MX" smtClean="0"/>
              <a:pPr/>
              <a:t>08/11/2009</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1A7060CA-D5C1-431C-BF8D-0D743F13A441}"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19708F1-7092-4BDC-809B-A994F98C1F13}" type="datetimeFigureOut">
              <a:rPr lang="es-MX" smtClean="0"/>
              <a:pPr/>
              <a:t>08/11/2009</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1A7060CA-D5C1-431C-BF8D-0D743F13A441}"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texto"/>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C19708F1-7092-4BDC-809B-A994F98C1F13}" type="datetimeFigureOut">
              <a:rPr lang="es-MX" smtClean="0"/>
              <a:pPr/>
              <a:t>08/11/2009</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A7060CA-D5C1-431C-BF8D-0D743F13A441}" type="slidenum">
              <a:rPr lang="es-MX" smtClean="0"/>
              <a:pPr/>
              <a:t>‹Nº›</a:t>
            </a:fld>
            <a:endParaRPr lang="es-MX"/>
          </a:p>
        </p:txBody>
      </p:sp>
      <p:sp>
        <p:nvSpPr>
          <p:cNvPr id="12" name="11 Rectángulo"/>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164592" y="1170432"/>
            <a:ext cx="2523744" cy="201168"/>
          </a:xfrm>
        </p:spPr>
        <p:txBody>
          <a:bodyPr/>
          <a:lstStyle/>
          <a:p>
            <a:fld id="{C19708F1-7092-4BDC-809B-A994F98C1F13}" type="datetimeFigureOut">
              <a:rPr lang="es-MX" smtClean="0"/>
              <a:pPr/>
              <a:t>08/11/2009</a:t>
            </a:fld>
            <a:endParaRPr lang="es-MX"/>
          </a:p>
        </p:txBody>
      </p:sp>
      <p:sp>
        <p:nvSpPr>
          <p:cNvPr id="11" name="10 Rectángulo"/>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5 Marcador de pie de página"/>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s-MX"/>
          </a:p>
        </p:txBody>
      </p:sp>
      <p:sp>
        <p:nvSpPr>
          <p:cNvPr id="7" name="6 Marcador de número de diapositiva"/>
          <p:cNvSpPr>
            <a:spLocks noGrp="1"/>
          </p:cNvSpPr>
          <p:nvPr>
            <p:ph type="sldNum" sz="quarter" idx="12"/>
          </p:nvPr>
        </p:nvSpPr>
        <p:spPr>
          <a:xfrm>
            <a:off x="8339328" y="1170432"/>
            <a:ext cx="733864" cy="201168"/>
          </a:xfrm>
        </p:spPr>
        <p:txBody>
          <a:bodyPr/>
          <a:lstStyle/>
          <a:p>
            <a:fld id="{1A7060CA-D5C1-431C-BF8D-0D743F13A441}" type="slidenum">
              <a:rPr lang="es-MX" smtClean="0"/>
              <a:pPr/>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9 Rectángulo"/>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6 Rectángulo"/>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Marcador de título"/>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4" name="3 Marcador de fecha"/>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19708F1-7092-4BDC-809B-A994F98C1F13}" type="datetimeFigureOut">
              <a:rPr lang="es-MX" smtClean="0"/>
              <a:pPr/>
              <a:t>08/11/2009</a:t>
            </a:fld>
            <a:endParaRPr lang="es-MX"/>
          </a:p>
        </p:txBody>
      </p:sp>
      <p:sp>
        <p:nvSpPr>
          <p:cNvPr id="5" name="4 Marcador de pie de página"/>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s-MX"/>
          </a:p>
        </p:txBody>
      </p:sp>
      <p:sp>
        <p:nvSpPr>
          <p:cNvPr id="6" name="5 Marcador de número de diapositiva"/>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A7060CA-D5C1-431C-BF8D-0D743F13A441}"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Conflicto y Negociación</a:t>
            </a:r>
            <a:endParaRPr lang="es-MX" dirty="0"/>
          </a:p>
        </p:txBody>
      </p:sp>
      <p:sp>
        <p:nvSpPr>
          <p:cNvPr id="3" name="2 Subtítulo"/>
          <p:cNvSpPr>
            <a:spLocks noGrp="1"/>
          </p:cNvSpPr>
          <p:nvPr>
            <p:ph type="subTitle" idx="1"/>
          </p:nvPr>
        </p:nvSpPr>
        <p:spPr/>
        <p:txBody>
          <a:bodyPr/>
          <a:lstStyle/>
          <a:p>
            <a:r>
              <a:rPr lang="es-MX" dirty="0" smtClean="0"/>
              <a:t>Parte 3.VSZ.AMDG</a:t>
            </a:r>
            <a:endParaRPr lang="es-MX" dirty="0"/>
          </a:p>
        </p:txBody>
      </p:sp>
    </p:spTree>
  </p:cSld>
  <p:clrMapOvr>
    <a:masterClrMapping/>
  </p:clrMapOvr>
  <p:transition spd="slow">
    <p:wheel spokes="2"/>
    <p:sndAc>
      <p:stSnd>
        <p:snd r:embed="rId2" name="push.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p:txBody>
          <a:bodyPr/>
          <a:lstStyle/>
          <a:p>
            <a:r>
              <a:rPr lang="es-ES_tradnl" smtClean="0"/>
              <a:t>Mitos</a:t>
            </a:r>
            <a:endParaRPr lang="es-ES_tradnl"/>
          </a:p>
        </p:txBody>
      </p:sp>
      <p:sp>
        <p:nvSpPr>
          <p:cNvPr id="284675" name="Rectangle 3"/>
          <p:cNvSpPr>
            <a:spLocks noGrp="1" noChangeArrowheads="1"/>
          </p:cNvSpPr>
          <p:nvPr>
            <p:ph idx="1"/>
          </p:nvPr>
        </p:nvSpPr>
        <p:spPr/>
        <p:txBody>
          <a:bodyPr/>
          <a:lstStyle/>
          <a:p>
            <a:r>
              <a:rPr lang="es-MX" smtClean="0"/>
              <a:t>Una buena metodología está siempre atada a determinado tipo de negociación.</a:t>
            </a:r>
          </a:p>
          <a:p>
            <a:r>
              <a:rPr lang="es-MX" smtClean="0"/>
              <a:t>A mayor presión se harán concesiones para un solo lado.</a:t>
            </a:r>
          </a:p>
          <a:p>
            <a:r>
              <a:rPr lang="es-MX" smtClean="0"/>
              <a:t>Es imposible que ambas partes salgan ganando en una negociación.</a:t>
            </a:r>
          </a:p>
          <a:p>
            <a:r>
              <a:rPr lang="es-MX" smtClean="0"/>
              <a:t>Existe un estilo ideal para la negociación.</a:t>
            </a:r>
            <a:endParaRPr lang="es-MX"/>
          </a:p>
        </p:txBody>
      </p:sp>
    </p:spTree>
  </p:cSld>
  <p:clrMapOvr>
    <a:masterClrMapping/>
  </p:clrMapOvr>
  <p:transition spd="med">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4" name="Rectangle 4"/>
          <p:cNvSpPr>
            <a:spLocks noGrp="1" noChangeArrowheads="1"/>
          </p:cNvSpPr>
          <p:nvPr>
            <p:ph type="title"/>
          </p:nvPr>
        </p:nvSpPr>
        <p:spPr/>
        <p:txBody>
          <a:bodyPr/>
          <a:lstStyle/>
          <a:p>
            <a:r>
              <a:rPr lang="es-ES_tradnl" smtClean="0"/>
              <a:t>Mitos</a:t>
            </a:r>
            <a:endParaRPr lang="es-ES_tradnl"/>
          </a:p>
        </p:txBody>
      </p:sp>
      <p:sp>
        <p:nvSpPr>
          <p:cNvPr id="286725" name="Rectangle 5"/>
          <p:cNvSpPr>
            <a:spLocks noGrp="1" noChangeArrowheads="1"/>
          </p:cNvSpPr>
          <p:nvPr>
            <p:ph idx="1"/>
          </p:nvPr>
        </p:nvSpPr>
        <p:spPr/>
        <p:txBody>
          <a:bodyPr/>
          <a:lstStyle/>
          <a:p>
            <a:r>
              <a:rPr lang="es-MX" dirty="0" smtClean="0"/>
              <a:t>En una negociación es más importante Hablar que Escuchar.</a:t>
            </a:r>
          </a:p>
          <a:p>
            <a:r>
              <a:rPr lang="es-MX" dirty="0" smtClean="0"/>
              <a:t>La dimensión de confianza es algo que no es importante en el proceso de negociación.</a:t>
            </a:r>
          </a:p>
          <a:p>
            <a:r>
              <a:rPr lang="es-MX" dirty="0" smtClean="0"/>
              <a:t>Es importante conocer las debilidades del otro negociador para poder usarlas durante la negociación</a:t>
            </a:r>
          </a:p>
          <a:p>
            <a:r>
              <a:rPr lang="es-MX" dirty="0" smtClean="0"/>
              <a:t>A mayor flexibilidad se perjudicará la negociación.</a:t>
            </a:r>
            <a:endParaRPr lang="es-MX" dirty="0"/>
          </a:p>
        </p:txBody>
      </p:sp>
    </p:spTree>
  </p:cSld>
  <p:clrMapOvr>
    <a:masterClrMapping/>
  </p:clrMapOvr>
  <p:transition spd="med">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p:txBody>
          <a:bodyPr>
            <a:normAutofit/>
          </a:bodyPr>
          <a:lstStyle/>
          <a:p>
            <a:r>
              <a:rPr lang="es-ES" dirty="0" smtClean="0"/>
              <a:t>Habilidades</a:t>
            </a:r>
            <a:endParaRPr lang="es-ES_tradnl" dirty="0"/>
          </a:p>
        </p:txBody>
      </p:sp>
      <p:sp>
        <p:nvSpPr>
          <p:cNvPr id="260099" name="Rectangle 3"/>
          <p:cNvSpPr>
            <a:spLocks noGrp="1" noChangeArrowheads="1"/>
          </p:cNvSpPr>
          <p:nvPr>
            <p:ph idx="1"/>
          </p:nvPr>
        </p:nvSpPr>
        <p:spPr/>
        <p:txBody>
          <a:bodyPr/>
          <a:lstStyle/>
          <a:p>
            <a:r>
              <a:rPr lang="es-ES" dirty="0" smtClean="0"/>
              <a:t>Técnicas. Se relacionan con el conocimiento de técnicas y procesos para negociación (ejemplo: etapas para conducción de la negociación).</a:t>
            </a:r>
            <a:endParaRPr lang="es-ES" dirty="0"/>
          </a:p>
        </p:txBody>
      </p:sp>
    </p:spTree>
  </p:cSld>
  <p:clrMapOvr>
    <a:masterClrMapping/>
  </p:clrMapOvr>
  <p:transition spd="med">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p:txBody>
          <a:bodyPr>
            <a:normAutofit/>
          </a:bodyPr>
          <a:lstStyle/>
          <a:p>
            <a:r>
              <a:rPr lang="es-ES" dirty="0" smtClean="0"/>
              <a:t>Habilidades</a:t>
            </a:r>
            <a:endParaRPr lang="es-ES_tradnl" dirty="0"/>
          </a:p>
        </p:txBody>
      </p:sp>
      <p:sp>
        <p:nvSpPr>
          <p:cNvPr id="260099" name="Rectangle 3"/>
          <p:cNvSpPr>
            <a:spLocks noGrp="1" noChangeArrowheads="1"/>
          </p:cNvSpPr>
          <p:nvPr>
            <p:ph idx="1"/>
          </p:nvPr>
        </p:nvSpPr>
        <p:spPr/>
        <p:txBody>
          <a:bodyPr/>
          <a:lstStyle/>
          <a:p>
            <a:r>
              <a:rPr lang="es-ES" dirty="0" smtClean="0"/>
              <a:t>Interpersonales. Se relacionan con el conocimiento interpersonal de los negociadores (estilo, fuerzas, franquezas, necesidades, motivaciones, etc.). </a:t>
            </a:r>
            <a:endParaRPr lang="es-ES" dirty="0"/>
          </a:p>
        </p:txBody>
      </p:sp>
    </p:spTree>
  </p:cSld>
  <p:clrMapOvr>
    <a:masterClrMapping/>
  </p:clrMapOvr>
  <p:transition spd="med">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p:txBody>
          <a:bodyPr>
            <a:normAutofit/>
          </a:bodyPr>
          <a:lstStyle/>
          <a:p>
            <a:r>
              <a:rPr lang="es-ES" dirty="0" smtClean="0"/>
              <a:t>Habilidades</a:t>
            </a:r>
            <a:endParaRPr lang="es-ES_tradnl" dirty="0"/>
          </a:p>
        </p:txBody>
      </p:sp>
      <p:sp>
        <p:nvSpPr>
          <p:cNvPr id="260099" name="Rectangle 3"/>
          <p:cNvSpPr>
            <a:spLocks noGrp="1" noChangeArrowheads="1"/>
          </p:cNvSpPr>
          <p:nvPr>
            <p:ph idx="1"/>
          </p:nvPr>
        </p:nvSpPr>
        <p:spPr/>
        <p:txBody>
          <a:bodyPr/>
          <a:lstStyle/>
          <a:p>
            <a:r>
              <a:rPr lang="es-ES" dirty="0" smtClean="0"/>
              <a:t>Conocimiento del negocio. Extremadamente específico de cada negociación. Se trata del conocimiento mínimo del asunto objeto de negociación, fundamental para saber si la negociación fue buena o no.</a:t>
            </a:r>
            <a:endParaRPr lang="es-ES" dirty="0"/>
          </a:p>
        </p:txBody>
      </p:sp>
    </p:spTree>
  </p:cSld>
  <p:clrMapOvr>
    <a:masterClrMapping/>
  </p:clrMapOvr>
  <p:transition spd="med">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4" name="Rectangle 6"/>
          <p:cNvSpPr>
            <a:spLocks noGrp="1" noChangeArrowheads="1"/>
          </p:cNvSpPr>
          <p:nvPr>
            <p:ph type="title"/>
          </p:nvPr>
        </p:nvSpPr>
        <p:spPr/>
        <p:txBody>
          <a:bodyPr/>
          <a:lstStyle/>
          <a:p>
            <a:r>
              <a:rPr lang="es-ES_tradnl" smtClean="0"/>
              <a:t>Competencias</a:t>
            </a:r>
            <a:endParaRPr lang="es-ES_tradnl" dirty="0"/>
          </a:p>
        </p:txBody>
      </p:sp>
      <p:sp>
        <p:nvSpPr>
          <p:cNvPr id="309255" name="Rectangle 7"/>
          <p:cNvSpPr>
            <a:spLocks noGrp="1" noChangeArrowheads="1"/>
          </p:cNvSpPr>
          <p:nvPr>
            <p:ph idx="1"/>
          </p:nvPr>
        </p:nvSpPr>
        <p:spPr/>
        <p:txBody>
          <a:bodyPr/>
          <a:lstStyle/>
          <a:p>
            <a:r>
              <a:rPr lang="es-MX" dirty="0" smtClean="0"/>
              <a:t>Análisis  y síntesis de la situación.</a:t>
            </a:r>
          </a:p>
          <a:p>
            <a:r>
              <a:rPr lang="es-MX" dirty="0" smtClean="0"/>
              <a:t>Comunicación asertiva y persuasiva. </a:t>
            </a:r>
          </a:p>
          <a:p>
            <a:r>
              <a:rPr lang="es-MX" dirty="0" smtClean="0"/>
              <a:t>Capacidad de decisión. </a:t>
            </a:r>
          </a:p>
          <a:p>
            <a:r>
              <a:rPr lang="es-MX" dirty="0" smtClean="0"/>
              <a:t>Inteligencia emocional. </a:t>
            </a:r>
          </a:p>
          <a:p>
            <a:r>
              <a:rPr lang="es-MX" dirty="0" smtClean="0">
                <a:solidFill>
                  <a:srgbClr val="00B0F0"/>
                </a:solidFill>
              </a:rPr>
              <a:t>Relaciones humanas. </a:t>
            </a:r>
          </a:p>
        </p:txBody>
      </p:sp>
    </p:spTree>
  </p:cSld>
  <p:clrMapOvr>
    <a:masterClrMapping/>
  </p:clrMapOvr>
  <p:transition spd="med">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MX" dirty="0" smtClean="0"/>
              <a:t>Estilos de negociación</a:t>
            </a:r>
            <a:endParaRPr lang="es-MX" dirty="0"/>
          </a:p>
        </p:txBody>
      </p:sp>
      <p:sp>
        <p:nvSpPr>
          <p:cNvPr id="2" name="1 Marcador de texto"/>
          <p:cNvSpPr>
            <a:spLocks noGrp="1"/>
          </p:cNvSpPr>
          <p:nvPr>
            <p:ph type="body" idx="1"/>
          </p:nvPr>
        </p:nvSpPr>
        <p:spPr/>
        <p:txBody>
          <a:bodyPr/>
          <a:lstStyle/>
          <a:p>
            <a:endParaRPr lang="es-MX"/>
          </a:p>
        </p:txBody>
      </p:sp>
      <p:pic>
        <p:nvPicPr>
          <p:cNvPr id="4" name="3 Imagen" descr="tommy_cat_mouse_watch_hg_clr.gif"/>
          <p:cNvPicPr>
            <a:picLocks noChangeAspect="1"/>
          </p:cNvPicPr>
          <p:nvPr/>
        </p:nvPicPr>
        <p:blipFill>
          <a:blip r:embed="rId3" cstate="print"/>
          <a:stretch>
            <a:fillRect/>
          </a:stretch>
        </p:blipFill>
        <p:spPr>
          <a:xfrm>
            <a:off x="5643570" y="3214686"/>
            <a:ext cx="3228975" cy="3333750"/>
          </a:xfrm>
          <a:prstGeom prst="rect">
            <a:avLst/>
          </a:prstGeom>
        </p:spPr>
      </p:pic>
    </p:spTree>
  </p:cSld>
  <p:clrMapOvr>
    <a:masterClrMapping/>
  </p:clrMapOvr>
  <p:transition spd="slow">
    <p:wheel spokes="2"/>
    <p:sndAc>
      <p:stSnd>
        <p:snd r:embed="rId2" name="push.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42" name="Rectangle 6"/>
          <p:cNvSpPr>
            <a:spLocks noGrp="1" noChangeArrowheads="1"/>
          </p:cNvSpPr>
          <p:nvPr>
            <p:ph type="title"/>
          </p:nvPr>
        </p:nvSpPr>
        <p:spPr/>
        <p:txBody>
          <a:bodyPr/>
          <a:lstStyle/>
          <a:p>
            <a:r>
              <a:rPr lang="es-ES_tradnl" dirty="0"/>
              <a:t>Estilos</a:t>
            </a:r>
          </a:p>
        </p:txBody>
      </p:sp>
      <p:sp>
        <p:nvSpPr>
          <p:cNvPr id="270343" name="Rectangle 7"/>
          <p:cNvSpPr>
            <a:spLocks noGrp="1" noChangeArrowheads="1"/>
          </p:cNvSpPr>
          <p:nvPr>
            <p:ph idx="1"/>
          </p:nvPr>
        </p:nvSpPr>
        <p:spPr/>
        <p:txBody>
          <a:bodyPr/>
          <a:lstStyle/>
          <a:p>
            <a:r>
              <a:rPr lang="es-ES"/>
              <a:t>Los negociadores podrían ser agrupados en cuatro estilos básicos. Todos ellos son buenos; lo importante es conocer nuestro estilo, y buscar conocer el estilo de la persona con quien estamos negociando.</a:t>
            </a:r>
            <a:endParaRPr lang="es-ES_tradnl"/>
          </a:p>
        </p:txBody>
      </p:sp>
    </p:spTree>
  </p:cSld>
  <p:clrMapOvr>
    <a:masterClrMapping/>
  </p:clrMapOvr>
  <p:transition spd="med">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p:nvPr>
        </p:nvSpPr>
        <p:spPr/>
        <p:txBody>
          <a:bodyPr/>
          <a:lstStyle/>
          <a:p>
            <a:r>
              <a:rPr lang="es-ES_tradnl" dirty="0" smtClean="0"/>
              <a:t>Estilo catalizador</a:t>
            </a:r>
            <a:endParaRPr lang="es-ES_tradnl" dirty="0"/>
          </a:p>
        </p:txBody>
      </p:sp>
      <p:sp>
        <p:nvSpPr>
          <p:cNvPr id="272387" name="Rectangle 3"/>
          <p:cNvSpPr>
            <a:spLocks noGrp="1" noChangeArrowheads="1"/>
          </p:cNvSpPr>
          <p:nvPr>
            <p:ph idx="1"/>
          </p:nvPr>
        </p:nvSpPr>
        <p:spPr/>
        <p:txBody>
          <a:bodyPr/>
          <a:lstStyle/>
          <a:p>
            <a:r>
              <a:rPr lang="es-ES" dirty="0" smtClean="0"/>
              <a:t>Tiende </a:t>
            </a:r>
            <a:r>
              <a:rPr lang="es-ES" dirty="0"/>
              <a:t>a ser creativo, siempre con nuevas ideas, entusiasta de las grandes empresas. Es el hombre de las cosas nuevas, de grandes proyectos y decisiones</a:t>
            </a:r>
            <a:r>
              <a:rPr lang="es-ES" dirty="0" smtClean="0"/>
              <a:t>.</a:t>
            </a:r>
          </a:p>
          <a:p>
            <a:endParaRPr lang="es-ES" dirty="0"/>
          </a:p>
          <a:p>
            <a:r>
              <a:rPr lang="es-ES" dirty="0"/>
              <a:t>Eventualmente, este negociador puede ser visto como superficial, irreal, estratosférico en sus decisiones y acciones.</a:t>
            </a:r>
          </a:p>
        </p:txBody>
      </p:sp>
    </p:spTree>
  </p:cSld>
  <p:clrMapOvr>
    <a:masterClrMapping/>
  </p:clrMapOvr>
  <p:transition spd="med">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ChangeArrowheads="1"/>
          </p:cNvSpPr>
          <p:nvPr>
            <p:ph type="title"/>
          </p:nvPr>
        </p:nvSpPr>
        <p:spPr/>
        <p:txBody>
          <a:bodyPr/>
          <a:lstStyle/>
          <a:p>
            <a:r>
              <a:rPr lang="es-ES_tradnl" dirty="0" smtClean="0"/>
              <a:t>Estilos apoyador</a:t>
            </a:r>
            <a:endParaRPr lang="es-ES_tradnl" dirty="0"/>
          </a:p>
        </p:txBody>
      </p:sp>
      <p:sp>
        <p:nvSpPr>
          <p:cNvPr id="274435" name="Rectangle 3"/>
          <p:cNvSpPr>
            <a:spLocks noGrp="1" noChangeArrowheads="1"/>
          </p:cNvSpPr>
          <p:nvPr>
            <p:ph idx="1"/>
          </p:nvPr>
        </p:nvSpPr>
        <p:spPr/>
        <p:txBody>
          <a:bodyPr/>
          <a:lstStyle/>
          <a:p>
            <a:r>
              <a:rPr lang="es-ES" dirty="0" smtClean="0"/>
              <a:t>Considera </a:t>
            </a:r>
            <a:r>
              <a:rPr lang="es-ES" dirty="0"/>
              <a:t>a los seres humanos más importantes que cualquier trabajo; aprecia actuar siempre en equipo, procura agradar a los otros, hacer amigos. </a:t>
            </a:r>
            <a:endParaRPr lang="es-ES" dirty="0" smtClean="0"/>
          </a:p>
          <a:p>
            <a:endParaRPr lang="es-ES" dirty="0"/>
          </a:p>
          <a:p>
            <a:r>
              <a:rPr lang="es-ES" dirty="0"/>
              <a:t>Eventualmente, puede ser visto como incapaz de cumplir plazos, desarrollar proyectos, en fin, más como misionero que como un ejecutivo. </a:t>
            </a:r>
          </a:p>
        </p:txBody>
      </p:sp>
    </p:spTree>
  </p:cSld>
  <p:clrMapOvr>
    <a:masterClrMapping/>
  </p:clrMapOvr>
  <p:transition spd="med">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MX" dirty="0" err="1" smtClean="0"/>
              <a:t>Review</a:t>
            </a:r>
            <a:endParaRPr lang="es-MX" dirty="0"/>
          </a:p>
        </p:txBody>
      </p:sp>
      <p:sp>
        <p:nvSpPr>
          <p:cNvPr id="2" name="1 Marcador de texto"/>
          <p:cNvSpPr>
            <a:spLocks noGrp="1"/>
          </p:cNvSpPr>
          <p:nvPr>
            <p:ph type="body" idx="1"/>
          </p:nvPr>
        </p:nvSpPr>
        <p:spPr/>
        <p:txBody>
          <a:bodyPr/>
          <a:lstStyle/>
          <a:p>
            <a:endParaRPr lang="es-MX"/>
          </a:p>
        </p:txBody>
      </p:sp>
      <p:pic>
        <p:nvPicPr>
          <p:cNvPr id="4" name="3 Imagen" descr="tommy_cat_mouse_watch_hg_clr.gif"/>
          <p:cNvPicPr>
            <a:picLocks noChangeAspect="1"/>
          </p:cNvPicPr>
          <p:nvPr/>
        </p:nvPicPr>
        <p:blipFill>
          <a:blip r:embed="rId3" cstate="print"/>
          <a:stretch>
            <a:fillRect/>
          </a:stretch>
        </p:blipFill>
        <p:spPr>
          <a:xfrm>
            <a:off x="5643570" y="3214686"/>
            <a:ext cx="3228975" cy="3333750"/>
          </a:xfrm>
          <a:prstGeom prst="rect">
            <a:avLst/>
          </a:prstGeom>
        </p:spPr>
      </p:pic>
    </p:spTree>
  </p:cSld>
  <p:clrMapOvr>
    <a:masterClrMapping/>
  </p:clrMapOvr>
  <p:transition spd="slow">
    <p:wheel spokes="2"/>
    <p:sndAc>
      <p:stSnd>
        <p:snd r:embed="rId2" name="push.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Grp="1" noChangeArrowheads="1"/>
          </p:cNvSpPr>
          <p:nvPr>
            <p:ph type="title"/>
          </p:nvPr>
        </p:nvSpPr>
        <p:spPr/>
        <p:txBody>
          <a:bodyPr/>
          <a:lstStyle/>
          <a:p>
            <a:r>
              <a:rPr lang="es-ES_tradnl" dirty="0" smtClean="0"/>
              <a:t>Estilo controlador</a:t>
            </a:r>
            <a:endParaRPr lang="es-ES_tradnl" dirty="0"/>
          </a:p>
        </p:txBody>
      </p:sp>
      <p:sp>
        <p:nvSpPr>
          <p:cNvPr id="276483" name="Rectangle 3"/>
          <p:cNvSpPr>
            <a:spLocks noGrp="1" noChangeArrowheads="1"/>
          </p:cNvSpPr>
          <p:nvPr>
            <p:ph idx="1"/>
          </p:nvPr>
        </p:nvSpPr>
        <p:spPr/>
        <p:txBody>
          <a:bodyPr/>
          <a:lstStyle/>
          <a:p>
            <a:r>
              <a:rPr lang="es-ES" dirty="0" smtClean="0"/>
              <a:t>Toma </a:t>
            </a:r>
            <a:r>
              <a:rPr lang="es-ES" dirty="0"/>
              <a:t>decisiones rápidas, siempre preocupado con el uso adecuado de su tiempo, con reducción de costos; poco amigo de las discusiones, no hace rodeos, va directo al asunto, es organizado, conciso, objetivo, su meta básica es conseguir resultados</a:t>
            </a:r>
            <a:r>
              <a:rPr lang="es-ES" dirty="0" smtClean="0"/>
              <a:t>.</a:t>
            </a:r>
          </a:p>
          <a:p>
            <a:endParaRPr lang="es-ES" dirty="0"/>
          </a:p>
          <a:p>
            <a:r>
              <a:rPr lang="es-ES" dirty="0"/>
              <a:t>Eventualmente puede ser visto como insensible a las personas, duro, cruel.</a:t>
            </a:r>
          </a:p>
        </p:txBody>
      </p:sp>
    </p:spTree>
  </p:cSld>
  <p:clrMapOvr>
    <a:masterClrMapping/>
  </p:clrMapOvr>
  <p:transition spd="med">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p:cNvSpPr>
            <a:spLocks noGrp="1" noChangeArrowheads="1"/>
          </p:cNvSpPr>
          <p:nvPr>
            <p:ph type="title"/>
          </p:nvPr>
        </p:nvSpPr>
        <p:spPr/>
        <p:txBody>
          <a:bodyPr/>
          <a:lstStyle/>
          <a:p>
            <a:r>
              <a:rPr lang="es-ES_tradnl" dirty="0" smtClean="0"/>
              <a:t>Estilo analítico</a:t>
            </a:r>
            <a:endParaRPr lang="es-ES_tradnl" dirty="0"/>
          </a:p>
        </p:txBody>
      </p:sp>
      <p:sp>
        <p:nvSpPr>
          <p:cNvPr id="278531" name="Rectangle 3"/>
          <p:cNvSpPr>
            <a:spLocks noGrp="1" noChangeArrowheads="1"/>
          </p:cNvSpPr>
          <p:nvPr>
            <p:ph idx="1"/>
          </p:nvPr>
        </p:nvSpPr>
        <p:spPr/>
        <p:txBody>
          <a:bodyPr/>
          <a:lstStyle/>
          <a:p>
            <a:r>
              <a:rPr lang="es-ES" dirty="0" smtClean="0"/>
              <a:t>Le </a:t>
            </a:r>
            <a:r>
              <a:rPr lang="es-ES" dirty="0"/>
              <a:t>agrada hacer preguntas, obtener lo máximo de las informaciones, recolectar todos los datos disponibles, antes de iniciar cualquier tarea o tomar cualquier decisión.</a:t>
            </a:r>
          </a:p>
          <a:p>
            <a:endParaRPr lang="es-ES" dirty="0" smtClean="0"/>
          </a:p>
          <a:p>
            <a:r>
              <a:rPr lang="es-ES" dirty="0" smtClean="0"/>
              <a:t>Eventualmente</a:t>
            </a:r>
            <a:r>
              <a:rPr lang="es-ES" dirty="0"/>
              <a:t>, este negociador puede ser visto como perfeccionista y detallista en exceso.</a:t>
            </a:r>
          </a:p>
        </p:txBody>
      </p:sp>
    </p:spTree>
  </p:cSld>
  <p:clrMapOvr>
    <a:masterClrMapping/>
  </p:clrMapOvr>
  <p:transition spd="med">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MX" dirty="0" smtClean="0"/>
              <a:t>Modelos de negociación</a:t>
            </a:r>
            <a:endParaRPr lang="es-MX" dirty="0"/>
          </a:p>
        </p:txBody>
      </p:sp>
      <p:sp>
        <p:nvSpPr>
          <p:cNvPr id="2" name="1 Marcador de texto"/>
          <p:cNvSpPr>
            <a:spLocks noGrp="1"/>
          </p:cNvSpPr>
          <p:nvPr>
            <p:ph type="body" idx="1"/>
          </p:nvPr>
        </p:nvSpPr>
        <p:spPr/>
        <p:txBody>
          <a:bodyPr/>
          <a:lstStyle/>
          <a:p>
            <a:endParaRPr lang="es-MX"/>
          </a:p>
        </p:txBody>
      </p:sp>
      <p:pic>
        <p:nvPicPr>
          <p:cNvPr id="4" name="3 Imagen" descr="tommy_cat_mouse_watch_hg_clr.gif"/>
          <p:cNvPicPr>
            <a:picLocks noChangeAspect="1"/>
          </p:cNvPicPr>
          <p:nvPr/>
        </p:nvPicPr>
        <p:blipFill>
          <a:blip r:embed="rId3" cstate="print"/>
          <a:stretch>
            <a:fillRect/>
          </a:stretch>
        </p:blipFill>
        <p:spPr>
          <a:xfrm>
            <a:off x="5643570" y="3214686"/>
            <a:ext cx="3228975" cy="3333750"/>
          </a:xfrm>
          <a:prstGeom prst="rect">
            <a:avLst/>
          </a:prstGeom>
        </p:spPr>
      </p:pic>
    </p:spTree>
  </p:cSld>
  <p:clrMapOvr>
    <a:masterClrMapping/>
  </p:clrMapOvr>
  <p:transition spd="slow">
    <p:wheel spokes="2"/>
    <p:sndAc>
      <p:stSnd>
        <p:snd r:embed="rId2" name="push.wav"/>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p:txBody>
          <a:bodyPr/>
          <a:lstStyle/>
          <a:p>
            <a:r>
              <a:rPr lang="es-ES_tradnl" dirty="0" smtClean="0"/>
              <a:t>Modelos básicos</a:t>
            </a:r>
            <a:endParaRPr lang="es-ES_tradnl" dirty="0"/>
          </a:p>
        </p:txBody>
      </p:sp>
      <p:sp>
        <p:nvSpPr>
          <p:cNvPr id="288771" name="Rectangle 3"/>
          <p:cNvSpPr>
            <a:spLocks noGrp="1" noChangeArrowheads="1"/>
          </p:cNvSpPr>
          <p:nvPr>
            <p:ph idx="1"/>
          </p:nvPr>
        </p:nvSpPr>
        <p:spPr>
          <a:xfrm>
            <a:off x="685800" y="2060575"/>
            <a:ext cx="8229600" cy="4572000"/>
          </a:xfrm>
        </p:spPr>
        <p:txBody>
          <a:bodyPr>
            <a:normAutofit lnSpcReduction="10000"/>
          </a:bodyPr>
          <a:lstStyle/>
          <a:p>
            <a:r>
              <a:rPr lang="es-ES" dirty="0"/>
              <a:t>Los "modelos </a:t>
            </a:r>
            <a:r>
              <a:rPr lang="es-ES" dirty="0" err="1"/>
              <a:t>negociacionales</a:t>
            </a:r>
            <a:r>
              <a:rPr lang="es-ES" dirty="0"/>
              <a:t>" son aquellos tipos que constituyen un cuerpo empírico de negociación específico y que, al tener características propias, se diferencian entre sí</a:t>
            </a:r>
            <a:r>
              <a:rPr lang="es-ES" dirty="0" smtClean="0"/>
              <a:t>.</a:t>
            </a:r>
          </a:p>
          <a:p>
            <a:endParaRPr lang="es-ES" dirty="0" smtClean="0"/>
          </a:p>
          <a:p>
            <a:r>
              <a:rPr lang="es-ES" dirty="0" err="1" smtClean="0"/>
              <a:t>Walton</a:t>
            </a:r>
            <a:r>
              <a:rPr lang="es-ES" dirty="0" smtClean="0"/>
              <a:t>  y </a:t>
            </a:r>
            <a:r>
              <a:rPr lang="es-ES" dirty="0" err="1" smtClean="0"/>
              <a:t>McMercie</a:t>
            </a:r>
            <a:r>
              <a:rPr lang="es-ES" dirty="0" smtClean="0"/>
              <a:t> presentan dos distintas generaciones como clasificación de las negociaciones: La negociación distributiva y la </a:t>
            </a:r>
            <a:r>
              <a:rPr lang="es-ES" dirty="0" err="1" smtClean="0"/>
              <a:t>integrativa</a:t>
            </a:r>
            <a:r>
              <a:rPr lang="es-ES" dirty="0" smtClean="0"/>
              <a:t>. </a:t>
            </a:r>
            <a:endParaRPr lang="es-MX" dirty="0"/>
          </a:p>
        </p:txBody>
      </p:sp>
    </p:spTree>
  </p:cSld>
  <p:clrMapOvr>
    <a:masterClrMapping/>
  </p:clrMapOvr>
  <p:transition spd="med">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p:txBody>
          <a:bodyPr/>
          <a:lstStyle/>
          <a:p>
            <a:r>
              <a:rPr lang="es-ES_tradnl" dirty="0" smtClean="0"/>
              <a:t>Distributiva</a:t>
            </a:r>
            <a:endParaRPr lang="es-ES_tradnl" dirty="0"/>
          </a:p>
        </p:txBody>
      </p:sp>
      <p:sp>
        <p:nvSpPr>
          <p:cNvPr id="301059" name="Rectangle 3"/>
          <p:cNvSpPr>
            <a:spLocks noGrp="1" noChangeArrowheads="1"/>
          </p:cNvSpPr>
          <p:nvPr>
            <p:ph idx="1"/>
          </p:nvPr>
        </p:nvSpPr>
        <p:spPr/>
        <p:txBody>
          <a:bodyPr/>
          <a:lstStyle/>
          <a:p>
            <a:r>
              <a:rPr lang="es-ES" dirty="0"/>
              <a:t>La negociación distributiva caracteriza a la negociación de suma cero, competitiva</a:t>
            </a:r>
            <a:r>
              <a:rPr lang="es-ES" dirty="0" smtClean="0"/>
              <a:t>.</a:t>
            </a:r>
            <a:endParaRPr lang="es-ES" dirty="0"/>
          </a:p>
        </p:txBody>
      </p:sp>
    </p:spTree>
  </p:cSld>
  <p:clrMapOvr>
    <a:masterClrMapping/>
  </p:clrMapOvr>
  <p:transition spd="med">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p:txBody>
          <a:bodyPr/>
          <a:lstStyle/>
          <a:p>
            <a:r>
              <a:rPr lang="es-ES_tradnl" dirty="0" err="1" smtClean="0"/>
              <a:t>Integrativa</a:t>
            </a:r>
            <a:endParaRPr lang="es-ES_tradnl" dirty="0"/>
          </a:p>
        </p:txBody>
      </p:sp>
      <p:sp>
        <p:nvSpPr>
          <p:cNvPr id="301059" name="Rectangle 3"/>
          <p:cNvSpPr>
            <a:spLocks noGrp="1" noChangeArrowheads="1"/>
          </p:cNvSpPr>
          <p:nvPr>
            <p:ph idx="1"/>
          </p:nvPr>
        </p:nvSpPr>
        <p:spPr/>
        <p:txBody>
          <a:bodyPr/>
          <a:lstStyle/>
          <a:p>
            <a:r>
              <a:rPr lang="es-ES" dirty="0" smtClean="0"/>
              <a:t>La negociación </a:t>
            </a:r>
            <a:r>
              <a:rPr lang="es-ES" dirty="0" err="1" smtClean="0"/>
              <a:t>integrativa</a:t>
            </a:r>
            <a:r>
              <a:rPr lang="es-ES" dirty="0" smtClean="0"/>
              <a:t> busca </a:t>
            </a:r>
            <a:r>
              <a:rPr lang="es-ES" dirty="0"/>
              <a:t>la cooperación en concordancia con los objetivos que cada uno se ha fijado; el objetivo es encontrar un balance, un acuerdo ventajoso en el que no existen ni vencedores ni vencidos.</a:t>
            </a:r>
          </a:p>
        </p:txBody>
      </p:sp>
    </p:spTree>
  </p:cSld>
  <p:clrMapOvr>
    <a:masterClrMapping/>
  </p:clrMapOvr>
  <p:transition spd="med">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p:txBody>
          <a:bodyPr/>
          <a:lstStyle/>
          <a:p>
            <a:r>
              <a:rPr lang="es-ES_tradnl" dirty="0" smtClean="0"/>
              <a:t>Otros modelos</a:t>
            </a:r>
            <a:endParaRPr lang="es-ES_tradnl" dirty="0"/>
          </a:p>
        </p:txBody>
      </p:sp>
      <p:sp>
        <p:nvSpPr>
          <p:cNvPr id="290819" name="Rectangle 3"/>
          <p:cNvSpPr>
            <a:spLocks noGrp="1" noChangeArrowheads="1"/>
          </p:cNvSpPr>
          <p:nvPr>
            <p:ph idx="1"/>
          </p:nvPr>
        </p:nvSpPr>
        <p:spPr>
          <a:xfrm>
            <a:off x="685800" y="2060575"/>
            <a:ext cx="8229600" cy="4572000"/>
          </a:xfrm>
        </p:spPr>
        <p:txBody>
          <a:bodyPr/>
          <a:lstStyle/>
          <a:p>
            <a:r>
              <a:rPr lang="es-ES" sz="2800" dirty="0"/>
              <a:t>Ganar a toda costa </a:t>
            </a:r>
            <a:r>
              <a:rPr lang="es-ES" sz="2800" dirty="0" smtClean="0"/>
              <a:t>(Cohen</a:t>
            </a:r>
            <a:r>
              <a:rPr lang="es-ES" sz="2800" dirty="0"/>
              <a:t>).</a:t>
            </a:r>
          </a:p>
          <a:p>
            <a:r>
              <a:rPr lang="es-ES" sz="2800" dirty="0"/>
              <a:t>Negociación eficaz </a:t>
            </a:r>
            <a:r>
              <a:rPr lang="es-ES" sz="2800" dirty="0" smtClean="0"/>
              <a:t>(</a:t>
            </a:r>
            <a:r>
              <a:rPr lang="es-ES" sz="2800" dirty="0" err="1" smtClean="0"/>
              <a:t>Seltz</a:t>
            </a:r>
            <a:r>
              <a:rPr lang="es-ES" sz="2800" dirty="0" smtClean="0"/>
              <a:t> </a:t>
            </a:r>
            <a:r>
              <a:rPr lang="es-ES" sz="2800" dirty="0"/>
              <a:t>y </a:t>
            </a:r>
            <a:r>
              <a:rPr lang="es-ES" sz="2800" dirty="0" err="1" smtClean="0"/>
              <a:t>Modica</a:t>
            </a:r>
            <a:r>
              <a:rPr lang="es-ES" sz="2800" dirty="0"/>
              <a:t>).</a:t>
            </a:r>
          </a:p>
          <a:p>
            <a:r>
              <a:rPr lang="es-ES" sz="2800" dirty="0"/>
              <a:t>Modelo de las ocho fases </a:t>
            </a:r>
            <a:r>
              <a:rPr lang="es-ES" sz="2800" dirty="0" smtClean="0"/>
              <a:t>(</a:t>
            </a:r>
            <a:r>
              <a:rPr lang="es-ES" sz="2800" dirty="0" err="1" smtClean="0"/>
              <a:t>Kenndedy</a:t>
            </a:r>
            <a:r>
              <a:rPr lang="es-ES" sz="2800" dirty="0"/>
              <a:t>, </a:t>
            </a:r>
            <a:r>
              <a:rPr lang="es-ES" sz="2800" dirty="0" err="1" smtClean="0"/>
              <a:t>Benson</a:t>
            </a:r>
            <a:r>
              <a:rPr lang="es-ES" sz="2800" dirty="0" smtClean="0"/>
              <a:t> </a:t>
            </a:r>
            <a:r>
              <a:rPr lang="es-ES" sz="2800" dirty="0"/>
              <a:t>y </a:t>
            </a:r>
            <a:r>
              <a:rPr lang="es-ES" sz="2800" dirty="0" err="1" smtClean="0"/>
              <a:t>McMillan</a:t>
            </a:r>
            <a:r>
              <a:rPr lang="es-ES" sz="2800" dirty="0"/>
              <a:t>).</a:t>
            </a:r>
          </a:p>
          <a:p>
            <a:r>
              <a:rPr lang="es-ES" sz="2800" dirty="0"/>
              <a:t>Ganar - Ganar </a:t>
            </a:r>
            <a:r>
              <a:rPr lang="es-ES" sz="2800" dirty="0" smtClean="0"/>
              <a:t>(</a:t>
            </a:r>
            <a:r>
              <a:rPr lang="es-ES" sz="2800" dirty="0" err="1" smtClean="0"/>
              <a:t>Jandt</a:t>
            </a:r>
            <a:r>
              <a:rPr lang="es-ES" sz="2800" dirty="0" smtClean="0"/>
              <a:t> </a:t>
            </a:r>
            <a:r>
              <a:rPr lang="es-ES" sz="2800" dirty="0"/>
              <a:t>y </a:t>
            </a:r>
            <a:r>
              <a:rPr lang="es-ES" sz="2800" dirty="0" smtClean="0"/>
              <a:t>Gillette</a:t>
            </a:r>
            <a:r>
              <a:rPr lang="es-ES" sz="2800" dirty="0"/>
              <a:t>).</a:t>
            </a:r>
          </a:p>
          <a:p>
            <a:r>
              <a:rPr lang="es-ES" sz="2800" dirty="0"/>
              <a:t>Negociación efectiva (</a:t>
            </a:r>
            <a:r>
              <a:rPr lang="es-ES" sz="2800" dirty="0" err="1"/>
              <a:t>Huthwaite</a:t>
            </a:r>
            <a:r>
              <a:rPr lang="es-ES" sz="2800" dirty="0"/>
              <a:t> </a:t>
            </a:r>
            <a:r>
              <a:rPr lang="es-ES" sz="2800" dirty="0" err="1"/>
              <a:t>Research</a:t>
            </a:r>
            <a:r>
              <a:rPr lang="es-ES" sz="2800" dirty="0"/>
              <a:t> </a:t>
            </a:r>
            <a:r>
              <a:rPr lang="es-ES" sz="2800" dirty="0" err="1"/>
              <a:t>Group</a:t>
            </a:r>
            <a:r>
              <a:rPr lang="es-ES" sz="2800" dirty="0"/>
              <a:t>).</a:t>
            </a:r>
          </a:p>
          <a:p>
            <a:r>
              <a:rPr lang="es-ES" sz="2800" dirty="0"/>
              <a:t>Modelo cooperativo </a:t>
            </a:r>
            <a:r>
              <a:rPr lang="es-ES" sz="2800" dirty="0" smtClean="0"/>
              <a:t>(</a:t>
            </a:r>
            <a:r>
              <a:rPr lang="es-ES" sz="2800" dirty="0" err="1" smtClean="0"/>
              <a:t>Nierenberg</a:t>
            </a:r>
            <a:r>
              <a:rPr lang="es-ES" sz="2800" dirty="0" smtClean="0"/>
              <a:t>).</a:t>
            </a:r>
          </a:p>
          <a:p>
            <a:r>
              <a:rPr lang="es-ES" sz="2800" dirty="0" smtClean="0"/>
              <a:t>Modelo de Harvard.</a:t>
            </a:r>
            <a:endParaRPr lang="es-MX" sz="2800" dirty="0"/>
          </a:p>
        </p:txBody>
      </p:sp>
    </p:spTree>
  </p:cSld>
  <p:clrMapOvr>
    <a:masterClrMapping/>
  </p:clrMapOvr>
  <p:transition spd="med">
    <p:dissolv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8" name="Rectangle 4"/>
          <p:cNvSpPr>
            <a:spLocks noGrp="1" noChangeArrowheads="1"/>
          </p:cNvSpPr>
          <p:nvPr>
            <p:ph type="title"/>
          </p:nvPr>
        </p:nvSpPr>
        <p:spPr/>
        <p:txBody>
          <a:bodyPr/>
          <a:lstStyle/>
          <a:p>
            <a:r>
              <a:rPr lang="es-ES" smtClean="0"/>
              <a:t>Modelo competitivo</a:t>
            </a:r>
            <a:endParaRPr lang="es-ES_tradnl" dirty="0"/>
          </a:p>
        </p:txBody>
      </p:sp>
      <p:sp>
        <p:nvSpPr>
          <p:cNvPr id="292869" name="Rectangle 5"/>
          <p:cNvSpPr>
            <a:spLocks noGrp="1" noChangeArrowheads="1"/>
          </p:cNvSpPr>
          <p:nvPr>
            <p:ph idx="1"/>
          </p:nvPr>
        </p:nvSpPr>
        <p:spPr/>
        <p:txBody>
          <a:bodyPr>
            <a:normAutofit fontScale="92500" lnSpcReduction="20000"/>
          </a:bodyPr>
          <a:lstStyle/>
          <a:p>
            <a:r>
              <a:rPr lang="es-ES" smtClean="0"/>
              <a:t>“Ganar a toda costa”. Caracteriza a la negociación como a un juego de suma cero, lo que implica que todo lo que obtenga uno de los negociadores será perdido por su oponente. Cohen ha identificado el modelo, señalando que "el enfoque competitivo (ganar-perder) se da cuando un individuo o grupo intenta conseguir sus objetivos a expensas de un adversario. Estos intentos de triunfar sobre un adversario pueden abarcar desde esfuerzos brutales de intimidación a sutiles formas de manipulación". </a:t>
            </a:r>
            <a:endParaRPr lang="es-ES" dirty="0"/>
          </a:p>
        </p:txBody>
      </p:sp>
    </p:spTree>
  </p:cSld>
  <p:clrMapOvr>
    <a:masterClrMapping/>
  </p:clrMapOvr>
  <p:transition spd="med">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p:txBody>
          <a:bodyPr/>
          <a:lstStyle/>
          <a:p>
            <a:r>
              <a:rPr lang="es-ES" smtClean="0"/>
              <a:t>Método de Gordon</a:t>
            </a:r>
            <a:endParaRPr lang="es-ES_tradnl" dirty="0"/>
          </a:p>
        </p:txBody>
      </p:sp>
      <p:sp>
        <p:nvSpPr>
          <p:cNvPr id="294915" name="Rectangle 3"/>
          <p:cNvSpPr>
            <a:spLocks noGrp="1" noChangeArrowheads="1"/>
          </p:cNvSpPr>
          <p:nvPr>
            <p:ph idx="1"/>
          </p:nvPr>
        </p:nvSpPr>
        <p:spPr/>
        <p:txBody>
          <a:bodyPr>
            <a:normAutofit lnSpcReduction="10000"/>
          </a:bodyPr>
          <a:lstStyle/>
          <a:p>
            <a:r>
              <a:rPr lang="es-ES" dirty="0" smtClean="0"/>
              <a:t>Plantea el respeto de las necesidades de cada representación en la mesa de negociación, la exclusión de las relaciones de fuerza, el desarrollo de la autonomía en vista a una mayor creatividad y de un sentido de responsabilidad acrecentado. Para Gordon escuchar y negociar es lo esencial, lo mismo que considerar a los otros protagonistas como personas, y así no ignorar que tienen necesidades. </a:t>
            </a:r>
            <a:endParaRPr lang="es-ES" dirty="0"/>
          </a:p>
        </p:txBody>
      </p:sp>
    </p:spTree>
  </p:cSld>
  <p:clrMapOvr>
    <a:masterClrMapping/>
  </p:clrMapOvr>
  <p:transition spd="med">
    <p:dissolv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p:txBody>
          <a:bodyPr/>
          <a:lstStyle/>
          <a:p>
            <a:r>
              <a:rPr lang="es-ES" dirty="0" smtClean="0"/>
              <a:t>Negociación por principios</a:t>
            </a:r>
            <a:endParaRPr lang="es-ES_tradnl" dirty="0"/>
          </a:p>
        </p:txBody>
      </p:sp>
      <p:sp>
        <p:nvSpPr>
          <p:cNvPr id="296963" name="Rectangle 3"/>
          <p:cNvSpPr>
            <a:spLocks noGrp="1" noChangeArrowheads="1"/>
          </p:cNvSpPr>
          <p:nvPr>
            <p:ph idx="1"/>
          </p:nvPr>
        </p:nvSpPr>
        <p:spPr/>
        <p:txBody>
          <a:bodyPr>
            <a:normAutofit lnSpcReduction="10000"/>
          </a:bodyPr>
          <a:lstStyle/>
          <a:p>
            <a:r>
              <a:rPr lang="es-ES" dirty="0" smtClean="0"/>
              <a:t>Método desarrollado en el proyecto de negociación de la Universidad de Harvard. Plantea que cualquier método de negociación se puede evaluar justamente mediante tres criterios:</a:t>
            </a:r>
          </a:p>
          <a:p>
            <a:endParaRPr lang="es-ES" dirty="0" smtClean="0"/>
          </a:p>
          <a:p>
            <a:pPr lvl="1"/>
            <a:r>
              <a:rPr lang="es-ES" dirty="0" smtClean="0"/>
              <a:t>Debe llegar a un acuerdo inteligente.</a:t>
            </a:r>
          </a:p>
          <a:p>
            <a:pPr lvl="1"/>
            <a:r>
              <a:rPr lang="es-ES" dirty="0" smtClean="0"/>
              <a:t>Siempre que sea posible, llegar a un acuerdo. </a:t>
            </a:r>
          </a:p>
          <a:p>
            <a:pPr lvl="1"/>
            <a:r>
              <a:rPr lang="es-ES" dirty="0" smtClean="0"/>
              <a:t>Debe ser eficiente y mejorar, o por lo menos no dañar las relaciones entre las partes. </a:t>
            </a:r>
            <a:endParaRPr lang="es-ES" dirty="0"/>
          </a:p>
        </p:txBody>
      </p:sp>
    </p:spTree>
  </p:cSld>
  <p:clrMapOvr>
    <a:masterClrMapping/>
  </p:clrMapOvr>
  <p:transition spd="med">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¿Conflicto?</a:t>
            </a:r>
            <a:endParaRPr lang="es-MX" dirty="0"/>
          </a:p>
        </p:txBody>
      </p:sp>
      <p:sp>
        <p:nvSpPr>
          <p:cNvPr id="3" name="2 Marcador de contenido"/>
          <p:cNvSpPr>
            <a:spLocks noGrp="1"/>
          </p:cNvSpPr>
          <p:nvPr>
            <p:ph idx="1"/>
          </p:nvPr>
        </p:nvSpPr>
        <p:spPr/>
        <p:txBody>
          <a:bodyPr/>
          <a:lstStyle/>
          <a:p>
            <a:r>
              <a:rPr lang="es-ES_tradnl" dirty="0" smtClean="0"/>
              <a:t>¿Qué es…?</a:t>
            </a:r>
          </a:p>
          <a:p>
            <a:r>
              <a:rPr lang="es-ES_tradnl" dirty="0" smtClean="0"/>
              <a:t>¿Origen…?</a:t>
            </a:r>
          </a:p>
          <a:p>
            <a:r>
              <a:rPr lang="es-ES_tradnl" dirty="0" smtClean="0"/>
              <a:t>¿Soluciones…?</a:t>
            </a:r>
          </a:p>
        </p:txBody>
      </p:sp>
    </p:spTree>
  </p:cSld>
  <p:clrMapOvr>
    <a:masterClrMapping/>
  </p:clrMapOvr>
  <p:transition spd="med">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Conflicto y Negociación</a:t>
            </a:r>
            <a:endParaRPr lang="es-MX" dirty="0"/>
          </a:p>
        </p:txBody>
      </p:sp>
      <p:sp>
        <p:nvSpPr>
          <p:cNvPr id="3" name="2 Subtítulo"/>
          <p:cNvSpPr>
            <a:spLocks noGrp="1"/>
          </p:cNvSpPr>
          <p:nvPr>
            <p:ph type="subTitle" idx="1"/>
          </p:nvPr>
        </p:nvSpPr>
        <p:spPr/>
        <p:txBody>
          <a:bodyPr/>
          <a:lstStyle/>
          <a:p>
            <a:r>
              <a:rPr lang="es-MX" dirty="0" smtClean="0"/>
              <a:t>Parte 3.VSZ.AMDG</a:t>
            </a:r>
            <a:endParaRPr lang="es-MX" dirty="0"/>
          </a:p>
        </p:txBody>
      </p:sp>
    </p:spTree>
  </p:cSld>
  <p:clrMapOvr>
    <a:masterClrMapping/>
  </p:clrMapOvr>
  <p:transition spd="slow">
    <p:wheel spokes="2"/>
    <p:sndAc>
      <p:stSnd>
        <p:snd r:embed="rId2" name="push.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Objetivos</a:t>
            </a:r>
            <a:endParaRPr lang="es-MX" dirty="0"/>
          </a:p>
        </p:txBody>
      </p:sp>
      <p:sp>
        <p:nvSpPr>
          <p:cNvPr id="3" name="2 Marcador de contenido"/>
          <p:cNvSpPr>
            <a:spLocks noGrp="1"/>
          </p:cNvSpPr>
          <p:nvPr>
            <p:ph idx="1"/>
          </p:nvPr>
        </p:nvSpPr>
        <p:spPr/>
        <p:txBody>
          <a:bodyPr/>
          <a:lstStyle/>
          <a:p>
            <a:r>
              <a:rPr lang="es-ES_tradnl" dirty="0" smtClean="0">
                <a:solidFill>
                  <a:srgbClr val="C00000"/>
                </a:solidFill>
              </a:rPr>
              <a:t>Analizar </a:t>
            </a:r>
            <a:r>
              <a:rPr lang="es-ES_tradnl" dirty="0" smtClean="0"/>
              <a:t>la raíz del conflicto desde la </a:t>
            </a:r>
            <a:r>
              <a:rPr lang="es-ES_tradnl" dirty="0" smtClean="0">
                <a:solidFill>
                  <a:srgbClr val="C00000"/>
                </a:solidFill>
              </a:rPr>
              <a:t>persona </a:t>
            </a:r>
            <a:r>
              <a:rPr lang="es-ES_tradnl" dirty="0" smtClean="0"/>
              <a:t>y para la </a:t>
            </a:r>
            <a:r>
              <a:rPr lang="es-ES_tradnl" dirty="0" smtClean="0">
                <a:solidFill>
                  <a:srgbClr val="C00000"/>
                </a:solidFill>
              </a:rPr>
              <a:t>organización.</a:t>
            </a:r>
          </a:p>
          <a:p>
            <a:r>
              <a:rPr lang="es-ES_tradnl" dirty="0" smtClean="0">
                <a:solidFill>
                  <a:srgbClr val="C00000"/>
                </a:solidFill>
              </a:rPr>
              <a:t>Sintetizar un marco de referencia para la búsqueda de soluciones específicas organizacionales </a:t>
            </a:r>
            <a:r>
              <a:rPr lang="es-ES_tradnl" dirty="0" smtClean="0"/>
              <a:t>(y personales).</a:t>
            </a:r>
          </a:p>
          <a:p>
            <a:r>
              <a:rPr lang="es-ES_tradnl" dirty="0" smtClean="0"/>
              <a:t>Aplicar </a:t>
            </a:r>
            <a:r>
              <a:rPr lang="es-ES_tradnl" dirty="0" smtClean="0">
                <a:solidFill>
                  <a:srgbClr val="C00000"/>
                </a:solidFill>
              </a:rPr>
              <a:t>técnicas fundamentales genéricas </a:t>
            </a:r>
            <a:r>
              <a:rPr lang="es-ES_tradnl" dirty="0" smtClean="0"/>
              <a:t>de resolución de conflictos.</a:t>
            </a:r>
            <a:endParaRPr lang="es-MX" dirty="0" smtClean="0"/>
          </a:p>
        </p:txBody>
      </p:sp>
    </p:spTree>
  </p:cSld>
  <p:clrMapOvr>
    <a:masterClrMapping/>
  </p:clrMapOvr>
  <p:transition spd="med">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MX" dirty="0" smtClean="0"/>
              <a:t>Plataforma</a:t>
            </a:r>
            <a:endParaRPr lang="es-MX" dirty="0"/>
          </a:p>
        </p:txBody>
      </p:sp>
      <p:sp>
        <p:nvSpPr>
          <p:cNvPr id="2" name="1 Marcador de texto"/>
          <p:cNvSpPr>
            <a:spLocks noGrp="1"/>
          </p:cNvSpPr>
          <p:nvPr>
            <p:ph type="body" idx="1"/>
          </p:nvPr>
        </p:nvSpPr>
        <p:spPr/>
        <p:txBody>
          <a:bodyPr/>
          <a:lstStyle/>
          <a:p>
            <a:endParaRPr lang="es-MX"/>
          </a:p>
        </p:txBody>
      </p:sp>
      <p:pic>
        <p:nvPicPr>
          <p:cNvPr id="4" name="3 Imagen" descr="tommy_cat_mouse_watch_hg_clr.gif"/>
          <p:cNvPicPr>
            <a:picLocks noChangeAspect="1"/>
          </p:cNvPicPr>
          <p:nvPr/>
        </p:nvPicPr>
        <p:blipFill>
          <a:blip r:embed="rId3" cstate="print"/>
          <a:stretch>
            <a:fillRect/>
          </a:stretch>
        </p:blipFill>
        <p:spPr>
          <a:xfrm>
            <a:off x="5643570" y="3214686"/>
            <a:ext cx="3228975" cy="3333750"/>
          </a:xfrm>
          <a:prstGeom prst="rect">
            <a:avLst/>
          </a:prstGeom>
        </p:spPr>
      </p:pic>
    </p:spTree>
  </p:cSld>
  <p:clrMapOvr>
    <a:masterClrMapping/>
  </p:clrMapOvr>
  <p:transition spd="slow">
    <p:wheel spokes="2"/>
    <p:sndAc>
      <p:stSnd>
        <p:snd r:embed="rId2" name="push.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PH66</a:t>
            </a:r>
            <a:endParaRPr lang="es-MX" dirty="0"/>
          </a:p>
        </p:txBody>
      </p:sp>
      <p:sp>
        <p:nvSpPr>
          <p:cNvPr id="3" name="2 Marcador de contenido"/>
          <p:cNvSpPr>
            <a:spLocks noGrp="1"/>
          </p:cNvSpPr>
          <p:nvPr>
            <p:ph idx="1"/>
          </p:nvPr>
        </p:nvSpPr>
        <p:spPr/>
        <p:txBody>
          <a:bodyPr>
            <a:normAutofit/>
          </a:bodyPr>
          <a:lstStyle/>
          <a:p>
            <a:r>
              <a:rPr lang="es-ES_tradnl" dirty="0" smtClean="0"/>
              <a:t>¿Qué es </a:t>
            </a:r>
            <a:r>
              <a:rPr lang="es-ES_tradnl" i="1" dirty="0" smtClean="0"/>
              <a:t>negociación</a:t>
            </a:r>
            <a:r>
              <a:rPr lang="es-ES_tradnl" dirty="0" smtClean="0"/>
              <a:t>?</a:t>
            </a:r>
          </a:p>
          <a:p>
            <a:r>
              <a:rPr lang="es-ES_tradnl" dirty="0" smtClean="0"/>
              <a:t>¿Qué características debe poseer un negociador eficaz?</a:t>
            </a:r>
          </a:p>
          <a:p>
            <a:r>
              <a:rPr lang="es-MX" dirty="0" smtClean="0"/>
              <a:t>¿Qué interesa más a un negociador exitoso… alcanzar objetivos a corto alcance o lograr un efecto de largo plazo?</a:t>
            </a:r>
            <a:endParaRPr lang="es-ES_tradnl" dirty="0" smtClean="0"/>
          </a:p>
          <a:p>
            <a:endParaRPr lang="es-ES_tradnl" dirty="0" smtClean="0"/>
          </a:p>
          <a:p>
            <a:r>
              <a:rPr lang="es-ES_tradnl" dirty="0" smtClean="0"/>
              <a:t>Defina un método para negociar.</a:t>
            </a:r>
          </a:p>
        </p:txBody>
      </p:sp>
    </p:spTree>
  </p:cSld>
  <p:clrMapOvr>
    <a:masterClrMapping/>
  </p:clrMapOvr>
  <p:transition spd="med">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35" name="Rectangle 11"/>
          <p:cNvSpPr>
            <a:spLocks noGrp="1" noChangeArrowheads="1"/>
          </p:cNvSpPr>
          <p:nvPr>
            <p:ph type="title"/>
          </p:nvPr>
        </p:nvSpPr>
        <p:spPr/>
        <p:txBody>
          <a:bodyPr>
            <a:normAutofit/>
          </a:bodyPr>
          <a:lstStyle/>
          <a:p>
            <a:r>
              <a:rPr lang="es-ES" dirty="0" smtClean="0"/>
              <a:t>Concepto de negociación</a:t>
            </a:r>
            <a:endParaRPr lang="es-ES_tradnl" dirty="0"/>
          </a:p>
        </p:txBody>
      </p:sp>
      <p:sp>
        <p:nvSpPr>
          <p:cNvPr id="257036" name="Rectangle 12"/>
          <p:cNvSpPr>
            <a:spLocks noGrp="1" noChangeArrowheads="1"/>
          </p:cNvSpPr>
          <p:nvPr>
            <p:ph idx="1"/>
          </p:nvPr>
        </p:nvSpPr>
        <p:spPr/>
        <p:txBody>
          <a:bodyPr/>
          <a:lstStyle/>
          <a:p>
            <a:r>
              <a:rPr lang="es-ES" dirty="0" smtClean="0"/>
              <a:t>Proceso por medio del cual dos o más partes dialogan en forma directa, con el objetivo de alcanzar acuerdos, preferentemente beneficiosos para todos, sobre temas en los cuales se tienen algunas diferencias, disputas o controversias.</a:t>
            </a:r>
            <a:endParaRPr lang="es-ES" dirty="0"/>
          </a:p>
        </p:txBody>
      </p:sp>
    </p:spTree>
  </p:cSld>
  <p:clrMapOvr>
    <a:masterClrMapping/>
  </p:clrMapOvr>
  <p:transition spd="med">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35" name="Rectangle 11"/>
          <p:cNvSpPr>
            <a:spLocks noGrp="1" noChangeArrowheads="1"/>
          </p:cNvSpPr>
          <p:nvPr>
            <p:ph type="title"/>
          </p:nvPr>
        </p:nvSpPr>
        <p:spPr/>
        <p:txBody>
          <a:bodyPr>
            <a:normAutofit/>
          </a:bodyPr>
          <a:lstStyle/>
          <a:p>
            <a:r>
              <a:rPr lang="es-ES" dirty="0" smtClean="0"/>
              <a:t>Concepto de negociación</a:t>
            </a:r>
            <a:endParaRPr lang="es-ES_tradnl" dirty="0"/>
          </a:p>
        </p:txBody>
      </p:sp>
      <p:sp>
        <p:nvSpPr>
          <p:cNvPr id="257036" name="Rectangle 12"/>
          <p:cNvSpPr>
            <a:spLocks noGrp="1" noChangeArrowheads="1"/>
          </p:cNvSpPr>
          <p:nvPr>
            <p:ph idx="1"/>
          </p:nvPr>
        </p:nvSpPr>
        <p:spPr/>
        <p:txBody>
          <a:bodyPr/>
          <a:lstStyle/>
          <a:p>
            <a:r>
              <a:rPr lang="es-ES" dirty="0" smtClean="0"/>
              <a:t>Proceso que busca la aceptación de ideas, propósitos o intereses, con el mejor resultado posible, de modo que las partes terminen conscientes de que fueron atendidas, tuvieron oportunidad de presentar su argumentación y que el producto final es mayor que la suma de las contribuciones individuales.</a:t>
            </a:r>
            <a:endParaRPr lang="es-ES" dirty="0"/>
          </a:p>
        </p:txBody>
      </p:sp>
    </p:spTree>
  </p:cSld>
  <p:clrMapOvr>
    <a:masterClrMapping/>
  </p:clrMapOvr>
  <p:transition spd="med">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80" name="Rectangle 4"/>
          <p:cNvSpPr>
            <a:spLocks noGrp="1" noChangeArrowheads="1"/>
          </p:cNvSpPr>
          <p:nvPr>
            <p:ph type="title"/>
          </p:nvPr>
        </p:nvSpPr>
        <p:spPr/>
        <p:txBody>
          <a:bodyPr/>
          <a:lstStyle/>
          <a:p>
            <a:r>
              <a:rPr lang="es-ES_tradnl" smtClean="0"/>
              <a:t>Mitos</a:t>
            </a:r>
            <a:endParaRPr lang="es-ES_tradnl"/>
          </a:p>
        </p:txBody>
      </p:sp>
      <p:sp>
        <p:nvSpPr>
          <p:cNvPr id="280581" name="Rectangle 5"/>
          <p:cNvSpPr>
            <a:spLocks noGrp="1" noChangeArrowheads="1"/>
          </p:cNvSpPr>
          <p:nvPr>
            <p:ph idx="1"/>
          </p:nvPr>
        </p:nvSpPr>
        <p:spPr/>
        <p:txBody>
          <a:bodyPr/>
          <a:lstStyle/>
          <a:p>
            <a:r>
              <a:rPr lang="es-ES" smtClean="0"/>
              <a:t>Los mitos y mentiras se refieren a visiones distorsionadas o parciales del problema de la negociación, tienen como causa principal la falta de conocimientos y competencias para abordar el tema.</a:t>
            </a:r>
            <a:endParaRPr lang="es-ES"/>
          </a:p>
        </p:txBody>
      </p:sp>
    </p:spTree>
  </p:cSld>
  <p:clrMapOvr>
    <a:masterClrMapping/>
  </p:clrMapOvr>
  <p:transition spd="med">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ódulo">
  <a:themeElements>
    <a:clrScheme name="Módulo">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ódulo">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ódul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453</TotalTime>
  <Words>1115</Words>
  <Application>Microsoft Office PowerPoint</Application>
  <PresentationFormat>Presentación en pantalla (4:3)</PresentationFormat>
  <Paragraphs>139</Paragraphs>
  <Slides>30</Slides>
  <Notes>21</Notes>
  <HiddenSlides>0</HiddenSlides>
  <MMClips>0</MMClips>
  <ScaleCrop>false</ScaleCrop>
  <HeadingPairs>
    <vt:vector size="4" baseType="variant">
      <vt:variant>
        <vt:lpstr>Tema</vt:lpstr>
      </vt:variant>
      <vt:variant>
        <vt:i4>1</vt:i4>
      </vt:variant>
      <vt:variant>
        <vt:lpstr>Títulos de diapositiva</vt:lpstr>
      </vt:variant>
      <vt:variant>
        <vt:i4>30</vt:i4>
      </vt:variant>
    </vt:vector>
  </HeadingPairs>
  <TitlesOfParts>
    <vt:vector size="31" baseType="lpstr">
      <vt:lpstr>Módulo</vt:lpstr>
      <vt:lpstr>Conflicto y Negociación</vt:lpstr>
      <vt:lpstr>Review</vt:lpstr>
      <vt:lpstr>¿Conflicto?</vt:lpstr>
      <vt:lpstr>Objetivos</vt:lpstr>
      <vt:lpstr>Plataforma</vt:lpstr>
      <vt:lpstr>PH66</vt:lpstr>
      <vt:lpstr>Concepto de negociación</vt:lpstr>
      <vt:lpstr>Concepto de negociación</vt:lpstr>
      <vt:lpstr>Mitos</vt:lpstr>
      <vt:lpstr>Mitos</vt:lpstr>
      <vt:lpstr>Mitos</vt:lpstr>
      <vt:lpstr>Habilidades</vt:lpstr>
      <vt:lpstr>Habilidades</vt:lpstr>
      <vt:lpstr>Habilidades</vt:lpstr>
      <vt:lpstr>Competencias</vt:lpstr>
      <vt:lpstr>Estilos de negociación</vt:lpstr>
      <vt:lpstr>Estilos</vt:lpstr>
      <vt:lpstr>Estilo catalizador</vt:lpstr>
      <vt:lpstr>Estilos apoyador</vt:lpstr>
      <vt:lpstr>Estilo controlador</vt:lpstr>
      <vt:lpstr>Estilo analítico</vt:lpstr>
      <vt:lpstr>Modelos de negociación</vt:lpstr>
      <vt:lpstr>Modelos básicos</vt:lpstr>
      <vt:lpstr>Distributiva</vt:lpstr>
      <vt:lpstr>Integrativa</vt:lpstr>
      <vt:lpstr>Otros modelos</vt:lpstr>
      <vt:lpstr>Modelo competitivo</vt:lpstr>
      <vt:lpstr>Método de Gordon</vt:lpstr>
      <vt:lpstr>Negociación por principios</vt:lpstr>
      <vt:lpstr>Conflicto y Negociación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Conflicto y Negociación</dc:title>
  <dc:creator>Yoni 2010</dc:creator>
  <cp:lastModifiedBy>Yoni 2010</cp:lastModifiedBy>
  <cp:revision>37</cp:revision>
  <dcterms:created xsi:type="dcterms:W3CDTF">2008-12-03T02:39:10Z</dcterms:created>
  <dcterms:modified xsi:type="dcterms:W3CDTF">2009-11-09T01:28:23Z</dcterms:modified>
</cp:coreProperties>
</file>