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5"/>
  </p:notesMasterIdLst>
  <p:sldIdLst>
    <p:sldId id="257" r:id="rId2"/>
    <p:sldId id="258" r:id="rId3"/>
    <p:sldId id="297" r:id="rId4"/>
    <p:sldId id="321" r:id="rId5"/>
    <p:sldId id="324" r:id="rId6"/>
    <p:sldId id="331" r:id="rId7"/>
    <p:sldId id="303" r:id="rId8"/>
    <p:sldId id="304" r:id="rId9"/>
    <p:sldId id="292" r:id="rId10"/>
    <p:sldId id="306" r:id="rId11"/>
    <p:sldId id="332" r:id="rId12"/>
    <p:sldId id="305" r:id="rId13"/>
    <p:sldId id="314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57" r:id="rId25"/>
    <p:sldId id="358" r:id="rId26"/>
    <p:sldId id="359" r:id="rId27"/>
    <p:sldId id="361" r:id="rId28"/>
    <p:sldId id="362" r:id="rId29"/>
    <p:sldId id="363" r:id="rId30"/>
    <p:sldId id="364" r:id="rId31"/>
    <p:sldId id="365" r:id="rId32"/>
    <p:sldId id="367" r:id="rId33"/>
    <p:sldId id="368" r:id="rId34"/>
    <p:sldId id="369" r:id="rId35"/>
    <p:sldId id="371" r:id="rId36"/>
    <p:sldId id="372" r:id="rId37"/>
    <p:sldId id="373" r:id="rId38"/>
    <p:sldId id="375" r:id="rId39"/>
    <p:sldId id="376" r:id="rId40"/>
    <p:sldId id="378" r:id="rId41"/>
    <p:sldId id="379" r:id="rId42"/>
    <p:sldId id="380" r:id="rId43"/>
    <p:sldId id="381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759"/>
    <a:srgbClr val="000099"/>
    <a:srgbClr val="336699"/>
    <a:srgbClr val="8000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0" autoAdjust="0"/>
    <p:restoredTop sz="86351" autoAdjust="0"/>
  </p:normalViewPr>
  <p:slideViewPr>
    <p:cSldViewPr>
      <p:cViewPr varScale="1">
        <p:scale>
          <a:sx n="69" d="100"/>
          <a:sy n="69" d="100"/>
        </p:scale>
        <p:origin x="48" y="208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9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8FFBEE-10B1-4909-BFB9-5AAF158B6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179B-492B-4B4E-9BBC-163916504040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678F-14D9-4238-BAD2-339FCEF2D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A720-5B42-4DFB-A7E7-F867A9F6C6D3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69B4-2D15-4671-BEEB-8B30DD45CC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9AF5-7D5F-4830-B797-DD7106848B44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4383-4CB3-47C4-9B91-83F95A88E0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pol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225" y="304800"/>
            <a:ext cx="6838950" cy="676275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defRPr sz="2800"/>
            </a:lvl1pPr>
          </a:lstStyle>
          <a:p>
            <a:r>
              <a:rPr lang="es-ES"/>
              <a:t>Haga clic para modificar el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s-ES" dirty="0"/>
              <a:t>Haga clic para modificar el estilo de</a:t>
            </a:r>
            <a:endParaRPr lang="es-MX" dirty="0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371600" y="1447800"/>
            <a:ext cx="3810000" cy="5181600"/>
          </a:xfrm>
        </p:spPr>
        <p:txBody>
          <a:bodyPr>
            <a:normAutofit/>
          </a:bodyPr>
          <a:lstStyle/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34000" y="1447800"/>
            <a:ext cx="3810000" cy="5181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8EFC-24D6-40A6-AF34-196D53083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4546" y="285728"/>
            <a:ext cx="6000792" cy="5214975"/>
          </a:xfrm>
        </p:spPr>
        <p:txBody>
          <a:bodyPr anchor="ctr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6000768"/>
            <a:ext cx="4143372" cy="428628"/>
          </a:xfrm>
        </p:spPr>
        <p:txBody>
          <a:bodyPr/>
          <a:lstStyle>
            <a:lvl1pPr algn="ctr">
              <a:defRPr sz="3200" b="1" i="1"/>
            </a:lvl1pPr>
          </a:lstStyle>
          <a:p>
            <a:r>
              <a:rPr lang="es-ES" dirty="0"/>
              <a:t>Haga clic para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90D5-664D-42CB-BD51-1533789058B0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F739-E386-4BE8-8075-92DFB6481D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78AA-A069-4305-A674-10188285258B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D9CE-9387-41CA-8351-93584B83DE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1D36-7ACF-4238-ABFB-3123F1466E92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5699-CA36-4CFC-A88D-D762256FF4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820B-8E02-4768-9181-F95A153D5411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59E5-D9B2-4071-9217-24F916523E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ABC0-E388-46CF-9A5F-7B7FC3888367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B250-B7AE-4BCF-97DD-C562A2DD0D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0326-115E-4C1C-A8AD-8AC2D1A90426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88E0-E42F-4A45-B873-7AE3A77181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F101-586A-4621-A445-0DF4369A7E55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D93F-855D-4E67-9955-A12EF721B1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1A4E67-60B1-4EAD-A64C-779CB9E531C5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0535D7E-0C01-4B97-9905-DC952434E83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Picture 35" descr="Cabez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228600"/>
            <a:ext cx="1746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8"/>
          <p:cNvGrpSpPr>
            <a:grpSpLocks/>
          </p:cNvGrpSpPr>
          <p:nvPr userDrawn="1"/>
        </p:nvGrpSpPr>
        <p:grpSpPr bwMode="auto">
          <a:xfrm>
            <a:off x="0" y="5943600"/>
            <a:ext cx="4800600" cy="609600"/>
            <a:chOff x="0" y="3504"/>
            <a:chExt cx="3024" cy="528"/>
          </a:xfrm>
        </p:grpSpPr>
        <p:sp>
          <p:nvSpPr>
            <p:cNvPr id="14" name="AutoShape 19"/>
            <p:cNvSpPr>
              <a:spLocks noChangeArrowheads="1"/>
            </p:cNvSpPr>
            <p:nvPr userDrawn="1"/>
          </p:nvSpPr>
          <p:spPr bwMode="auto">
            <a:xfrm>
              <a:off x="0" y="3504"/>
              <a:ext cx="3024" cy="52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5" name="Rectangle 20"/>
            <p:cNvSpPr>
              <a:spLocks noChangeArrowheads="1"/>
            </p:cNvSpPr>
            <p:nvPr userDrawn="1"/>
          </p:nvSpPr>
          <p:spPr bwMode="auto">
            <a:xfrm>
              <a:off x="0" y="3504"/>
              <a:ext cx="384" cy="528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7" name="Oval 34"/>
          <p:cNvSpPr>
            <a:spLocks noChangeArrowheads="1"/>
          </p:cNvSpPr>
          <p:nvPr userDrawn="1"/>
        </p:nvSpPr>
        <p:spPr bwMode="auto">
          <a:xfrm>
            <a:off x="4267200" y="6096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8" r:id="rId9"/>
    <p:sldLayoutId id="2147483881" r:id="rId10"/>
    <p:sldLayoutId id="2147483882" r:id="rId11"/>
    <p:sldLayoutId id="2147483889" r:id="rId12"/>
    <p:sldLayoutId id="214748389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png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17" Type="http://schemas.openxmlformats.org/officeDocument/2006/relationships/image" Target="../media/image24.png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7.emf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emf"/><Relationship Id="rId28" Type="http://schemas.openxmlformats.org/officeDocument/2006/relationships/image" Target="../media/image35.png"/><Relationship Id="rId10" Type="http://schemas.openxmlformats.org/officeDocument/2006/relationships/image" Target="../media/image17.emf"/><Relationship Id="rId19" Type="http://schemas.openxmlformats.org/officeDocument/2006/relationships/image" Target="../media/image26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png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nada.unam.mx/2005/abr05/050418/impresa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Comunicación Organizacional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7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Nombre de la “nueva era”.</a:t>
            </a:r>
          </a:p>
          <a:p>
            <a:pPr eaLnBrk="1" hangingPunct="1"/>
            <a:r>
              <a:rPr lang="es-ES_tradnl"/>
              <a:t>Símbolo del poder.</a:t>
            </a:r>
          </a:p>
          <a:p>
            <a:pPr eaLnBrk="1" hangingPunct="1"/>
            <a:endParaRPr lang="es-ES_tradnl"/>
          </a:p>
          <a:p>
            <a:pPr eaLnBrk="1" hangingPunct="1"/>
            <a:r>
              <a:rPr lang="es-ES_tradnl"/>
              <a:t>¿Modelo organizacional para el S.XXI?</a:t>
            </a:r>
          </a:p>
          <a:p>
            <a:pPr eaLnBrk="1" hangingPunct="1"/>
            <a:r>
              <a:rPr lang="es-ES_tradnl"/>
              <a:t>¿Cuáles son las categorías de análisis de ese modelo?</a:t>
            </a:r>
          </a:p>
          <a:p>
            <a:pPr eaLnBrk="1" hangingPunct="1"/>
            <a:r>
              <a:rPr lang="es-ES_tradnl"/>
              <a:t>¿Qué papel juega en ese modelo, la comunicación organizacional?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PH66</a:t>
            </a:r>
            <a:endParaRPr lang="es-E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Marcador de contenido"/>
          <p:cNvSpPr>
            <a:spLocks noGrp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/>
              <a:t>Tiempo de cambio acelerado y continuo.</a:t>
            </a:r>
          </a:p>
          <a:p>
            <a:pPr eaLnBrk="1" hangingPunct="1">
              <a:defRPr/>
            </a:pPr>
            <a:r>
              <a:rPr lang="es-MX" dirty="0"/>
              <a:t>Ley de las consecuencias inesperadas.</a:t>
            </a:r>
          </a:p>
          <a:p>
            <a:pPr eaLnBrk="1" hangingPunct="1">
              <a:defRPr/>
            </a:pPr>
            <a:r>
              <a:rPr lang="es-MX" dirty="0"/>
              <a:t>Necesidad de dormir y capacidad de aprendizaje.</a:t>
            </a:r>
          </a:p>
          <a:p>
            <a:pPr eaLnBrk="1" hangingPunct="1">
              <a:defRPr/>
            </a:pPr>
            <a:r>
              <a:rPr lang="es-MX" dirty="0"/>
              <a:t>Símbolo de poder cambiante.</a:t>
            </a:r>
          </a:p>
          <a:p>
            <a:pPr eaLnBrk="1" hangingPunct="1">
              <a:defRPr/>
            </a:pPr>
            <a:r>
              <a:rPr lang="es-MX" dirty="0"/>
              <a:t>Modelos de Administración del Conocimiento (KM).</a:t>
            </a:r>
          </a:p>
          <a:p>
            <a:pPr marL="550862" indent="-514350" algn="r" eaLnBrk="1" hangingPunct="1">
              <a:buFont typeface="Wingdings 2" pitchFamily="18" charset="2"/>
              <a:buNone/>
              <a:defRPr/>
            </a:pPr>
            <a:r>
              <a:rPr lang="es-MX" dirty="0" err="1"/>
              <a:t>Hardcopy</a:t>
            </a:r>
            <a:endParaRPr lang="es-MX" dirty="0"/>
          </a:p>
        </p:txBody>
      </p:sp>
      <p:sp>
        <p:nvSpPr>
          <p:cNvPr id="20483" name="3 Título"/>
          <p:cNvSpPr>
            <a:spLocks noGrp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El contexto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4775" y="642938"/>
            <a:ext cx="2625725" cy="2573337"/>
            <a:chOff x="3299" y="775"/>
            <a:chExt cx="1476" cy="1317"/>
          </a:xfrm>
        </p:grpSpPr>
        <p:sp>
          <p:nvSpPr>
            <p:cNvPr id="21539" name="Oval 5"/>
            <p:cNvSpPr>
              <a:spLocks noChangeArrowheads="1"/>
            </p:cNvSpPr>
            <p:nvPr/>
          </p:nvSpPr>
          <p:spPr bwMode="auto">
            <a:xfrm>
              <a:off x="3299" y="775"/>
              <a:ext cx="1476" cy="1317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40" name="Text Box 6"/>
            <p:cNvSpPr txBox="1">
              <a:spLocks noChangeArrowheads="1"/>
            </p:cNvSpPr>
            <p:nvPr/>
          </p:nvSpPr>
          <p:spPr bwMode="auto">
            <a:xfrm>
              <a:off x="3452" y="1439"/>
              <a:ext cx="93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FS + FA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60875" y="374650"/>
            <a:ext cx="2419350" cy="2225675"/>
            <a:chOff x="2524" y="287"/>
            <a:chExt cx="1524" cy="1402"/>
          </a:xfrm>
        </p:grpSpPr>
        <p:sp>
          <p:nvSpPr>
            <p:cNvPr id="21537" name="Oval 8"/>
            <p:cNvSpPr>
              <a:spLocks noChangeArrowheads="1"/>
            </p:cNvSpPr>
            <p:nvPr/>
          </p:nvSpPr>
          <p:spPr bwMode="auto">
            <a:xfrm>
              <a:off x="2524" y="287"/>
              <a:ext cx="1524" cy="140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8" name="Text Box 9"/>
            <p:cNvSpPr txBox="1">
              <a:spLocks noChangeArrowheads="1"/>
            </p:cNvSpPr>
            <p:nvPr/>
          </p:nvSpPr>
          <p:spPr bwMode="auto">
            <a:xfrm>
              <a:off x="3044" y="816"/>
              <a:ext cx="50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3200">
                  <a:solidFill>
                    <a:srgbClr val="FF0000"/>
                  </a:solidFill>
                  <a:latin typeface="Arial Black" pitchFamily="34" charset="0"/>
                </a:rPr>
                <a:t>TO</a:t>
              </a:r>
              <a:endParaRPr lang="es-ES_tradnl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43000" y="357188"/>
            <a:ext cx="3090863" cy="1358900"/>
            <a:chOff x="944" y="624"/>
            <a:chExt cx="1947" cy="856"/>
          </a:xfrm>
        </p:grpSpPr>
        <p:sp>
          <p:nvSpPr>
            <p:cNvPr id="21535" name="Oval 11"/>
            <p:cNvSpPr>
              <a:spLocks noChangeArrowheads="1"/>
            </p:cNvSpPr>
            <p:nvPr/>
          </p:nvSpPr>
          <p:spPr bwMode="auto">
            <a:xfrm>
              <a:off x="944" y="624"/>
              <a:ext cx="1045" cy="856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6" name="Text Box 12"/>
            <p:cNvSpPr txBox="1">
              <a:spLocks noChangeArrowheads="1"/>
            </p:cNvSpPr>
            <p:nvPr/>
          </p:nvSpPr>
          <p:spPr bwMode="auto">
            <a:xfrm>
              <a:off x="1149" y="848"/>
              <a:ext cx="17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Organización</a:t>
              </a:r>
              <a:endParaRPr lang="es-ES_tradnl" sz="200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143625" y="1500188"/>
            <a:ext cx="1954213" cy="1643062"/>
            <a:chOff x="4003" y="1642"/>
            <a:chExt cx="1231" cy="1035"/>
          </a:xfrm>
        </p:grpSpPr>
        <p:sp>
          <p:nvSpPr>
            <p:cNvPr id="21533" name="Oval 14"/>
            <p:cNvSpPr>
              <a:spLocks noChangeArrowheads="1"/>
            </p:cNvSpPr>
            <p:nvPr/>
          </p:nvSpPr>
          <p:spPr bwMode="auto">
            <a:xfrm>
              <a:off x="4003" y="1642"/>
              <a:ext cx="1231" cy="1035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4" name="Text Box 15"/>
            <p:cNvSpPr txBox="1">
              <a:spLocks noChangeArrowheads="1"/>
            </p:cNvSpPr>
            <p:nvPr/>
          </p:nvSpPr>
          <p:spPr bwMode="auto">
            <a:xfrm>
              <a:off x="4321" y="2083"/>
              <a:ext cx="5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200">
                  <a:solidFill>
                    <a:srgbClr val="FF0000"/>
                  </a:solidFill>
                  <a:latin typeface="Arial Black" pitchFamily="34" charset="0"/>
                </a:rPr>
                <a:t>MO</a:t>
              </a:r>
              <a:endParaRPr lang="es-ES_tradnl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84750" y="3644900"/>
            <a:ext cx="962025" cy="892175"/>
            <a:chOff x="2716" y="2731"/>
            <a:chExt cx="606" cy="562"/>
          </a:xfrm>
        </p:grpSpPr>
        <p:sp>
          <p:nvSpPr>
            <p:cNvPr id="21531" name="Oval 17"/>
            <p:cNvSpPr>
              <a:spLocks noChangeArrowheads="1"/>
            </p:cNvSpPr>
            <p:nvPr/>
          </p:nvSpPr>
          <p:spPr bwMode="auto">
            <a:xfrm>
              <a:off x="2716" y="2731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2" name="Text Box 18"/>
            <p:cNvSpPr txBox="1">
              <a:spLocks noChangeArrowheads="1"/>
            </p:cNvSpPr>
            <p:nvPr/>
          </p:nvSpPr>
          <p:spPr bwMode="auto">
            <a:xfrm>
              <a:off x="2909" y="2886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P</a:t>
              </a:r>
              <a:endParaRPr lang="es-ES_tradnl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653088" y="3997325"/>
            <a:ext cx="962025" cy="892175"/>
            <a:chOff x="3137" y="2953"/>
            <a:chExt cx="606" cy="562"/>
          </a:xfrm>
        </p:grpSpPr>
        <p:sp>
          <p:nvSpPr>
            <p:cNvPr id="21529" name="Oval 20"/>
            <p:cNvSpPr>
              <a:spLocks noChangeArrowheads="1"/>
            </p:cNvSpPr>
            <p:nvPr/>
          </p:nvSpPr>
          <p:spPr bwMode="auto">
            <a:xfrm>
              <a:off x="3137" y="2953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2800"/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3390" y="3132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391275" y="4876800"/>
            <a:ext cx="962025" cy="892175"/>
            <a:chOff x="3597" y="3089"/>
            <a:chExt cx="606" cy="562"/>
          </a:xfrm>
        </p:grpSpPr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3597" y="3089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2800"/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3850" y="3268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P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214563" y="3929063"/>
            <a:ext cx="2776537" cy="2544762"/>
            <a:chOff x="672" y="2496"/>
            <a:chExt cx="1584" cy="1456"/>
          </a:xfrm>
        </p:grpSpPr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672" y="2496"/>
              <a:ext cx="1584" cy="145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24" name="Text Box 30"/>
            <p:cNvSpPr txBox="1">
              <a:spLocks noChangeArrowheads="1"/>
            </p:cNvSpPr>
            <p:nvPr/>
          </p:nvSpPr>
          <p:spPr bwMode="auto">
            <a:xfrm>
              <a:off x="754" y="2946"/>
              <a:ext cx="1315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Rasgos del </a:t>
              </a:r>
            </a:p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perfil:</a:t>
              </a:r>
            </a:p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P. ej. Com. Org.</a:t>
              </a:r>
            </a:p>
          </p:txBody>
        </p:sp>
      </p:grpSp>
      <p:sp>
        <p:nvSpPr>
          <p:cNvPr id="176159" name="Line 31"/>
          <p:cNvSpPr>
            <a:spLocks noChangeShapeType="1"/>
          </p:cNvSpPr>
          <p:nvPr/>
        </p:nvSpPr>
        <p:spPr bwMode="auto">
          <a:xfrm flipV="1">
            <a:off x="3071813" y="1647825"/>
            <a:ext cx="1738312" cy="106680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>
            <a:off x="5857875" y="714375"/>
            <a:ext cx="1500188" cy="142875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 flipH="1">
            <a:off x="5627688" y="3000375"/>
            <a:ext cx="1811337" cy="798513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2" name="Line 34"/>
          <p:cNvSpPr>
            <a:spLocks noChangeShapeType="1"/>
          </p:cNvSpPr>
          <p:nvPr/>
        </p:nvSpPr>
        <p:spPr bwMode="auto">
          <a:xfrm flipH="1">
            <a:off x="6162675" y="3016250"/>
            <a:ext cx="1276350" cy="125095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3" name="Line 35"/>
          <p:cNvSpPr>
            <a:spLocks noChangeShapeType="1"/>
          </p:cNvSpPr>
          <p:nvPr/>
        </p:nvSpPr>
        <p:spPr bwMode="auto">
          <a:xfrm flipH="1">
            <a:off x="7000875" y="3000375"/>
            <a:ext cx="438150" cy="1952625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5" name="Line 37"/>
          <p:cNvSpPr>
            <a:spLocks noChangeShapeType="1"/>
          </p:cNvSpPr>
          <p:nvPr/>
        </p:nvSpPr>
        <p:spPr bwMode="auto">
          <a:xfrm flipH="1">
            <a:off x="3929063" y="5286375"/>
            <a:ext cx="2714625" cy="85725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1522" name="39 Título"/>
          <p:cNvSpPr>
            <a:spLocks noGrp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TO</a:t>
            </a:r>
            <a:endParaRPr lang="es-MX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9" grpId="0" animBg="1"/>
      <p:bldP spid="176160" grpId="0" animBg="1"/>
      <p:bldP spid="176161" grpId="0" animBg="1"/>
      <p:bldP spid="176162" grpId="0" animBg="1"/>
      <p:bldP spid="176163" grpId="0" animBg="1"/>
      <p:bldP spid="176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/>
              <a:t>Perfil Organizacional.</a:t>
            </a:r>
          </a:p>
          <a:p>
            <a:pPr lvl="1" eaLnBrk="1" hangingPunct="1"/>
            <a:r>
              <a:rPr lang="es-MX"/>
              <a:t>Motivación &amp; Liderazgo.</a:t>
            </a:r>
          </a:p>
          <a:p>
            <a:pPr lvl="1" eaLnBrk="1" hangingPunct="1"/>
            <a:r>
              <a:rPr lang="es-MX"/>
              <a:t>Clima Organizacional.</a:t>
            </a:r>
          </a:p>
          <a:p>
            <a:pPr lvl="1" eaLnBrk="1" hangingPunct="1"/>
            <a:r>
              <a:rPr lang="es-MX"/>
              <a:t>Toma de decisiones.</a:t>
            </a:r>
          </a:p>
          <a:p>
            <a:pPr lvl="1" eaLnBrk="1" hangingPunct="1"/>
            <a:r>
              <a:rPr lang="es-MX">
                <a:solidFill>
                  <a:srgbClr val="FF0000"/>
                </a:solidFill>
              </a:rPr>
              <a:t>Comunicación Organizacional.</a:t>
            </a:r>
          </a:p>
          <a:p>
            <a:pPr lvl="1" eaLnBrk="1" hangingPunct="1"/>
            <a:r>
              <a:rPr lang="es-MX"/>
              <a:t>Participación.</a:t>
            </a:r>
          </a:p>
          <a:p>
            <a:pPr lvl="1" eaLnBrk="1" hangingPunct="1"/>
            <a:r>
              <a:rPr lang="es-MX"/>
              <a:t>Eficiencia.</a:t>
            </a:r>
          </a:p>
          <a:p>
            <a:pPr lvl="1" eaLnBrk="1" hangingPunct="1"/>
            <a:r>
              <a:rPr lang="es-MX">
                <a:solidFill>
                  <a:srgbClr val="FF0000"/>
                </a:solidFill>
              </a:rPr>
              <a:t>Concepto de Hombre.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Categorías del perfil</a:t>
            </a:r>
            <a:endParaRPr lang="es-E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/>
              <a:t>Comunicación: Supuestos  Teóricos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/>
          </a:p>
        </p:txBody>
      </p:sp>
    </p:spTree>
    <p:custDataLst>
      <p:tags r:id="rId1"/>
    </p:custData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endParaRPr lang="es-MX"/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¿Comunicación?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¿Comunicación?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La comunicación usualmente se refiere a las actividades que envuelven </a:t>
            </a:r>
            <a:r>
              <a:rPr lang="es-ES_tradnl">
                <a:solidFill>
                  <a:schemeClr val="accent1"/>
                </a:solidFill>
              </a:rPr>
              <a:t>personas</a:t>
            </a:r>
            <a:r>
              <a:rPr lang="es-ES_tradnl"/>
              <a:t>. </a:t>
            </a:r>
          </a:p>
          <a:p>
            <a:pPr eaLnBrk="1" hangingPunct="1"/>
            <a:r>
              <a:rPr lang="es-ES_tradnl"/>
              <a:t>Por lo tanto, la comunicación puede definirse como los </a:t>
            </a:r>
            <a:r>
              <a:rPr lang="es-ES_tradnl">
                <a:solidFill>
                  <a:schemeClr val="accent1"/>
                </a:solidFill>
              </a:rPr>
              <a:t>medios</a:t>
            </a:r>
            <a:r>
              <a:rPr lang="es-ES_tradnl"/>
              <a:t> a través de los cuales la gente intercambia </a:t>
            </a:r>
            <a:r>
              <a:rPr lang="es-ES_tradnl">
                <a:solidFill>
                  <a:schemeClr val="accent1"/>
                </a:solidFill>
              </a:rPr>
              <a:t>sentimientos e</a:t>
            </a:r>
            <a:r>
              <a:rPr lang="es-ES_tradnl"/>
              <a:t> </a:t>
            </a:r>
            <a:r>
              <a:rPr lang="es-ES_tradnl">
                <a:solidFill>
                  <a:schemeClr val="accent1"/>
                </a:solidFill>
              </a:rPr>
              <a:t>ideas</a:t>
            </a:r>
            <a:r>
              <a:rPr lang="es-ES_tradnl"/>
              <a:t>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609600" y="1676400"/>
            <a:ext cx="8077200" cy="609600"/>
          </a:xfrm>
          <a:prstGeom prst="homePlate">
            <a:avLst>
              <a:gd name="adj" fmla="val 7422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Transmisor                                         Receptor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Aristóteles</a:t>
            </a:r>
          </a:p>
        </p:txBody>
      </p:sp>
      <p:sp>
        <p:nvSpPr>
          <p:cNvPr id="26630" name="Rectangle 8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r>
              <a:rPr lang="es-ES_tradnl"/>
              <a:t>Búsqueda de todos los medios posibles de persuasión. </a:t>
            </a:r>
            <a:endParaRPr lang="es-ES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657600" y="9906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600" b="1">
                <a:solidFill>
                  <a:srgbClr val="FFFF00"/>
                </a:solidFill>
                <a:latin typeface="Arial" charset="0"/>
              </a:rPr>
              <a:t>Mensaje</a:t>
            </a:r>
            <a:endParaRPr lang="es-ES_tradnl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581400" y="1981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533400" y="1524000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524000" y="19812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7086600" y="20574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765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Laswell - Nixon</a:t>
            </a:r>
          </a:p>
        </p:txBody>
      </p:sp>
      <p:sp>
        <p:nvSpPr>
          <p:cNvPr id="2765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endParaRPr lang="es-ES_tradnl"/>
          </a:p>
          <a:p>
            <a:pPr eaLnBrk="1" hangingPunct="1"/>
            <a:r>
              <a:rPr lang="es-ES_tradnl"/>
              <a:t>1930, Lazarfeld, Lewin, Lasswell y Hovland. </a:t>
            </a:r>
            <a:endParaRPr lang="es-E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29000" y="1066800"/>
            <a:ext cx="2209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533400" y="28194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Intenciones                                     Condiciones</a:t>
            </a:r>
            <a:endParaRPr lang="es-ES" sz="2800" b="1" dirty="0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3581400" y="1828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7662" name="Text Box 5"/>
          <p:cNvSpPr txBox="1">
            <a:spLocks noChangeArrowheads="1"/>
          </p:cNvSpPr>
          <p:nvPr/>
        </p:nvSpPr>
        <p:spPr bwMode="auto">
          <a:xfrm>
            <a:off x="3581400" y="2133600"/>
            <a:ext cx="1828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Canal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16192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74104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8680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endParaRPr lang="es-MX"/>
          </a:p>
          <a:p>
            <a:endParaRPr lang="es-MX"/>
          </a:p>
          <a:p>
            <a:endParaRPr lang="es-MX"/>
          </a:p>
          <a:p>
            <a:endParaRPr lang="es-MX"/>
          </a:p>
          <a:p>
            <a:endParaRPr lang="es-MX"/>
          </a:p>
          <a:p>
            <a:endParaRPr lang="es-MX"/>
          </a:p>
          <a:p>
            <a:endParaRPr lang="es-MX"/>
          </a:p>
          <a:p>
            <a:endParaRPr lang="es-MX"/>
          </a:p>
          <a:p>
            <a:r>
              <a:rPr lang="es-MX"/>
              <a:t>SMCR.</a:t>
            </a:r>
            <a:endParaRPr lang="es-ES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ES_tradnl"/>
              <a:t>David Berlo</a:t>
            </a:r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0763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3829050" y="1762125"/>
            <a:ext cx="2209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0001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781050" y="3819525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Fuente                                               Destino</a:t>
            </a:r>
            <a:endParaRPr lang="es-ES" sz="2800" b="1" dirty="0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3905250" y="3819525"/>
            <a:ext cx="1289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Canal</a:t>
            </a:r>
            <a:endParaRPr lang="es-E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3676650" y="2752725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704850" y="2447925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/>
              <a:t>Repaso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David Berlo</a:t>
            </a:r>
          </a:p>
        </p:txBody>
      </p:sp>
      <p:graphicFrame>
        <p:nvGraphicFramePr>
          <p:cNvPr id="26" name="25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2992438"/>
          <a:ext cx="8429684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Fuente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Mensaje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Actitudes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Contenido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Actitudes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Conocimiento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Oír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Conocimiento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Habilidades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Tocar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Habilidades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Sistema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Oler</a:t>
                      </a:r>
                    </a:p>
                    <a:p>
                      <a:pPr algn="ctr"/>
                      <a:r>
                        <a:rPr lang="es-MX" sz="2400" dirty="0"/>
                        <a:t>Gusto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Sistema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Ejercicio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LLI... ¿Dónde está el énfasis para lograr una </a:t>
            </a:r>
            <a:r>
              <a:rPr lang="es-ES_tradnl">
                <a:solidFill>
                  <a:schemeClr val="accent1"/>
                </a:solidFill>
              </a:rPr>
              <a:t>comunicación efectiva</a:t>
            </a:r>
            <a:r>
              <a:rPr lang="es-ES_tradnl"/>
              <a:t>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Berlo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“</a:t>
            </a:r>
            <a:r>
              <a:rPr lang="es-ES_tradnl">
                <a:solidFill>
                  <a:schemeClr val="accent1"/>
                </a:solidFill>
              </a:rPr>
              <a:t>El significado no está en las palabras, está en las personas</a:t>
            </a:r>
            <a:r>
              <a:rPr lang="es-ES_tradnl"/>
              <a:t>”. 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McLuhan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“</a:t>
            </a:r>
            <a:r>
              <a:rPr lang="es-ES_tradnl">
                <a:solidFill>
                  <a:schemeClr val="accent1"/>
                </a:solidFill>
              </a:rPr>
              <a:t>El significado no está en el mensaje sino en el medio</a:t>
            </a:r>
            <a:r>
              <a:rPr lang="es-ES_tradnl"/>
              <a:t>”.</a:t>
            </a:r>
            <a:endParaRPr lang="es-MX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2400"/>
              <a:t>Tipos de comunicación organizacional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/>
          </a:p>
        </p:txBody>
      </p:sp>
    </p:spTree>
    <p:custDataLst>
      <p:tags r:id="rId1"/>
    </p:custDataLst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Ejercicio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/>
              <a:t>Identificar qué tipos de comunicación toman lugar en la organización.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Informativa</a:t>
            </a:r>
          </a:p>
        </p:txBody>
      </p:sp>
      <p:sp>
        <p:nvSpPr>
          <p:cNvPr id="35843" name="AutoShape 49"/>
          <p:cNvSpPr>
            <a:spLocks noChangeAspect="1" noChangeArrowheads="1" noTextEdit="1"/>
          </p:cNvSpPr>
          <p:nvPr/>
        </p:nvSpPr>
        <p:spPr bwMode="auto">
          <a:xfrm>
            <a:off x="539750" y="620713"/>
            <a:ext cx="81359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4" name="Freeform 51"/>
          <p:cNvSpPr>
            <a:spLocks noEditPoints="1"/>
          </p:cNvSpPr>
          <p:nvPr/>
        </p:nvSpPr>
        <p:spPr bwMode="auto">
          <a:xfrm>
            <a:off x="6886575" y="2371725"/>
            <a:ext cx="574675" cy="49213"/>
          </a:xfrm>
          <a:custGeom>
            <a:avLst/>
            <a:gdLst>
              <a:gd name="T0" fmla="*/ 2147483647 w 362"/>
              <a:gd name="T1" fmla="*/ 2147483647 h 31"/>
              <a:gd name="T2" fmla="*/ 2147483647 w 362"/>
              <a:gd name="T3" fmla="*/ 2147483647 h 31"/>
              <a:gd name="T4" fmla="*/ 2147483647 w 362"/>
              <a:gd name="T5" fmla="*/ 2147483647 h 31"/>
              <a:gd name="T6" fmla="*/ 2147483647 w 362"/>
              <a:gd name="T7" fmla="*/ 2147483647 h 31"/>
              <a:gd name="T8" fmla="*/ 2147483647 w 362"/>
              <a:gd name="T9" fmla="*/ 2147483647 h 31"/>
              <a:gd name="T10" fmla="*/ 2147483647 w 362"/>
              <a:gd name="T11" fmla="*/ 2147483647 h 31"/>
              <a:gd name="T12" fmla="*/ 0 w 362"/>
              <a:gd name="T13" fmla="*/ 2147483647 h 31"/>
              <a:gd name="T14" fmla="*/ 2147483647 w 362"/>
              <a:gd name="T15" fmla="*/ 0 h 31"/>
              <a:gd name="T16" fmla="*/ 2147483647 w 362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31"/>
              <a:gd name="T29" fmla="*/ 362 w 362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31">
                <a:moveTo>
                  <a:pt x="362" y="20"/>
                </a:moveTo>
                <a:lnTo>
                  <a:pt x="37" y="20"/>
                </a:lnTo>
                <a:lnTo>
                  <a:pt x="37" y="9"/>
                </a:lnTo>
                <a:lnTo>
                  <a:pt x="362" y="9"/>
                </a:lnTo>
                <a:lnTo>
                  <a:pt x="362" y="20"/>
                </a:lnTo>
                <a:close/>
                <a:moveTo>
                  <a:pt x="45" y="31"/>
                </a:moveTo>
                <a:lnTo>
                  <a:pt x="0" y="16"/>
                </a:lnTo>
                <a:lnTo>
                  <a:pt x="45" y="0"/>
                </a:lnTo>
                <a:lnTo>
                  <a:pt x="45" y="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5" name="Freeform 52"/>
          <p:cNvSpPr>
            <a:spLocks noEditPoints="1"/>
          </p:cNvSpPr>
          <p:nvPr/>
        </p:nvSpPr>
        <p:spPr bwMode="auto">
          <a:xfrm>
            <a:off x="6742113" y="2876550"/>
            <a:ext cx="520700" cy="47625"/>
          </a:xfrm>
          <a:custGeom>
            <a:avLst/>
            <a:gdLst>
              <a:gd name="T0" fmla="*/ 2147483647 w 328"/>
              <a:gd name="T1" fmla="*/ 2147483647 h 30"/>
              <a:gd name="T2" fmla="*/ 2147483647 w 328"/>
              <a:gd name="T3" fmla="*/ 2147483647 h 30"/>
              <a:gd name="T4" fmla="*/ 2147483647 w 328"/>
              <a:gd name="T5" fmla="*/ 2147483647 h 30"/>
              <a:gd name="T6" fmla="*/ 2147483647 w 328"/>
              <a:gd name="T7" fmla="*/ 2147483647 h 30"/>
              <a:gd name="T8" fmla="*/ 2147483647 w 328"/>
              <a:gd name="T9" fmla="*/ 2147483647 h 30"/>
              <a:gd name="T10" fmla="*/ 2147483647 w 328"/>
              <a:gd name="T11" fmla="*/ 2147483647 h 30"/>
              <a:gd name="T12" fmla="*/ 0 w 328"/>
              <a:gd name="T13" fmla="*/ 2147483647 h 30"/>
              <a:gd name="T14" fmla="*/ 2147483647 w 328"/>
              <a:gd name="T15" fmla="*/ 0 h 30"/>
              <a:gd name="T16" fmla="*/ 2147483647 w 328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"/>
              <a:gd name="T28" fmla="*/ 0 h 30"/>
              <a:gd name="T29" fmla="*/ 328 w 328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" h="30">
                <a:moveTo>
                  <a:pt x="328" y="19"/>
                </a:moveTo>
                <a:lnTo>
                  <a:pt x="38" y="19"/>
                </a:lnTo>
                <a:lnTo>
                  <a:pt x="38" y="9"/>
                </a:lnTo>
                <a:lnTo>
                  <a:pt x="328" y="9"/>
                </a:lnTo>
                <a:lnTo>
                  <a:pt x="328" y="19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6" name="Freeform 53"/>
          <p:cNvSpPr>
            <a:spLocks/>
          </p:cNvSpPr>
          <p:nvPr/>
        </p:nvSpPr>
        <p:spPr bwMode="auto">
          <a:xfrm>
            <a:off x="539750" y="7286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7" name="Freeform 54"/>
          <p:cNvSpPr>
            <a:spLocks/>
          </p:cNvSpPr>
          <p:nvPr/>
        </p:nvSpPr>
        <p:spPr bwMode="auto">
          <a:xfrm>
            <a:off x="563563" y="752475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48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Freeform 56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0" name="Freeform 57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1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59"/>
          <p:cNvSpPr>
            <a:spLocks noChangeArrowheads="1"/>
          </p:cNvSpPr>
          <p:nvPr/>
        </p:nvSpPr>
        <p:spPr bwMode="auto">
          <a:xfrm>
            <a:off x="679450" y="841375"/>
            <a:ext cx="592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FUENTES</a:t>
            </a:r>
            <a:endParaRPr lang="es-ES"/>
          </a:p>
        </p:txBody>
      </p:sp>
      <p:sp>
        <p:nvSpPr>
          <p:cNvPr id="35853" name="Rectangle 60"/>
          <p:cNvSpPr>
            <a:spLocks noChangeArrowheads="1"/>
          </p:cNvSpPr>
          <p:nvPr/>
        </p:nvSpPr>
        <p:spPr bwMode="auto">
          <a:xfrm>
            <a:off x="674688" y="836613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Fuentes </a:t>
            </a:r>
          </a:p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externas</a:t>
            </a:r>
            <a:endParaRPr lang="es-ES"/>
          </a:p>
        </p:txBody>
      </p:sp>
      <p:sp>
        <p:nvSpPr>
          <p:cNvPr id="35854" name="Rectangle 63"/>
          <p:cNvSpPr>
            <a:spLocks noChangeArrowheads="1"/>
          </p:cNvSpPr>
          <p:nvPr/>
        </p:nvSpPr>
        <p:spPr bwMode="auto">
          <a:xfrm>
            <a:off x="2195513" y="620713"/>
            <a:ext cx="1439862" cy="719137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5" name="Rectangle 64"/>
          <p:cNvSpPr>
            <a:spLocks noChangeArrowheads="1"/>
          </p:cNvSpPr>
          <p:nvPr/>
        </p:nvSpPr>
        <p:spPr bwMode="auto">
          <a:xfrm>
            <a:off x="2219325" y="644525"/>
            <a:ext cx="1439863" cy="7207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6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5038" y="630238"/>
            <a:ext cx="1436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Rectangle 66"/>
          <p:cNvSpPr>
            <a:spLocks noChangeArrowheads="1"/>
          </p:cNvSpPr>
          <p:nvPr/>
        </p:nvSpPr>
        <p:spPr bwMode="auto">
          <a:xfrm>
            <a:off x="2328863" y="904875"/>
            <a:ext cx="1184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8" name="Rectangle 67"/>
          <p:cNvSpPr>
            <a:spLocks noChangeArrowheads="1"/>
          </p:cNvSpPr>
          <p:nvPr/>
        </p:nvSpPr>
        <p:spPr bwMode="auto">
          <a:xfrm>
            <a:off x="2324100" y="900113"/>
            <a:ext cx="1184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9" name="Rectangle 68"/>
          <p:cNvSpPr>
            <a:spLocks noChangeArrowheads="1"/>
          </p:cNvSpPr>
          <p:nvPr/>
        </p:nvSpPr>
        <p:spPr bwMode="auto">
          <a:xfrm>
            <a:off x="1116013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0" name="Rectangle 69"/>
          <p:cNvSpPr>
            <a:spLocks noChangeArrowheads="1"/>
          </p:cNvSpPr>
          <p:nvPr/>
        </p:nvSpPr>
        <p:spPr bwMode="auto">
          <a:xfrm>
            <a:off x="1139825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1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4625975"/>
            <a:ext cx="10763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Rectangle 71"/>
          <p:cNvSpPr>
            <a:spLocks noChangeArrowheads="1"/>
          </p:cNvSpPr>
          <p:nvPr/>
        </p:nvSpPr>
        <p:spPr bwMode="auto">
          <a:xfrm>
            <a:off x="1411288" y="4883150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3" name="Rectangle 72"/>
          <p:cNvSpPr>
            <a:spLocks noChangeArrowheads="1"/>
          </p:cNvSpPr>
          <p:nvPr/>
        </p:nvSpPr>
        <p:spPr bwMode="auto">
          <a:xfrm>
            <a:off x="1406525" y="487838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4" name="Rectangle 73"/>
          <p:cNvSpPr>
            <a:spLocks noChangeArrowheads="1"/>
          </p:cNvSpPr>
          <p:nvPr/>
        </p:nvSpPr>
        <p:spPr bwMode="auto">
          <a:xfrm>
            <a:off x="2482850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5" name="Rectangle 74"/>
          <p:cNvSpPr>
            <a:spLocks noChangeArrowheads="1"/>
          </p:cNvSpPr>
          <p:nvPr/>
        </p:nvSpPr>
        <p:spPr bwMode="auto">
          <a:xfrm>
            <a:off x="2506663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6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2375" y="4625975"/>
            <a:ext cx="10779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7" name="Rectangle 76"/>
          <p:cNvSpPr>
            <a:spLocks noChangeArrowheads="1"/>
          </p:cNvSpPr>
          <p:nvPr/>
        </p:nvSpPr>
        <p:spPr bwMode="auto">
          <a:xfrm>
            <a:off x="2749550" y="4803775"/>
            <a:ext cx="557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8" name="Rectangle 77"/>
          <p:cNvSpPr>
            <a:spLocks noChangeArrowheads="1"/>
          </p:cNvSpPr>
          <p:nvPr/>
        </p:nvSpPr>
        <p:spPr bwMode="auto">
          <a:xfrm>
            <a:off x="2744788" y="4799013"/>
            <a:ext cx="557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9" name="Rectangle 78"/>
          <p:cNvSpPr>
            <a:spLocks noChangeArrowheads="1"/>
          </p:cNvSpPr>
          <p:nvPr/>
        </p:nvSpPr>
        <p:spPr bwMode="auto">
          <a:xfrm>
            <a:off x="2778125" y="496093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0" name="Rectangle 79"/>
          <p:cNvSpPr>
            <a:spLocks noChangeArrowheads="1"/>
          </p:cNvSpPr>
          <p:nvPr/>
        </p:nvSpPr>
        <p:spPr bwMode="auto">
          <a:xfrm>
            <a:off x="2773363" y="4956175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1" name="Freeform 80"/>
          <p:cNvSpPr>
            <a:spLocks/>
          </p:cNvSpPr>
          <p:nvPr/>
        </p:nvSpPr>
        <p:spPr bwMode="auto">
          <a:xfrm>
            <a:off x="3937000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2" name="Freeform 81"/>
          <p:cNvSpPr>
            <a:spLocks/>
          </p:cNvSpPr>
          <p:nvPr/>
        </p:nvSpPr>
        <p:spPr bwMode="auto">
          <a:xfrm>
            <a:off x="3960813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2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4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5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3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1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3" name="Picture 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4" name="Freeform 83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5" name="Freeform 84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6" name="Picture 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86"/>
          <p:cNvSpPr>
            <a:spLocks noChangeArrowheads="1"/>
          </p:cNvSpPr>
          <p:nvPr/>
        </p:nvSpPr>
        <p:spPr bwMode="auto">
          <a:xfrm>
            <a:off x="4083050" y="4668838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8" name="Rectangle 87"/>
          <p:cNvSpPr>
            <a:spLocks noChangeArrowheads="1"/>
          </p:cNvSpPr>
          <p:nvPr/>
        </p:nvSpPr>
        <p:spPr bwMode="auto">
          <a:xfrm>
            <a:off x="4078288" y="4664075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9" name="Rectangle 88"/>
          <p:cNvSpPr>
            <a:spLocks noChangeArrowheads="1"/>
          </p:cNvSpPr>
          <p:nvPr/>
        </p:nvSpPr>
        <p:spPr bwMode="auto">
          <a:xfrm>
            <a:off x="4141788" y="4827588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0" name="Rectangle 89"/>
          <p:cNvSpPr>
            <a:spLocks noChangeArrowheads="1"/>
          </p:cNvSpPr>
          <p:nvPr/>
        </p:nvSpPr>
        <p:spPr bwMode="auto">
          <a:xfrm>
            <a:off x="4137025" y="4822825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1" name="Rectangle 90"/>
          <p:cNvSpPr>
            <a:spLocks noChangeArrowheads="1"/>
          </p:cNvSpPr>
          <p:nvPr/>
        </p:nvSpPr>
        <p:spPr bwMode="auto">
          <a:xfrm>
            <a:off x="4006850" y="4986338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2" name="Rectangle 91"/>
          <p:cNvSpPr>
            <a:spLocks noChangeArrowheads="1"/>
          </p:cNvSpPr>
          <p:nvPr/>
        </p:nvSpPr>
        <p:spPr bwMode="auto">
          <a:xfrm>
            <a:off x="4002088" y="4981575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3" name="Freeform 92"/>
          <p:cNvSpPr>
            <a:spLocks/>
          </p:cNvSpPr>
          <p:nvPr/>
        </p:nvSpPr>
        <p:spPr bwMode="auto">
          <a:xfrm>
            <a:off x="5503863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6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9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2" y="358"/>
                </a:lnTo>
                <a:lnTo>
                  <a:pt x="444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1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4" name="Freeform 93"/>
          <p:cNvSpPr>
            <a:spLocks/>
          </p:cNvSpPr>
          <p:nvPr/>
        </p:nvSpPr>
        <p:spPr bwMode="auto">
          <a:xfrm>
            <a:off x="5527675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2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2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5" name="Picture 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6" name="Freeform 95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7" name="Freeform 96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8" name="Picture 9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9" name="Rectangle 98"/>
          <p:cNvSpPr>
            <a:spLocks noChangeArrowheads="1"/>
          </p:cNvSpPr>
          <p:nvPr/>
        </p:nvSpPr>
        <p:spPr bwMode="auto">
          <a:xfrm>
            <a:off x="5757863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0" name="Rectangle 99"/>
          <p:cNvSpPr>
            <a:spLocks noChangeArrowheads="1"/>
          </p:cNvSpPr>
          <p:nvPr/>
        </p:nvSpPr>
        <p:spPr bwMode="auto">
          <a:xfrm>
            <a:off x="5753100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1" name="Rectangle 100"/>
          <p:cNvSpPr>
            <a:spLocks noChangeArrowheads="1"/>
          </p:cNvSpPr>
          <p:nvPr/>
        </p:nvSpPr>
        <p:spPr bwMode="auto">
          <a:xfrm>
            <a:off x="5859463" y="4827588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2" name="Rectangle 101"/>
          <p:cNvSpPr>
            <a:spLocks noChangeArrowheads="1"/>
          </p:cNvSpPr>
          <p:nvPr/>
        </p:nvSpPr>
        <p:spPr bwMode="auto">
          <a:xfrm>
            <a:off x="5854700" y="4822825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3" name="Rectangle 102"/>
          <p:cNvSpPr>
            <a:spLocks noChangeArrowheads="1"/>
          </p:cNvSpPr>
          <p:nvPr/>
        </p:nvSpPr>
        <p:spPr bwMode="auto">
          <a:xfrm>
            <a:off x="5626100" y="4986338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4" name="Rectangle 103"/>
          <p:cNvSpPr>
            <a:spLocks noChangeArrowheads="1"/>
          </p:cNvSpPr>
          <p:nvPr/>
        </p:nvSpPr>
        <p:spPr bwMode="auto">
          <a:xfrm>
            <a:off x="5621338" y="4981575"/>
            <a:ext cx="830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5" name="Freeform 104"/>
          <p:cNvSpPr>
            <a:spLocks/>
          </p:cNvSpPr>
          <p:nvPr/>
        </p:nvSpPr>
        <p:spPr bwMode="auto">
          <a:xfrm>
            <a:off x="7089775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0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6" name="Freeform 105"/>
          <p:cNvSpPr>
            <a:spLocks/>
          </p:cNvSpPr>
          <p:nvPr/>
        </p:nvSpPr>
        <p:spPr bwMode="auto">
          <a:xfrm>
            <a:off x="7113588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1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97" name="Picture 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8" name="Freeform 107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9" name="Freeform 108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0" name="Picture 1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1" name="Rectangle 110"/>
          <p:cNvSpPr>
            <a:spLocks noChangeArrowheads="1"/>
          </p:cNvSpPr>
          <p:nvPr/>
        </p:nvSpPr>
        <p:spPr bwMode="auto">
          <a:xfrm>
            <a:off x="7342188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2" name="Rectangle 111"/>
          <p:cNvSpPr>
            <a:spLocks noChangeArrowheads="1"/>
          </p:cNvSpPr>
          <p:nvPr/>
        </p:nvSpPr>
        <p:spPr bwMode="auto">
          <a:xfrm>
            <a:off x="7337425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3" name="Rectangle 112"/>
          <p:cNvSpPr>
            <a:spLocks noChangeArrowheads="1"/>
          </p:cNvSpPr>
          <p:nvPr/>
        </p:nvSpPr>
        <p:spPr bwMode="auto">
          <a:xfrm>
            <a:off x="7348538" y="482758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4" name="Rectangle 113"/>
          <p:cNvSpPr>
            <a:spLocks noChangeArrowheads="1"/>
          </p:cNvSpPr>
          <p:nvPr/>
        </p:nvSpPr>
        <p:spPr bwMode="auto">
          <a:xfrm>
            <a:off x="7343775" y="4822825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5" name="Rectangle 114"/>
          <p:cNvSpPr>
            <a:spLocks noChangeArrowheads="1"/>
          </p:cNvSpPr>
          <p:nvPr/>
        </p:nvSpPr>
        <p:spPr bwMode="auto">
          <a:xfrm>
            <a:off x="7296150" y="4986338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6" name="Rectangle 115"/>
          <p:cNvSpPr>
            <a:spLocks noChangeArrowheads="1"/>
          </p:cNvSpPr>
          <p:nvPr/>
        </p:nvSpPr>
        <p:spPr bwMode="auto">
          <a:xfrm>
            <a:off x="7291388" y="4981575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7" name="Rectangle 116"/>
          <p:cNvSpPr>
            <a:spLocks noChangeArrowheads="1"/>
          </p:cNvSpPr>
          <p:nvPr/>
        </p:nvSpPr>
        <p:spPr bwMode="auto">
          <a:xfrm>
            <a:off x="7234238" y="2168525"/>
            <a:ext cx="1366837" cy="93503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08" name="Rectangle 117"/>
          <p:cNvSpPr>
            <a:spLocks noChangeArrowheads="1"/>
          </p:cNvSpPr>
          <p:nvPr/>
        </p:nvSpPr>
        <p:spPr bwMode="auto">
          <a:xfrm>
            <a:off x="7258050" y="2192338"/>
            <a:ext cx="1366838" cy="9366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9" name="Picture 1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43763" y="2178050"/>
            <a:ext cx="1365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0" name="Rectangle 119"/>
          <p:cNvSpPr>
            <a:spLocks noChangeArrowheads="1"/>
          </p:cNvSpPr>
          <p:nvPr/>
        </p:nvSpPr>
        <p:spPr bwMode="auto">
          <a:xfrm>
            <a:off x="7346950" y="2560638"/>
            <a:ext cx="1155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1" name="Rectangle 120"/>
          <p:cNvSpPr>
            <a:spLocks noChangeArrowheads="1"/>
          </p:cNvSpPr>
          <p:nvPr/>
        </p:nvSpPr>
        <p:spPr bwMode="auto">
          <a:xfrm>
            <a:off x="7342188" y="2555875"/>
            <a:ext cx="1155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2" name="Rectangle 121"/>
          <p:cNvSpPr>
            <a:spLocks noChangeArrowheads="1"/>
          </p:cNvSpPr>
          <p:nvPr/>
        </p:nvSpPr>
        <p:spPr bwMode="auto">
          <a:xfrm>
            <a:off x="7197725" y="3454400"/>
            <a:ext cx="1439863" cy="720725"/>
          </a:xfrm>
          <a:prstGeom prst="rect">
            <a:avLst/>
          </a:prstGeom>
          <a:solidFill>
            <a:srgbClr val="C2E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3" name="Rectangle 122"/>
          <p:cNvSpPr>
            <a:spLocks noChangeArrowheads="1"/>
          </p:cNvSpPr>
          <p:nvPr/>
        </p:nvSpPr>
        <p:spPr bwMode="auto">
          <a:xfrm>
            <a:off x="7221538" y="3478213"/>
            <a:ext cx="1439862" cy="720725"/>
          </a:xfrm>
          <a:prstGeom prst="rect">
            <a:avLst/>
          </a:prstGeom>
          <a:solidFill>
            <a:srgbClr val="5C7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4" name="Picture 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7250" y="3463925"/>
            <a:ext cx="14366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5" name="Rectangle 124"/>
          <p:cNvSpPr>
            <a:spLocks noChangeArrowheads="1"/>
          </p:cNvSpPr>
          <p:nvPr/>
        </p:nvSpPr>
        <p:spPr bwMode="auto">
          <a:xfrm>
            <a:off x="7342188" y="3738563"/>
            <a:ext cx="1165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6" name="Rectangle 125"/>
          <p:cNvSpPr>
            <a:spLocks noChangeArrowheads="1"/>
          </p:cNvSpPr>
          <p:nvPr/>
        </p:nvSpPr>
        <p:spPr bwMode="auto">
          <a:xfrm>
            <a:off x="7337425" y="3733800"/>
            <a:ext cx="1165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7" name="Rectangle 126"/>
          <p:cNvSpPr>
            <a:spLocks noChangeArrowheads="1"/>
          </p:cNvSpPr>
          <p:nvPr/>
        </p:nvSpPr>
        <p:spPr bwMode="auto">
          <a:xfrm>
            <a:off x="5362575" y="3463925"/>
            <a:ext cx="1366838" cy="67468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8" name="Rectangle 127"/>
          <p:cNvSpPr>
            <a:spLocks noChangeArrowheads="1"/>
          </p:cNvSpPr>
          <p:nvPr/>
        </p:nvSpPr>
        <p:spPr bwMode="auto">
          <a:xfrm>
            <a:off x="5386388" y="3487738"/>
            <a:ext cx="1366837" cy="674687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9" name="Picture 1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72100" y="3473450"/>
            <a:ext cx="13652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20" name="Rectangle 129"/>
          <p:cNvSpPr>
            <a:spLocks noChangeArrowheads="1"/>
          </p:cNvSpPr>
          <p:nvPr/>
        </p:nvSpPr>
        <p:spPr bwMode="auto">
          <a:xfrm>
            <a:off x="5441950" y="3725863"/>
            <a:ext cx="1219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1" name="Rectangle 130"/>
          <p:cNvSpPr>
            <a:spLocks noChangeArrowheads="1"/>
          </p:cNvSpPr>
          <p:nvPr/>
        </p:nvSpPr>
        <p:spPr bwMode="auto">
          <a:xfrm>
            <a:off x="5437188" y="3721100"/>
            <a:ext cx="1219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2" name="Freeform 131"/>
          <p:cNvSpPr>
            <a:spLocks noEditPoints="1"/>
          </p:cNvSpPr>
          <p:nvPr/>
        </p:nvSpPr>
        <p:spPr bwMode="auto">
          <a:xfrm>
            <a:off x="6742113" y="3790950"/>
            <a:ext cx="468312" cy="47625"/>
          </a:xfrm>
          <a:custGeom>
            <a:avLst/>
            <a:gdLst>
              <a:gd name="T0" fmla="*/ 2147483647 w 295"/>
              <a:gd name="T1" fmla="*/ 2147483647 h 30"/>
              <a:gd name="T2" fmla="*/ 2147483647 w 295"/>
              <a:gd name="T3" fmla="*/ 2147483647 h 30"/>
              <a:gd name="T4" fmla="*/ 2147483647 w 295"/>
              <a:gd name="T5" fmla="*/ 2147483647 h 30"/>
              <a:gd name="T6" fmla="*/ 2147483647 w 295"/>
              <a:gd name="T7" fmla="*/ 2147483647 h 30"/>
              <a:gd name="T8" fmla="*/ 2147483647 w 295"/>
              <a:gd name="T9" fmla="*/ 2147483647 h 30"/>
              <a:gd name="T10" fmla="*/ 2147483647 w 295"/>
              <a:gd name="T11" fmla="*/ 2147483647 h 30"/>
              <a:gd name="T12" fmla="*/ 0 w 295"/>
              <a:gd name="T13" fmla="*/ 2147483647 h 30"/>
              <a:gd name="T14" fmla="*/ 2147483647 w 295"/>
              <a:gd name="T15" fmla="*/ 0 h 30"/>
              <a:gd name="T16" fmla="*/ 2147483647 w 29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5"/>
              <a:gd name="T28" fmla="*/ 0 h 30"/>
              <a:gd name="T29" fmla="*/ 295 w 295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5" h="30">
                <a:moveTo>
                  <a:pt x="295" y="28"/>
                </a:moveTo>
                <a:lnTo>
                  <a:pt x="38" y="21"/>
                </a:lnTo>
                <a:lnTo>
                  <a:pt x="38" y="9"/>
                </a:lnTo>
                <a:lnTo>
                  <a:pt x="295" y="16"/>
                </a:lnTo>
                <a:lnTo>
                  <a:pt x="295" y="28"/>
                </a:lnTo>
                <a:close/>
                <a:moveTo>
                  <a:pt x="44" y="30"/>
                </a:moveTo>
                <a:lnTo>
                  <a:pt x="0" y="13"/>
                </a:lnTo>
                <a:lnTo>
                  <a:pt x="45" y="0"/>
                </a:lnTo>
                <a:lnTo>
                  <a:pt x="44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3" name="Freeform 132"/>
          <p:cNvSpPr>
            <a:spLocks noEditPoints="1"/>
          </p:cNvSpPr>
          <p:nvPr/>
        </p:nvSpPr>
        <p:spPr bwMode="auto">
          <a:xfrm>
            <a:off x="3646488" y="931863"/>
            <a:ext cx="3240087" cy="68262"/>
          </a:xfrm>
          <a:custGeom>
            <a:avLst/>
            <a:gdLst>
              <a:gd name="T0" fmla="*/ 0 w 2041"/>
              <a:gd name="T1" fmla="*/ 2147483647 h 43"/>
              <a:gd name="T2" fmla="*/ 2147483647 w 2041"/>
              <a:gd name="T3" fmla="*/ 2147483647 h 43"/>
              <a:gd name="T4" fmla="*/ 2147483647 w 2041"/>
              <a:gd name="T5" fmla="*/ 2147483647 h 43"/>
              <a:gd name="T6" fmla="*/ 0 w 2041"/>
              <a:gd name="T7" fmla="*/ 2147483647 h 43"/>
              <a:gd name="T8" fmla="*/ 0 w 2041"/>
              <a:gd name="T9" fmla="*/ 2147483647 h 43"/>
              <a:gd name="T10" fmla="*/ 2147483647 w 2041"/>
              <a:gd name="T11" fmla="*/ 0 h 43"/>
              <a:gd name="T12" fmla="*/ 2147483647 w 2041"/>
              <a:gd name="T13" fmla="*/ 2147483647 h 43"/>
              <a:gd name="T14" fmla="*/ 2147483647 w 2041"/>
              <a:gd name="T15" fmla="*/ 2147483647 h 43"/>
              <a:gd name="T16" fmla="*/ 2147483647 w 2041"/>
              <a:gd name="T17" fmla="*/ 0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41"/>
              <a:gd name="T28" fmla="*/ 0 h 43"/>
              <a:gd name="T29" fmla="*/ 2041 w 2041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41" h="43">
                <a:moveTo>
                  <a:pt x="0" y="32"/>
                </a:moveTo>
                <a:lnTo>
                  <a:pt x="2003" y="10"/>
                </a:lnTo>
                <a:lnTo>
                  <a:pt x="2003" y="22"/>
                </a:lnTo>
                <a:lnTo>
                  <a:pt x="0" y="43"/>
                </a:lnTo>
                <a:lnTo>
                  <a:pt x="0" y="32"/>
                </a:lnTo>
                <a:close/>
                <a:moveTo>
                  <a:pt x="1995" y="0"/>
                </a:moveTo>
                <a:lnTo>
                  <a:pt x="2041" y="16"/>
                </a:lnTo>
                <a:lnTo>
                  <a:pt x="1995" y="31"/>
                </a:lnTo>
                <a:lnTo>
                  <a:pt x="1995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4" name="Freeform 133"/>
          <p:cNvSpPr>
            <a:spLocks noEditPoints="1"/>
          </p:cNvSpPr>
          <p:nvPr/>
        </p:nvSpPr>
        <p:spPr bwMode="auto">
          <a:xfrm>
            <a:off x="3575050" y="4927600"/>
            <a:ext cx="374650" cy="47625"/>
          </a:xfrm>
          <a:custGeom>
            <a:avLst/>
            <a:gdLst>
              <a:gd name="T0" fmla="*/ 2147483647 w 236"/>
              <a:gd name="T1" fmla="*/ 2147483647 h 30"/>
              <a:gd name="T2" fmla="*/ 2147483647 w 236"/>
              <a:gd name="T3" fmla="*/ 2147483647 h 30"/>
              <a:gd name="T4" fmla="*/ 2147483647 w 236"/>
              <a:gd name="T5" fmla="*/ 2147483647 h 30"/>
              <a:gd name="T6" fmla="*/ 2147483647 w 236"/>
              <a:gd name="T7" fmla="*/ 2147483647 h 30"/>
              <a:gd name="T8" fmla="*/ 2147483647 w 236"/>
              <a:gd name="T9" fmla="*/ 2147483647 h 30"/>
              <a:gd name="T10" fmla="*/ 2147483647 w 236"/>
              <a:gd name="T11" fmla="*/ 2147483647 h 30"/>
              <a:gd name="T12" fmla="*/ 0 w 236"/>
              <a:gd name="T13" fmla="*/ 2147483647 h 30"/>
              <a:gd name="T14" fmla="*/ 2147483647 w 236"/>
              <a:gd name="T15" fmla="*/ 0 h 30"/>
              <a:gd name="T16" fmla="*/ 2147483647 w 236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"/>
              <a:gd name="T28" fmla="*/ 0 h 30"/>
              <a:gd name="T29" fmla="*/ 236 w 236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" h="30">
                <a:moveTo>
                  <a:pt x="236" y="20"/>
                </a:moveTo>
                <a:lnTo>
                  <a:pt x="38" y="20"/>
                </a:lnTo>
                <a:lnTo>
                  <a:pt x="38" y="9"/>
                </a:lnTo>
                <a:lnTo>
                  <a:pt x="236" y="9"/>
                </a:lnTo>
                <a:lnTo>
                  <a:pt x="236" y="20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5" name="Freeform 134"/>
          <p:cNvSpPr>
            <a:spLocks noEditPoints="1"/>
          </p:cNvSpPr>
          <p:nvPr/>
        </p:nvSpPr>
        <p:spPr bwMode="auto">
          <a:xfrm>
            <a:off x="2206625" y="4927600"/>
            <a:ext cx="288925" cy="47625"/>
          </a:xfrm>
          <a:custGeom>
            <a:avLst/>
            <a:gdLst>
              <a:gd name="T0" fmla="*/ 2147483647 w 182"/>
              <a:gd name="T1" fmla="*/ 2147483647 h 30"/>
              <a:gd name="T2" fmla="*/ 2147483647 w 182"/>
              <a:gd name="T3" fmla="*/ 2147483647 h 30"/>
              <a:gd name="T4" fmla="*/ 2147483647 w 182"/>
              <a:gd name="T5" fmla="*/ 2147483647 h 30"/>
              <a:gd name="T6" fmla="*/ 2147483647 w 182"/>
              <a:gd name="T7" fmla="*/ 2147483647 h 30"/>
              <a:gd name="T8" fmla="*/ 2147483647 w 182"/>
              <a:gd name="T9" fmla="*/ 2147483647 h 30"/>
              <a:gd name="T10" fmla="*/ 2147483647 w 182"/>
              <a:gd name="T11" fmla="*/ 2147483647 h 30"/>
              <a:gd name="T12" fmla="*/ 0 w 182"/>
              <a:gd name="T13" fmla="*/ 2147483647 h 30"/>
              <a:gd name="T14" fmla="*/ 2147483647 w 182"/>
              <a:gd name="T15" fmla="*/ 0 h 30"/>
              <a:gd name="T16" fmla="*/ 2147483647 w 182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30"/>
              <a:gd name="T29" fmla="*/ 182 w 182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30">
                <a:moveTo>
                  <a:pt x="182" y="20"/>
                </a:moveTo>
                <a:lnTo>
                  <a:pt x="38" y="20"/>
                </a:lnTo>
                <a:lnTo>
                  <a:pt x="38" y="9"/>
                </a:lnTo>
                <a:lnTo>
                  <a:pt x="182" y="9"/>
                </a:lnTo>
                <a:lnTo>
                  <a:pt x="182" y="20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6" name="Freeform 135"/>
          <p:cNvSpPr>
            <a:spLocks noEditPoints="1"/>
          </p:cNvSpPr>
          <p:nvPr/>
        </p:nvSpPr>
        <p:spPr bwMode="auto">
          <a:xfrm>
            <a:off x="1416050" y="931863"/>
            <a:ext cx="790575" cy="49212"/>
          </a:xfrm>
          <a:custGeom>
            <a:avLst/>
            <a:gdLst>
              <a:gd name="T0" fmla="*/ 0 w 498"/>
              <a:gd name="T1" fmla="*/ 2147483647 h 31"/>
              <a:gd name="T2" fmla="*/ 2147483647 w 498"/>
              <a:gd name="T3" fmla="*/ 2147483647 h 31"/>
              <a:gd name="T4" fmla="*/ 2147483647 w 498"/>
              <a:gd name="T5" fmla="*/ 2147483647 h 31"/>
              <a:gd name="T6" fmla="*/ 0 w 498"/>
              <a:gd name="T7" fmla="*/ 2147483647 h 31"/>
              <a:gd name="T8" fmla="*/ 0 w 498"/>
              <a:gd name="T9" fmla="*/ 2147483647 h 31"/>
              <a:gd name="T10" fmla="*/ 2147483647 w 498"/>
              <a:gd name="T11" fmla="*/ 0 h 31"/>
              <a:gd name="T12" fmla="*/ 2147483647 w 498"/>
              <a:gd name="T13" fmla="*/ 2147483647 h 31"/>
              <a:gd name="T14" fmla="*/ 2147483647 w 498"/>
              <a:gd name="T15" fmla="*/ 2147483647 h 31"/>
              <a:gd name="T16" fmla="*/ 2147483647 w 498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8"/>
              <a:gd name="T28" fmla="*/ 0 h 31"/>
              <a:gd name="T29" fmla="*/ 498 w 498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8" h="31">
                <a:moveTo>
                  <a:pt x="0" y="10"/>
                </a:moveTo>
                <a:lnTo>
                  <a:pt x="461" y="10"/>
                </a:lnTo>
                <a:lnTo>
                  <a:pt x="461" y="22"/>
                </a:lnTo>
                <a:lnTo>
                  <a:pt x="0" y="20"/>
                </a:lnTo>
                <a:lnTo>
                  <a:pt x="0" y="10"/>
                </a:lnTo>
                <a:close/>
                <a:moveTo>
                  <a:pt x="453" y="0"/>
                </a:moveTo>
                <a:lnTo>
                  <a:pt x="498" y="16"/>
                </a:lnTo>
                <a:lnTo>
                  <a:pt x="453" y="31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7" name="Freeform 136"/>
          <p:cNvSpPr>
            <a:spLocks noEditPoints="1"/>
          </p:cNvSpPr>
          <p:nvPr/>
        </p:nvSpPr>
        <p:spPr bwMode="auto">
          <a:xfrm>
            <a:off x="1608138" y="1028700"/>
            <a:ext cx="66675" cy="3598863"/>
          </a:xfrm>
          <a:custGeom>
            <a:avLst/>
            <a:gdLst>
              <a:gd name="T0" fmla="*/ 2147483647 w 42"/>
              <a:gd name="T1" fmla="*/ 2147483647 h 2267"/>
              <a:gd name="T2" fmla="*/ 2147483647 w 42"/>
              <a:gd name="T3" fmla="*/ 2147483647 h 2267"/>
              <a:gd name="T4" fmla="*/ 2147483647 w 42"/>
              <a:gd name="T5" fmla="*/ 2147483647 h 2267"/>
              <a:gd name="T6" fmla="*/ 2147483647 w 42"/>
              <a:gd name="T7" fmla="*/ 2147483647 h 2267"/>
              <a:gd name="T8" fmla="*/ 2147483647 w 42"/>
              <a:gd name="T9" fmla="*/ 2147483647 h 2267"/>
              <a:gd name="T10" fmla="*/ 0 w 42"/>
              <a:gd name="T11" fmla="*/ 2147483647 h 2267"/>
              <a:gd name="T12" fmla="*/ 2147483647 w 42"/>
              <a:gd name="T13" fmla="*/ 0 h 2267"/>
              <a:gd name="T14" fmla="*/ 2147483647 w 42"/>
              <a:gd name="T15" fmla="*/ 2147483647 h 2267"/>
              <a:gd name="T16" fmla="*/ 0 w 42"/>
              <a:gd name="T17" fmla="*/ 2147483647 h 22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2267"/>
              <a:gd name="T29" fmla="*/ 42 w 42"/>
              <a:gd name="T30" fmla="*/ 2267 h 22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2267">
                <a:moveTo>
                  <a:pt x="31" y="2267"/>
                </a:moveTo>
                <a:lnTo>
                  <a:pt x="9" y="38"/>
                </a:lnTo>
                <a:lnTo>
                  <a:pt x="21" y="38"/>
                </a:lnTo>
                <a:lnTo>
                  <a:pt x="42" y="2267"/>
                </a:lnTo>
                <a:lnTo>
                  <a:pt x="31" y="226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8" name="Freeform 137"/>
          <p:cNvSpPr>
            <a:spLocks noEditPoints="1"/>
          </p:cNvSpPr>
          <p:nvPr/>
        </p:nvSpPr>
        <p:spPr bwMode="auto">
          <a:xfrm>
            <a:off x="7905750" y="3116263"/>
            <a:ext cx="47625" cy="350837"/>
          </a:xfrm>
          <a:custGeom>
            <a:avLst/>
            <a:gdLst>
              <a:gd name="T0" fmla="*/ 2147483647 w 30"/>
              <a:gd name="T1" fmla="*/ 0 h 221"/>
              <a:gd name="T2" fmla="*/ 2147483647 w 30"/>
              <a:gd name="T3" fmla="*/ 2147483647 h 221"/>
              <a:gd name="T4" fmla="*/ 2147483647 w 30"/>
              <a:gd name="T5" fmla="*/ 2147483647 h 221"/>
              <a:gd name="T6" fmla="*/ 2147483647 w 30"/>
              <a:gd name="T7" fmla="*/ 0 h 221"/>
              <a:gd name="T8" fmla="*/ 2147483647 w 30"/>
              <a:gd name="T9" fmla="*/ 0 h 221"/>
              <a:gd name="T10" fmla="*/ 2147483647 w 30"/>
              <a:gd name="T11" fmla="*/ 2147483647 h 221"/>
              <a:gd name="T12" fmla="*/ 2147483647 w 30"/>
              <a:gd name="T13" fmla="*/ 2147483647 h 221"/>
              <a:gd name="T14" fmla="*/ 0 w 30"/>
              <a:gd name="T15" fmla="*/ 2147483647 h 221"/>
              <a:gd name="T16" fmla="*/ 2147483647 w 30"/>
              <a:gd name="T17" fmla="*/ 2147483647 h 2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21"/>
              <a:gd name="T29" fmla="*/ 30 w 30"/>
              <a:gd name="T30" fmla="*/ 221 h 2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21">
                <a:moveTo>
                  <a:pt x="20" y="0"/>
                </a:moveTo>
                <a:lnTo>
                  <a:pt x="20" y="183"/>
                </a:lnTo>
                <a:lnTo>
                  <a:pt x="9" y="183"/>
                </a:lnTo>
                <a:lnTo>
                  <a:pt x="9" y="0"/>
                </a:lnTo>
                <a:lnTo>
                  <a:pt x="20" y="0"/>
                </a:lnTo>
                <a:close/>
                <a:moveTo>
                  <a:pt x="30" y="175"/>
                </a:moveTo>
                <a:lnTo>
                  <a:pt x="15" y="221"/>
                </a:lnTo>
                <a:lnTo>
                  <a:pt x="0" y="175"/>
                </a:lnTo>
                <a:lnTo>
                  <a:pt x="30" y="1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9" name="Rectangle 138"/>
          <p:cNvSpPr>
            <a:spLocks noChangeArrowheads="1"/>
          </p:cNvSpPr>
          <p:nvPr/>
        </p:nvSpPr>
        <p:spPr bwMode="auto">
          <a:xfrm>
            <a:off x="5794375" y="2708275"/>
            <a:ext cx="935038" cy="360363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0" name="Rectangle 139"/>
          <p:cNvSpPr>
            <a:spLocks noChangeArrowheads="1"/>
          </p:cNvSpPr>
          <p:nvPr/>
        </p:nvSpPr>
        <p:spPr bwMode="auto">
          <a:xfrm>
            <a:off x="5818188" y="2732088"/>
            <a:ext cx="935037" cy="360362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1" name="Picture 1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03900" y="2717800"/>
            <a:ext cx="9334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2" name="Rectangle 141"/>
          <p:cNvSpPr>
            <a:spLocks noChangeArrowheads="1"/>
          </p:cNvSpPr>
          <p:nvPr/>
        </p:nvSpPr>
        <p:spPr bwMode="auto">
          <a:xfrm>
            <a:off x="6024563" y="2830513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3" name="Rectangle 142"/>
          <p:cNvSpPr>
            <a:spLocks noChangeArrowheads="1"/>
          </p:cNvSpPr>
          <p:nvPr/>
        </p:nvSpPr>
        <p:spPr bwMode="auto">
          <a:xfrm>
            <a:off x="6019800" y="2825750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4" name="Rectangle 143"/>
          <p:cNvSpPr>
            <a:spLocks noChangeArrowheads="1"/>
          </p:cNvSpPr>
          <p:nvPr/>
        </p:nvSpPr>
        <p:spPr bwMode="auto">
          <a:xfrm>
            <a:off x="5938838" y="2205038"/>
            <a:ext cx="935037" cy="358775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5" name="Rectangle 144"/>
          <p:cNvSpPr>
            <a:spLocks noChangeArrowheads="1"/>
          </p:cNvSpPr>
          <p:nvPr/>
        </p:nvSpPr>
        <p:spPr bwMode="auto">
          <a:xfrm>
            <a:off x="5962650" y="2228850"/>
            <a:ext cx="935038" cy="358775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6" name="Picture 1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8363" y="2214563"/>
            <a:ext cx="933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7" name="Rectangle 146"/>
          <p:cNvSpPr>
            <a:spLocks noChangeArrowheads="1"/>
          </p:cNvSpPr>
          <p:nvPr/>
        </p:nvSpPr>
        <p:spPr bwMode="auto">
          <a:xfrm>
            <a:off x="6192838" y="2327275"/>
            <a:ext cx="436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8" name="Rectangle 147"/>
          <p:cNvSpPr>
            <a:spLocks noChangeArrowheads="1"/>
          </p:cNvSpPr>
          <p:nvPr/>
        </p:nvSpPr>
        <p:spPr bwMode="auto">
          <a:xfrm>
            <a:off x="6188075" y="2322513"/>
            <a:ext cx="436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9" name="Rectangle 148"/>
          <p:cNvSpPr>
            <a:spLocks noChangeArrowheads="1"/>
          </p:cNvSpPr>
          <p:nvPr/>
        </p:nvSpPr>
        <p:spPr bwMode="auto">
          <a:xfrm>
            <a:off x="4008438" y="3608388"/>
            <a:ext cx="936625" cy="4318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0" name="Rectangle 149"/>
          <p:cNvSpPr>
            <a:spLocks noChangeArrowheads="1"/>
          </p:cNvSpPr>
          <p:nvPr/>
        </p:nvSpPr>
        <p:spPr bwMode="auto">
          <a:xfrm>
            <a:off x="4033838" y="3632200"/>
            <a:ext cx="935037" cy="4318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1" name="Picture 15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7963" y="3617913"/>
            <a:ext cx="933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" name="Rectangle 151"/>
          <p:cNvSpPr>
            <a:spLocks noChangeArrowheads="1"/>
          </p:cNvSpPr>
          <p:nvPr/>
        </p:nvSpPr>
        <p:spPr bwMode="auto">
          <a:xfrm>
            <a:off x="4241800" y="3767138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3" name="Rectangle 152"/>
          <p:cNvSpPr>
            <a:spLocks noChangeArrowheads="1"/>
          </p:cNvSpPr>
          <p:nvPr/>
        </p:nvSpPr>
        <p:spPr bwMode="auto">
          <a:xfrm>
            <a:off x="4237038" y="3762375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4" name="Freeform 153"/>
          <p:cNvSpPr>
            <a:spLocks/>
          </p:cNvSpPr>
          <p:nvPr/>
        </p:nvSpPr>
        <p:spPr bwMode="auto">
          <a:xfrm>
            <a:off x="3810000" y="2671763"/>
            <a:ext cx="1331913" cy="431800"/>
          </a:xfrm>
          <a:custGeom>
            <a:avLst/>
            <a:gdLst>
              <a:gd name="T0" fmla="*/ 0 w 839"/>
              <a:gd name="T1" fmla="*/ 2147483647 h 272"/>
              <a:gd name="T2" fmla="*/ 2147483647 w 839"/>
              <a:gd name="T3" fmla="*/ 0 h 272"/>
              <a:gd name="T4" fmla="*/ 2147483647 w 839"/>
              <a:gd name="T5" fmla="*/ 2147483647 h 272"/>
              <a:gd name="T6" fmla="*/ 0 w 839"/>
              <a:gd name="T7" fmla="*/ 2147483647 h 272"/>
              <a:gd name="T8" fmla="*/ 0 w 83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2"/>
              <a:gd name="T17" fmla="*/ 839 w 83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2">
                <a:moveTo>
                  <a:pt x="0" y="53"/>
                </a:moveTo>
                <a:lnTo>
                  <a:pt x="839" y="0"/>
                </a:lnTo>
                <a:lnTo>
                  <a:pt x="839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5" name="Freeform 154"/>
          <p:cNvSpPr>
            <a:spLocks/>
          </p:cNvSpPr>
          <p:nvPr/>
        </p:nvSpPr>
        <p:spPr bwMode="auto">
          <a:xfrm>
            <a:off x="3833813" y="2695575"/>
            <a:ext cx="1331912" cy="433388"/>
          </a:xfrm>
          <a:custGeom>
            <a:avLst/>
            <a:gdLst>
              <a:gd name="T0" fmla="*/ 0 w 839"/>
              <a:gd name="T1" fmla="*/ 2147483647 h 273"/>
              <a:gd name="T2" fmla="*/ 2147483647 w 839"/>
              <a:gd name="T3" fmla="*/ 0 h 273"/>
              <a:gd name="T4" fmla="*/ 2147483647 w 839"/>
              <a:gd name="T5" fmla="*/ 2147483647 h 273"/>
              <a:gd name="T6" fmla="*/ 0 w 839"/>
              <a:gd name="T7" fmla="*/ 2147483647 h 273"/>
              <a:gd name="T8" fmla="*/ 0 w 839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3"/>
              <a:gd name="T17" fmla="*/ 839 w 839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3">
                <a:moveTo>
                  <a:pt x="0" y="53"/>
                </a:moveTo>
                <a:lnTo>
                  <a:pt x="839" y="0"/>
                </a:lnTo>
                <a:lnTo>
                  <a:pt x="839" y="273"/>
                </a:lnTo>
                <a:lnTo>
                  <a:pt x="0" y="273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6" name="Picture 15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7" name="Freeform 156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8" name="Freeform 157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9" name="Picture 15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0" name="Rectangle 159"/>
          <p:cNvSpPr>
            <a:spLocks noChangeArrowheads="1"/>
          </p:cNvSpPr>
          <p:nvPr/>
        </p:nvSpPr>
        <p:spPr bwMode="auto">
          <a:xfrm>
            <a:off x="3894138" y="2867025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1" name="Rectangle 160"/>
          <p:cNvSpPr>
            <a:spLocks noChangeArrowheads="1"/>
          </p:cNvSpPr>
          <p:nvPr/>
        </p:nvSpPr>
        <p:spPr bwMode="auto">
          <a:xfrm>
            <a:off x="3889375" y="2862263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2" name="Freeform 161"/>
          <p:cNvSpPr>
            <a:spLocks/>
          </p:cNvSpPr>
          <p:nvPr/>
        </p:nvSpPr>
        <p:spPr bwMode="auto">
          <a:xfrm>
            <a:off x="6873875" y="728663"/>
            <a:ext cx="792163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3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1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1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49"/>
                </a:lnTo>
                <a:lnTo>
                  <a:pt x="35" y="251"/>
                </a:lnTo>
                <a:lnTo>
                  <a:pt x="42" y="252"/>
                </a:lnTo>
                <a:lnTo>
                  <a:pt x="48" y="254"/>
                </a:lnTo>
                <a:lnTo>
                  <a:pt x="56" y="255"/>
                </a:lnTo>
                <a:lnTo>
                  <a:pt x="63" y="257"/>
                </a:lnTo>
                <a:lnTo>
                  <a:pt x="73" y="258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3" y="269"/>
                </a:lnTo>
                <a:lnTo>
                  <a:pt x="346" y="268"/>
                </a:lnTo>
                <a:lnTo>
                  <a:pt x="367" y="266"/>
                </a:lnTo>
                <a:lnTo>
                  <a:pt x="388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8"/>
                </a:lnTo>
                <a:lnTo>
                  <a:pt x="434" y="257"/>
                </a:lnTo>
                <a:lnTo>
                  <a:pt x="441" y="255"/>
                </a:lnTo>
                <a:lnTo>
                  <a:pt x="449" y="254"/>
                </a:lnTo>
                <a:lnTo>
                  <a:pt x="455" y="252"/>
                </a:lnTo>
                <a:lnTo>
                  <a:pt x="462" y="251"/>
                </a:lnTo>
                <a:lnTo>
                  <a:pt x="468" y="249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8" y="21"/>
                </a:lnTo>
                <a:lnTo>
                  <a:pt x="462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8" y="6"/>
                </a:lnTo>
                <a:lnTo>
                  <a:pt x="367" y="5"/>
                </a:lnTo>
                <a:lnTo>
                  <a:pt x="346" y="3"/>
                </a:lnTo>
                <a:lnTo>
                  <a:pt x="323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3" name="Freeform 162"/>
          <p:cNvSpPr>
            <a:spLocks/>
          </p:cNvSpPr>
          <p:nvPr/>
        </p:nvSpPr>
        <p:spPr bwMode="auto">
          <a:xfrm>
            <a:off x="6897688" y="752475"/>
            <a:ext cx="792162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4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2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2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50"/>
                </a:lnTo>
                <a:lnTo>
                  <a:pt x="35" y="251"/>
                </a:lnTo>
                <a:lnTo>
                  <a:pt x="42" y="253"/>
                </a:lnTo>
                <a:lnTo>
                  <a:pt x="48" y="254"/>
                </a:lnTo>
                <a:lnTo>
                  <a:pt x="56" y="256"/>
                </a:lnTo>
                <a:lnTo>
                  <a:pt x="64" y="257"/>
                </a:lnTo>
                <a:lnTo>
                  <a:pt x="73" y="259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4" y="269"/>
                </a:lnTo>
                <a:lnTo>
                  <a:pt x="346" y="268"/>
                </a:lnTo>
                <a:lnTo>
                  <a:pt x="367" y="266"/>
                </a:lnTo>
                <a:lnTo>
                  <a:pt x="389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9"/>
                </a:lnTo>
                <a:lnTo>
                  <a:pt x="434" y="257"/>
                </a:lnTo>
                <a:lnTo>
                  <a:pt x="441" y="256"/>
                </a:lnTo>
                <a:lnTo>
                  <a:pt x="449" y="254"/>
                </a:lnTo>
                <a:lnTo>
                  <a:pt x="455" y="253"/>
                </a:lnTo>
                <a:lnTo>
                  <a:pt x="463" y="251"/>
                </a:lnTo>
                <a:lnTo>
                  <a:pt x="469" y="250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9" y="21"/>
                </a:lnTo>
                <a:lnTo>
                  <a:pt x="463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9" y="6"/>
                </a:lnTo>
                <a:lnTo>
                  <a:pt x="367" y="5"/>
                </a:lnTo>
                <a:lnTo>
                  <a:pt x="346" y="3"/>
                </a:lnTo>
                <a:lnTo>
                  <a:pt x="324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4" name="Picture 16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5" name="Freeform 164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6" name="Freeform 165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7" name="Picture 16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8" name="Rectangle 167"/>
          <p:cNvSpPr>
            <a:spLocks noChangeArrowheads="1"/>
          </p:cNvSpPr>
          <p:nvPr/>
        </p:nvSpPr>
        <p:spPr bwMode="auto">
          <a:xfrm>
            <a:off x="6981825" y="912813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59" name="Rectangle 168"/>
          <p:cNvSpPr>
            <a:spLocks noChangeArrowheads="1"/>
          </p:cNvSpPr>
          <p:nvPr/>
        </p:nvSpPr>
        <p:spPr bwMode="auto">
          <a:xfrm>
            <a:off x="6977063" y="908050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60" name="Freeform 169"/>
          <p:cNvSpPr>
            <a:spLocks noEditPoints="1"/>
          </p:cNvSpPr>
          <p:nvPr/>
        </p:nvSpPr>
        <p:spPr bwMode="auto">
          <a:xfrm>
            <a:off x="7905750" y="1855788"/>
            <a:ext cx="47625" cy="323850"/>
          </a:xfrm>
          <a:custGeom>
            <a:avLst/>
            <a:gdLst>
              <a:gd name="T0" fmla="*/ 2147483647 w 30"/>
              <a:gd name="T1" fmla="*/ 2147483647 h 204"/>
              <a:gd name="T2" fmla="*/ 2147483647 w 30"/>
              <a:gd name="T3" fmla="*/ 2147483647 h 204"/>
              <a:gd name="T4" fmla="*/ 2147483647 w 30"/>
              <a:gd name="T5" fmla="*/ 2147483647 h 204"/>
              <a:gd name="T6" fmla="*/ 2147483647 w 30"/>
              <a:gd name="T7" fmla="*/ 2147483647 h 204"/>
              <a:gd name="T8" fmla="*/ 2147483647 w 30"/>
              <a:gd name="T9" fmla="*/ 2147483647 h 204"/>
              <a:gd name="T10" fmla="*/ 2147483647 w 30"/>
              <a:gd name="T11" fmla="*/ 2147483647 h 204"/>
              <a:gd name="T12" fmla="*/ 2147483647 w 30"/>
              <a:gd name="T13" fmla="*/ 2147483647 h 204"/>
              <a:gd name="T14" fmla="*/ 0 w 30"/>
              <a:gd name="T15" fmla="*/ 2147483647 h 204"/>
              <a:gd name="T16" fmla="*/ 2147483647 w 30"/>
              <a:gd name="T17" fmla="*/ 2147483647 h 204"/>
              <a:gd name="T18" fmla="*/ 0 w 30"/>
              <a:gd name="T19" fmla="*/ 2147483647 h 204"/>
              <a:gd name="T20" fmla="*/ 2147483647 w 30"/>
              <a:gd name="T21" fmla="*/ 0 h 204"/>
              <a:gd name="T22" fmla="*/ 2147483647 w 30"/>
              <a:gd name="T23" fmla="*/ 2147483647 h 204"/>
              <a:gd name="T24" fmla="*/ 0 w 30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204"/>
              <a:gd name="T41" fmla="*/ 30 w 30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204">
                <a:moveTo>
                  <a:pt x="9" y="167"/>
                </a:moveTo>
                <a:lnTo>
                  <a:pt x="9" y="38"/>
                </a:lnTo>
                <a:lnTo>
                  <a:pt x="20" y="38"/>
                </a:lnTo>
                <a:lnTo>
                  <a:pt x="20" y="167"/>
                </a:lnTo>
                <a:lnTo>
                  <a:pt x="9" y="167"/>
                </a:lnTo>
                <a:close/>
                <a:moveTo>
                  <a:pt x="30" y="159"/>
                </a:moveTo>
                <a:lnTo>
                  <a:pt x="15" y="204"/>
                </a:lnTo>
                <a:lnTo>
                  <a:pt x="0" y="159"/>
                </a:lnTo>
                <a:lnTo>
                  <a:pt x="30" y="159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1" name="Freeform 170"/>
          <p:cNvSpPr>
            <a:spLocks noEditPoints="1"/>
          </p:cNvSpPr>
          <p:nvPr/>
        </p:nvSpPr>
        <p:spPr bwMode="auto">
          <a:xfrm>
            <a:off x="5029200" y="4330700"/>
            <a:ext cx="992188" cy="536575"/>
          </a:xfrm>
          <a:custGeom>
            <a:avLst/>
            <a:gdLst>
              <a:gd name="T0" fmla="*/ 2147483647 w 625"/>
              <a:gd name="T1" fmla="*/ 2147483647 h 338"/>
              <a:gd name="T2" fmla="*/ 2147483647 w 625"/>
              <a:gd name="T3" fmla="*/ 2147483647 h 338"/>
              <a:gd name="T4" fmla="*/ 2147483647 w 625"/>
              <a:gd name="T5" fmla="*/ 2147483647 h 338"/>
              <a:gd name="T6" fmla="*/ 2147483647 w 625"/>
              <a:gd name="T7" fmla="*/ 2147483647 h 338"/>
              <a:gd name="T8" fmla="*/ 2147483647 w 625"/>
              <a:gd name="T9" fmla="*/ 2147483647 h 338"/>
              <a:gd name="T10" fmla="*/ 2147483647 w 625"/>
              <a:gd name="T11" fmla="*/ 2147483647 h 338"/>
              <a:gd name="T12" fmla="*/ 2147483647 w 625"/>
              <a:gd name="T13" fmla="*/ 2147483647 h 338"/>
              <a:gd name="T14" fmla="*/ 2147483647 w 625"/>
              <a:gd name="T15" fmla="*/ 2147483647 h 338"/>
              <a:gd name="T16" fmla="*/ 2147483647 w 625"/>
              <a:gd name="T17" fmla="*/ 0 h 338"/>
              <a:gd name="T18" fmla="*/ 2147483647 w 625"/>
              <a:gd name="T19" fmla="*/ 0 h 338"/>
              <a:gd name="T20" fmla="*/ 2147483647 w 625"/>
              <a:gd name="T21" fmla="*/ 2147483647 h 338"/>
              <a:gd name="T22" fmla="*/ 2147483647 w 625"/>
              <a:gd name="T23" fmla="*/ 2147483647 h 338"/>
              <a:gd name="T24" fmla="*/ 0 w 625"/>
              <a:gd name="T25" fmla="*/ 2147483647 h 338"/>
              <a:gd name="T26" fmla="*/ 2147483647 w 625"/>
              <a:gd name="T27" fmla="*/ 2147483647 h 338"/>
              <a:gd name="T28" fmla="*/ 2147483647 w 625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5"/>
              <a:gd name="T46" fmla="*/ 0 h 338"/>
              <a:gd name="T47" fmla="*/ 625 w 625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5" h="338">
                <a:moveTo>
                  <a:pt x="625" y="10"/>
                </a:moveTo>
                <a:lnTo>
                  <a:pt x="158" y="10"/>
                </a:lnTo>
                <a:lnTo>
                  <a:pt x="164" y="6"/>
                </a:lnTo>
                <a:lnTo>
                  <a:pt x="164" y="328"/>
                </a:lnTo>
                <a:lnTo>
                  <a:pt x="38" y="328"/>
                </a:lnTo>
                <a:lnTo>
                  <a:pt x="38" y="317"/>
                </a:lnTo>
                <a:lnTo>
                  <a:pt x="158" y="317"/>
                </a:lnTo>
                <a:lnTo>
                  <a:pt x="152" y="323"/>
                </a:lnTo>
                <a:lnTo>
                  <a:pt x="152" y="0"/>
                </a:lnTo>
                <a:lnTo>
                  <a:pt x="625" y="0"/>
                </a:lnTo>
                <a:lnTo>
                  <a:pt x="625" y="10"/>
                </a:lnTo>
                <a:close/>
                <a:moveTo>
                  <a:pt x="45" y="338"/>
                </a:moveTo>
                <a:lnTo>
                  <a:pt x="0" y="323"/>
                </a:lnTo>
                <a:lnTo>
                  <a:pt x="45" y="308"/>
                </a:lnTo>
                <a:lnTo>
                  <a:pt x="45" y="33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2" name="Freeform 171"/>
          <p:cNvSpPr>
            <a:spLocks noEditPoints="1"/>
          </p:cNvSpPr>
          <p:nvPr/>
        </p:nvSpPr>
        <p:spPr bwMode="auto">
          <a:xfrm>
            <a:off x="5949950" y="4330700"/>
            <a:ext cx="1152525" cy="536575"/>
          </a:xfrm>
          <a:custGeom>
            <a:avLst/>
            <a:gdLst>
              <a:gd name="T0" fmla="*/ 0 w 726"/>
              <a:gd name="T1" fmla="*/ 0 h 338"/>
              <a:gd name="T2" fmla="*/ 2147483647 w 726"/>
              <a:gd name="T3" fmla="*/ 0 h 338"/>
              <a:gd name="T4" fmla="*/ 2147483647 w 726"/>
              <a:gd name="T5" fmla="*/ 2147483647 h 338"/>
              <a:gd name="T6" fmla="*/ 2147483647 w 726"/>
              <a:gd name="T7" fmla="*/ 2147483647 h 338"/>
              <a:gd name="T8" fmla="*/ 2147483647 w 726"/>
              <a:gd name="T9" fmla="*/ 2147483647 h 338"/>
              <a:gd name="T10" fmla="*/ 2147483647 w 726"/>
              <a:gd name="T11" fmla="*/ 2147483647 h 338"/>
              <a:gd name="T12" fmla="*/ 2147483647 w 726"/>
              <a:gd name="T13" fmla="*/ 2147483647 h 338"/>
              <a:gd name="T14" fmla="*/ 2147483647 w 726"/>
              <a:gd name="T15" fmla="*/ 2147483647 h 338"/>
              <a:gd name="T16" fmla="*/ 2147483647 w 726"/>
              <a:gd name="T17" fmla="*/ 2147483647 h 338"/>
              <a:gd name="T18" fmla="*/ 0 w 726"/>
              <a:gd name="T19" fmla="*/ 2147483647 h 338"/>
              <a:gd name="T20" fmla="*/ 0 w 726"/>
              <a:gd name="T21" fmla="*/ 0 h 338"/>
              <a:gd name="T22" fmla="*/ 2147483647 w 726"/>
              <a:gd name="T23" fmla="*/ 2147483647 h 338"/>
              <a:gd name="T24" fmla="*/ 2147483647 w 726"/>
              <a:gd name="T25" fmla="*/ 2147483647 h 338"/>
              <a:gd name="T26" fmla="*/ 2147483647 w 726"/>
              <a:gd name="T27" fmla="*/ 2147483647 h 338"/>
              <a:gd name="T28" fmla="*/ 2147483647 w 726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6"/>
              <a:gd name="T46" fmla="*/ 0 h 338"/>
              <a:gd name="T47" fmla="*/ 726 w 726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6" h="338">
                <a:moveTo>
                  <a:pt x="0" y="0"/>
                </a:moveTo>
                <a:lnTo>
                  <a:pt x="561" y="0"/>
                </a:lnTo>
                <a:lnTo>
                  <a:pt x="561" y="323"/>
                </a:lnTo>
                <a:lnTo>
                  <a:pt x="555" y="317"/>
                </a:lnTo>
                <a:lnTo>
                  <a:pt x="688" y="317"/>
                </a:lnTo>
                <a:lnTo>
                  <a:pt x="688" y="328"/>
                </a:lnTo>
                <a:lnTo>
                  <a:pt x="549" y="328"/>
                </a:lnTo>
                <a:lnTo>
                  <a:pt x="549" y="6"/>
                </a:lnTo>
                <a:lnTo>
                  <a:pt x="555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680" y="308"/>
                </a:moveTo>
                <a:lnTo>
                  <a:pt x="726" y="323"/>
                </a:lnTo>
                <a:lnTo>
                  <a:pt x="680" y="338"/>
                </a:lnTo>
                <a:lnTo>
                  <a:pt x="680" y="3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3" name="Freeform 172"/>
          <p:cNvSpPr>
            <a:spLocks noEditPoints="1"/>
          </p:cNvSpPr>
          <p:nvPr/>
        </p:nvSpPr>
        <p:spPr bwMode="auto">
          <a:xfrm>
            <a:off x="6030913" y="4149725"/>
            <a:ext cx="49212" cy="477838"/>
          </a:xfrm>
          <a:custGeom>
            <a:avLst/>
            <a:gdLst>
              <a:gd name="T0" fmla="*/ 2147483647 w 31"/>
              <a:gd name="T1" fmla="*/ 0 h 301"/>
              <a:gd name="T2" fmla="*/ 2147483647 w 31"/>
              <a:gd name="T3" fmla="*/ 2147483647 h 301"/>
              <a:gd name="T4" fmla="*/ 2147483647 w 31"/>
              <a:gd name="T5" fmla="*/ 2147483647 h 301"/>
              <a:gd name="T6" fmla="*/ 2147483647 w 31"/>
              <a:gd name="T7" fmla="*/ 0 h 301"/>
              <a:gd name="T8" fmla="*/ 2147483647 w 31"/>
              <a:gd name="T9" fmla="*/ 0 h 301"/>
              <a:gd name="T10" fmla="*/ 2147483647 w 31"/>
              <a:gd name="T11" fmla="*/ 2147483647 h 301"/>
              <a:gd name="T12" fmla="*/ 2147483647 w 31"/>
              <a:gd name="T13" fmla="*/ 2147483647 h 301"/>
              <a:gd name="T14" fmla="*/ 0 w 31"/>
              <a:gd name="T15" fmla="*/ 2147483647 h 301"/>
              <a:gd name="T16" fmla="*/ 2147483647 w 31"/>
              <a:gd name="T17" fmla="*/ 2147483647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301"/>
              <a:gd name="T29" fmla="*/ 31 w 31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301">
                <a:moveTo>
                  <a:pt x="22" y="0"/>
                </a:moveTo>
                <a:lnTo>
                  <a:pt x="22" y="263"/>
                </a:lnTo>
                <a:lnTo>
                  <a:pt x="10" y="263"/>
                </a:lnTo>
                <a:lnTo>
                  <a:pt x="11" y="0"/>
                </a:lnTo>
                <a:lnTo>
                  <a:pt x="22" y="0"/>
                </a:lnTo>
                <a:close/>
                <a:moveTo>
                  <a:pt x="31" y="256"/>
                </a:moveTo>
                <a:lnTo>
                  <a:pt x="16" y="301"/>
                </a:lnTo>
                <a:lnTo>
                  <a:pt x="0" y="256"/>
                </a:lnTo>
                <a:lnTo>
                  <a:pt x="31" y="25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4" name="Freeform 173"/>
          <p:cNvSpPr>
            <a:spLocks noEditPoints="1"/>
          </p:cNvSpPr>
          <p:nvPr/>
        </p:nvSpPr>
        <p:spPr bwMode="auto">
          <a:xfrm>
            <a:off x="4465638" y="4051300"/>
            <a:ext cx="47625" cy="576263"/>
          </a:xfrm>
          <a:custGeom>
            <a:avLst/>
            <a:gdLst>
              <a:gd name="T0" fmla="*/ 2147483647 w 30"/>
              <a:gd name="T1" fmla="*/ 2147483647 h 363"/>
              <a:gd name="T2" fmla="*/ 2147483647 w 30"/>
              <a:gd name="T3" fmla="*/ 2147483647 h 363"/>
              <a:gd name="T4" fmla="*/ 2147483647 w 30"/>
              <a:gd name="T5" fmla="*/ 2147483647 h 363"/>
              <a:gd name="T6" fmla="*/ 2147483647 w 30"/>
              <a:gd name="T7" fmla="*/ 2147483647 h 363"/>
              <a:gd name="T8" fmla="*/ 2147483647 w 30"/>
              <a:gd name="T9" fmla="*/ 2147483647 h 363"/>
              <a:gd name="T10" fmla="*/ 0 w 30"/>
              <a:gd name="T11" fmla="*/ 2147483647 h 363"/>
              <a:gd name="T12" fmla="*/ 2147483647 w 30"/>
              <a:gd name="T13" fmla="*/ 0 h 363"/>
              <a:gd name="T14" fmla="*/ 2147483647 w 30"/>
              <a:gd name="T15" fmla="*/ 2147483647 h 363"/>
              <a:gd name="T16" fmla="*/ 0 w 30"/>
              <a:gd name="T17" fmla="*/ 2147483647 h 3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63"/>
              <a:gd name="T29" fmla="*/ 30 w 30"/>
              <a:gd name="T30" fmla="*/ 363 h 3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63">
                <a:moveTo>
                  <a:pt x="9" y="363"/>
                </a:moveTo>
                <a:lnTo>
                  <a:pt x="9" y="38"/>
                </a:lnTo>
                <a:lnTo>
                  <a:pt x="21" y="38"/>
                </a:lnTo>
                <a:lnTo>
                  <a:pt x="21" y="363"/>
                </a:lnTo>
                <a:lnTo>
                  <a:pt x="9" y="363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5" name="Freeform 174"/>
          <p:cNvSpPr>
            <a:spLocks noEditPoints="1"/>
          </p:cNvSpPr>
          <p:nvPr/>
        </p:nvSpPr>
        <p:spPr bwMode="auto">
          <a:xfrm>
            <a:off x="4465638" y="3116263"/>
            <a:ext cx="47625" cy="503237"/>
          </a:xfrm>
          <a:custGeom>
            <a:avLst/>
            <a:gdLst>
              <a:gd name="T0" fmla="*/ 2147483647 w 30"/>
              <a:gd name="T1" fmla="*/ 2147483647 h 317"/>
              <a:gd name="T2" fmla="*/ 2147483647 w 30"/>
              <a:gd name="T3" fmla="*/ 2147483647 h 317"/>
              <a:gd name="T4" fmla="*/ 2147483647 w 30"/>
              <a:gd name="T5" fmla="*/ 2147483647 h 317"/>
              <a:gd name="T6" fmla="*/ 2147483647 w 30"/>
              <a:gd name="T7" fmla="*/ 2147483647 h 317"/>
              <a:gd name="T8" fmla="*/ 2147483647 w 30"/>
              <a:gd name="T9" fmla="*/ 2147483647 h 317"/>
              <a:gd name="T10" fmla="*/ 0 w 30"/>
              <a:gd name="T11" fmla="*/ 2147483647 h 317"/>
              <a:gd name="T12" fmla="*/ 2147483647 w 30"/>
              <a:gd name="T13" fmla="*/ 0 h 317"/>
              <a:gd name="T14" fmla="*/ 2147483647 w 30"/>
              <a:gd name="T15" fmla="*/ 2147483647 h 317"/>
              <a:gd name="T16" fmla="*/ 0 w 30"/>
              <a:gd name="T17" fmla="*/ 2147483647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17"/>
              <a:gd name="T29" fmla="*/ 30 w 30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17">
                <a:moveTo>
                  <a:pt x="9" y="317"/>
                </a:moveTo>
                <a:lnTo>
                  <a:pt x="9" y="38"/>
                </a:lnTo>
                <a:lnTo>
                  <a:pt x="21" y="38"/>
                </a:lnTo>
                <a:lnTo>
                  <a:pt x="21" y="317"/>
                </a:lnTo>
                <a:lnTo>
                  <a:pt x="9" y="31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6" name="Freeform 175"/>
          <p:cNvSpPr>
            <a:spLocks noEditPoints="1"/>
          </p:cNvSpPr>
          <p:nvPr/>
        </p:nvSpPr>
        <p:spPr bwMode="auto">
          <a:xfrm>
            <a:off x="2206625" y="2336800"/>
            <a:ext cx="2292350" cy="390525"/>
          </a:xfrm>
          <a:custGeom>
            <a:avLst/>
            <a:gdLst>
              <a:gd name="T0" fmla="*/ 2147483647 w 1444"/>
              <a:gd name="T1" fmla="*/ 2147483647 h 246"/>
              <a:gd name="T2" fmla="*/ 2147483647 w 1444"/>
              <a:gd name="T3" fmla="*/ 2147483647 h 246"/>
              <a:gd name="T4" fmla="*/ 2147483647 w 1444"/>
              <a:gd name="T5" fmla="*/ 2147483647 h 246"/>
              <a:gd name="T6" fmla="*/ 2147483647 w 1444"/>
              <a:gd name="T7" fmla="*/ 2147483647 h 246"/>
              <a:gd name="T8" fmla="*/ 2147483647 w 1444"/>
              <a:gd name="T9" fmla="*/ 2147483647 h 246"/>
              <a:gd name="T10" fmla="*/ 2147483647 w 1444"/>
              <a:gd name="T11" fmla="*/ 2147483647 h 246"/>
              <a:gd name="T12" fmla="*/ 2147483647 w 1444"/>
              <a:gd name="T13" fmla="*/ 2147483647 h 246"/>
              <a:gd name="T14" fmla="*/ 2147483647 w 1444"/>
              <a:gd name="T15" fmla="*/ 2147483647 h 246"/>
              <a:gd name="T16" fmla="*/ 2147483647 w 1444"/>
              <a:gd name="T17" fmla="*/ 2147483647 h 246"/>
              <a:gd name="T18" fmla="*/ 0 w 1444"/>
              <a:gd name="T19" fmla="*/ 2147483647 h 246"/>
              <a:gd name="T20" fmla="*/ 2147483647 w 1444"/>
              <a:gd name="T21" fmla="*/ 0 h 246"/>
              <a:gd name="T22" fmla="*/ 2147483647 w 1444"/>
              <a:gd name="T23" fmla="*/ 2147483647 h 2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4"/>
              <a:gd name="T37" fmla="*/ 0 h 246"/>
              <a:gd name="T38" fmla="*/ 1444 w 1444"/>
              <a:gd name="T39" fmla="*/ 246 h 2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4" h="246">
                <a:moveTo>
                  <a:pt x="1432" y="246"/>
                </a:moveTo>
                <a:lnTo>
                  <a:pt x="1432" y="15"/>
                </a:lnTo>
                <a:lnTo>
                  <a:pt x="1438" y="19"/>
                </a:lnTo>
                <a:lnTo>
                  <a:pt x="38" y="19"/>
                </a:lnTo>
                <a:lnTo>
                  <a:pt x="38" y="9"/>
                </a:lnTo>
                <a:lnTo>
                  <a:pt x="1444" y="9"/>
                </a:lnTo>
                <a:lnTo>
                  <a:pt x="1444" y="246"/>
                </a:lnTo>
                <a:lnTo>
                  <a:pt x="1432" y="246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7" name="Freeform 176"/>
          <p:cNvSpPr>
            <a:spLocks noEditPoints="1"/>
          </p:cNvSpPr>
          <p:nvPr/>
        </p:nvSpPr>
        <p:spPr bwMode="auto">
          <a:xfrm>
            <a:off x="5153025" y="2876550"/>
            <a:ext cx="652463" cy="47625"/>
          </a:xfrm>
          <a:custGeom>
            <a:avLst/>
            <a:gdLst>
              <a:gd name="T0" fmla="*/ 2147483647 w 411"/>
              <a:gd name="T1" fmla="*/ 2147483647 h 30"/>
              <a:gd name="T2" fmla="*/ 2147483647 w 411"/>
              <a:gd name="T3" fmla="*/ 2147483647 h 30"/>
              <a:gd name="T4" fmla="*/ 2147483647 w 411"/>
              <a:gd name="T5" fmla="*/ 2147483647 h 30"/>
              <a:gd name="T6" fmla="*/ 2147483647 w 411"/>
              <a:gd name="T7" fmla="*/ 2147483647 h 30"/>
              <a:gd name="T8" fmla="*/ 2147483647 w 411"/>
              <a:gd name="T9" fmla="*/ 2147483647 h 30"/>
              <a:gd name="T10" fmla="*/ 2147483647 w 411"/>
              <a:gd name="T11" fmla="*/ 2147483647 h 30"/>
              <a:gd name="T12" fmla="*/ 0 w 411"/>
              <a:gd name="T13" fmla="*/ 2147483647 h 30"/>
              <a:gd name="T14" fmla="*/ 2147483647 w 411"/>
              <a:gd name="T15" fmla="*/ 0 h 30"/>
              <a:gd name="T16" fmla="*/ 2147483647 w 411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1"/>
              <a:gd name="T28" fmla="*/ 0 h 30"/>
              <a:gd name="T29" fmla="*/ 411 w 411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1" h="30">
                <a:moveTo>
                  <a:pt x="411" y="19"/>
                </a:moveTo>
                <a:lnTo>
                  <a:pt x="38" y="19"/>
                </a:lnTo>
                <a:lnTo>
                  <a:pt x="38" y="9"/>
                </a:lnTo>
                <a:lnTo>
                  <a:pt x="411" y="9"/>
                </a:lnTo>
                <a:lnTo>
                  <a:pt x="411" y="19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8" name="Freeform 177"/>
          <p:cNvSpPr>
            <a:spLocks/>
          </p:cNvSpPr>
          <p:nvPr/>
        </p:nvSpPr>
        <p:spPr bwMode="auto">
          <a:xfrm>
            <a:off x="7521575" y="944563"/>
            <a:ext cx="792163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49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8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8"/>
                </a:lnTo>
                <a:lnTo>
                  <a:pt x="18" y="51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6"/>
                </a:lnTo>
                <a:lnTo>
                  <a:pt x="48" y="509"/>
                </a:lnTo>
                <a:lnTo>
                  <a:pt x="56" y="512"/>
                </a:lnTo>
                <a:lnTo>
                  <a:pt x="64" y="515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49" y="544"/>
                </a:lnTo>
                <a:lnTo>
                  <a:pt x="274" y="543"/>
                </a:lnTo>
                <a:lnTo>
                  <a:pt x="299" y="541"/>
                </a:lnTo>
                <a:lnTo>
                  <a:pt x="323" y="540"/>
                </a:lnTo>
                <a:lnTo>
                  <a:pt x="346" y="537"/>
                </a:lnTo>
                <a:lnTo>
                  <a:pt x="367" y="534"/>
                </a:lnTo>
                <a:lnTo>
                  <a:pt x="388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5"/>
                </a:lnTo>
                <a:lnTo>
                  <a:pt x="441" y="512"/>
                </a:lnTo>
                <a:lnTo>
                  <a:pt x="449" y="509"/>
                </a:lnTo>
                <a:lnTo>
                  <a:pt x="455" y="506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1"/>
                </a:lnTo>
                <a:lnTo>
                  <a:pt x="473" y="48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8" y="14"/>
                </a:lnTo>
                <a:lnTo>
                  <a:pt x="367" y="9"/>
                </a:lnTo>
                <a:lnTo>
                  <a:pt x="346" y="6"/>
                </a:lnTo>
                <a:lnTo>
                  <a:pt x="323" y="3"/>
                </a:lnTo>
                <a:lnTo>
                  <a:pt x="299" y="2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9" name="Freeform 178"/>
          <p:cNvSpPr>
            <a:spLocks/>
          </p:cNvSpPr>
          <p:nvPr/>
        </p:nvSpPr>
        <p:spPr bwMode="auto">
          <a:xfrm>
            <a:off x="7545388" y="968375"/>
            <a:ext cx="792162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50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9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9"/>
                </a:lnTo>
                <a:lnTo>
                  <a:pt x="18" y="52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7"/>
                </a:lnTo>
                <a:lnTo>
                  <a:pt x="49" y="510"/>
                </a:lnTo>
                <a:lnTo>
                  <a:pt x="56" y="513"/>
                </a:lnTo>
                <a:lnTo>
                  <a:pt x="64" y="516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50" y="544"/>
                </a:lnTo>
                <a:lnTo>
                  <a:pt x="274" y="543"/>
                </a:lnTo>
                <a:lnTo>
                  <a:pt x="299" y="541"/>
                </a:lnTo>
                <a:lnTo>
                  <a:pt x="324" y="540"/>
                </a:lnTo>
                <a:lnTo>
                  <a:pt x="346" y="537"/>
                </a:lnTo>
                <a:lnTo>
                  <a:pt x="367" y="534"/>
                </a:lnTo>
                <a:lnTo>
                  <a:pt x="389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6"/>
                </a:lnTo>
                <a:lnTo>
                  <a:pt x="441" y="513"/>
                </a:lnTo>
                <a:lnTo>
                  <a:pt x="449" y="510"/>
                </a:lnTo>
                <a:lnTo>
                  <a:pt x="455" y="507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2"/>
                </a:lnTo>
                <a:lnTo>
                  <a:pt x="473" y="49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9" y="14"/>
                </a:lnTo>
                <a:lnTo>
                  <a:pt x="367" y="9"/>
                </a:lnTo>
                <a:lnTo>
                  <a:pt x="346" y="6"/>
                </a:lnTo>
                <a:lnTo>
                  <a:pt x="324" y="3"/>
                </a:lnTo>
                <a:lnTo>
                  <a:pt x="299" y="2"/>
                </a:lnTo>
                <a:lnTo>
                  <a:pt x="274" y="0"/>
                </a:lnTo>
                <a:lnTo>
                  <a:pt x="250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0" name="Picture 17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1" name="Freeform 180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2" name="Freeform 181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3" name="Picture 18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4" name="Rectangle 183"/>
          <p:cNvSpPr>
            <a:spLocks noChangeArrowheads="1"/>
          </p:cNvSpPr>
          <p:nvPr/>
        </p:nvSpPr>
        <p:spPr bwMode="auto">
          <a:xfrm>
            <a:off x="7623175" y="1300163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5" name="Rectangle 184"/>
          <p:cNvSpPr>
            <a:spLocks noChangeArrowheads="1"/>
          </p:cNvSpPr>
          <p:nvPr/>
        </p:nvSpPr>
        <p:spPr bwMode="auto">
          <a:xfrm>
            <a:off x="7616825" y="1295400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6" name="Rectangle 185"/>
          <p:cNvSpPr>
            <a:spLocks noChangeArrowheads="1"/>
          </p:cNvSpPr>
          <p:nvPr/>
        </p:nvSpPr>
        <p:spPr bwMode="auto">
          <a:xfrm>
            <a:off x="7700963" y="1458913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7" name="Rectangle 186"/>
          <p:cNvSpPr>
            <a:spLocks noChangeArrowheads="1"/>
          </p:cNvSpPr>
          <p:nvPr/>
        </p:nvSpPr>
        <p:spPr bwMode="auto">
          <a:xfrm>
            <a:off x="7696200" y="145415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8" name="Freeform 187"/>
          <p:cNvSpPr>
            <a:spLocks/>
          </p:cNvSpPr>
          <p:nvPr/>
        </p:nvSpPr>
        <p:spPr bwMode="auto">
          <a:xfrm>
            <a:off x="1116013" y="20240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9" name="Freeform 188"/>
          <p:cNvSpPr>
            <a:spLocks/>
          </p:cNvSpPr>
          <p:nvPr/>
        </p:nvSpPr>
        <p:spPr bwMode="auto">
          <a:xfrm>
            <a:off x="1139825" y="2047875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0" name="Picture 18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1" name="Freeform 190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2" name="Freeform 191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3" name="Picture 19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4" name="Rectangle 193"/>
          <p:cNvSpPr>
            <a:spLocks noChangeArrowheads="1"/>
          </p:cNvSpPr>
          <p:nvPr/>
        </p:nvSpPr>
        <p:spPr bwMode="auto">
          <a:xfrm>
            <a:off x="1182688" y="2346325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5" name="Rectangle 194"/>
          <p:cNvSpPr>
            <a:spLocks noChangeArrowheads="1"/>
          </p:cNvSpPr>
          <p:nvPr/>
        </p:nvSpPr>
        <p:spPr bwMode="auto">
          <a:xfrm>
            <a:off x="1177925" y="2341563"/>
            <a:ext cx="938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6" name="Rectangle 195"/>
          <p:cNvSpPr>
            <a:spLocks noChangeArrowheads="1"/>
          </p:cNvSpPr>
          <p:nvPr/>
        </p:nvSpPr>
        <p:spPr bwMode="auto">
          <a:xfrm>
            <a:off x="1116013" y="3248025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7" name="Rectangle 196"/>
          <p:cNvSpPr>
            <a:spLocks noChangeArrowheads="1"/>
          </p:cNvSpPr>
          <p:nvPr/>
        </p:nvSpPr>
        <p:spPr bwMode="auto">
          <a:xfrm>
            <a:off x="1139825" y="3271838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8" name="Picture 1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3257550"/>
            <a:ext cx="107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9" name="Rectangle 198"/>
          <p:cNvSpPr>
            <a:spLocks noChangeArrowheads="1"/>
          </p:cNvSpPr>
          <p:nvPr/>
        </p:nvSpPr>
        <p:spPr bwMode="auto">
          <a:xfrm>
            <a:off x="1195388" y="3435350"/>
            <a:ext cx="915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0" name="Rectangle 199"/>
          <p:cNvSpPr>
            <a:spLocks noChangeArrowheads="1"/>
          </p:cNvSpPr>
          <p:nvPr/>
        </p:nvSpPr>
        <p:spPr bwMode="auto">
          <a:xfrm>
            <a:off x="1190625" y="3430588"/>
            <a:ext cx="915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1" name="Rectangle 200"/>
          <p:cNvSpPr>
            <a:spLocks noChangeArrowheads="1"/>
          </p:cNvSpPr>
          <p:nvPr/>
        </p:nvSpPr>
        <p:spPr bwMode="auto">
          <a:xfrm>
            <a:off x="1350963" y="3594100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2" name="Rectangle 201"/>
          <p:cNvSpPr>
            <a:spLocks noChangeArrowheads="1"/>
          </p:cNvSpPr>
          <p:nvPr/>
        </p:nvSpPr>
        <p:spPr bwMode="auto">
          <a:xfrm>
            <a:off x="1346200" y="3589338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3" name="Rectangle 202"/>
          <p:cNvSpPr>
            <a:spLocks noChangeArrowheads="1"/>
          </p:cNvSpPr>
          <p:nvPr/>
        </p:nvSpPr>
        <p:spPr bwMode="auto">
          <a:xfrm>
            <a:off x="4210050" y="657225"/>
            <a:ext cx="1439863" cy="647700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94" name="Rectangle 203"/>
          <p:cNvSpPr>
            <a:spLocks noChangeArrowheads="1"/>
          </p:cNvSpPr>
          <p:nvPr/>
        </p:nvSpPr>
        <p:spPr bwMode="auto">
          <a:xfrm>
            <a:off x="4233863" y="681038"/>
            <a:ext cx="1439862" cy="647700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95" name="Picture 20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19575" y="666750"/>
            <a:ext cx="1438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96" name="Rectangle 205"/>
          <p:cNvSpPr>
            <a:spLocks noChangeArrowheads="1"/>
          </p:cNvSpPr>
          <p:nvPr/>
        </p:nvSpPr>
        <p:spPr bwMode="auto">
          <a:xfrm>
            <a:off x="4391025" y="904875"/>
            <a:ext cx="1090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EVALUACIÓN</a:t>
            </a:r>
            <a:endParaRPr lang="es-ES"/>
          </a:p>
        </p:txBody>
      </p:sp>
      <p:sp>
        <p:nvSpPr>
          <p:cNvPr id="35997" name="Rectangle 206"/>
          <p:cNvSpPr>
            <a:spLocks noChangeArrowheads="1"/>
          </p:cNvSpPr>
          <p:nvPr/>
        </p:nvSpPr>
        <p:spPr bwMode="auto">
          <a:xfrm>
            <a:off x="4386263" y="900113"/>
            <a:ext cx="1090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EVALUACIÓN</a:t>
            </a:r>
            <a:endParaRPr lang="es-ES"/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Informativa</a:t>
            </a:r>
            <a:endParaRPr lang="es-MX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/>
              <a:t>Proceso en el que la gente comparte conocimiento acerca de</a:t>
            </a:r>
            <a:r>
              <a:rPr lang="es-MX"/>
              <a:t> la organización.</a:t>
            </a:r>
            <a:endParaRPr lang="es-ES"/>
          </a:p>
          <a:p>
            <a:pPr eaLnBrk="1" hangingPunct="1"/>
            <a:r>
              <a:rPr lang="es-ES"/>
              <a:t>Los mensajes informativos presentan un objetivo real y un punto de vista objetivo de la</a:t>
            </a:r>
            <a:r>
              <a:rPr lang="es-MX"/>
              <a:t>s</a:t>
            </a:r>
            <a:r>
              <a:rPr lang="es-ES"/>
              <a:t> </a:t>
            </a:r>
            <a:r>
              <a:rPr lang="es-MX"/>
              <a:t>funciones de la organización</a:t>
            </a:r>
            <a:r>
              <a:rPr lang="es-ES"/>
              <a:t>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Informativa</a:t>
            </a:r>
            <a:endParaRPr lang="es-MX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/>
              <a:t>Este tipo de comunicación es el más importante en todos los niveles </a:t>
            </a:r>
            <a:r>
              <a:rPr lang="es-MX"/>
              <a:t>organizacionales</a:t>
            </a:r>
            <a:r>
              <a:rPr lang="es-ES"/>
              <a:t>. </a:t>
            </a:r>
            <a:endParaRPr lang="es-MX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Informativa</a:t>
            </a:r>
            <a:endParaRPr lang="es-MX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MX"/>
              <a:t>El FH y las TIC deben poseer </a:t>
            </a:r>
            <a:r>
              <a:rPr lang="es-ES"/>
              <a:t>habilidad</a:t>
            </a:r>
            <a:r>
              <a:rPr lang="es-MX"/>
              <a:t>es</a:t>
            </a:r>
            <a:r>
              <a:rPr lang="es-ES"/>
              <a:t> para comprender y crear </a:t>
            </a:r>
            <a:r>
              <a:rPr lang="es-ES">
                <a:solidFill>
                  <a:schemeClr val="accent1"/>
                </a:solidFill>
              </a:rPr>
              <a:t>mensajes informativos</a:t>
            </a:r>
            <a:r>
              <a:rPr lang="es-MX">
                <a:solidFill>
                  <a:schemeClr val="accent1"/>
                </a:solidFill>
              </a:rPr>
              <a:t> de valor</a:t>
            </a:r>
            <a:r>
              <a:rPr lang="es-ES"/>
              <a:t>.</a:t>
            </a:r>
            <a:endParaRPr lang="es-MX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Informativa</a:t>
            </a:r>
            <a:endParaRPr lang="es-MX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/>
              <a:t>Al recibir esos mensajes, se espera que reconozcan el </a:t>
            </a:r>
            <a:r>
              <a:rPr lang="es-ES">
                <a:solidFill>
                  <a:schemeClr val="accent1"/>
                </a:solidFill>
              </a:rPr>
              <a:t>propósito</a:t>
            </a:r>
            <a:r>
              <a:rPr lang="es-ES"/>
              <a:t>, identifiquen y recojan los </a:t>
            </a:r>
            <a:r>
              <a:rPr lang="es-ES">
                <a:solidFill>
                  <a:schemeClr val="accent1"/>
                </a:solidFill>
              </a:rPr>
              <a:t>detalles importantes</a:t>
            </a:r>
            <a:r>
              <a:rPr lang="es-ES"/>
              <a:t>, saquen </a:t>
            </a:r>
            <a:r>
              <a:rPr lang="es-ES">
                <a:solidFill>
                  <a:schemeClr val="accent1"/>
                </a:solidFill>
              </a:rPr>
              <a:t>conclusiones</a:t>
            </a:r>
            <a:r>
              <a:rPr lang="es-ES"/>
              <a:t>, hagan algunas </a:t>
            </a:r>
            <a:r>
              <a:rPr lang="es-ES">
                <a:solidFill>
                  <a:schemeClr val="accent1"/>
                </a:solidFill>
              </a:rPr>
              <a:t>suposiciones</a:t>
            </a:r>
            <a:r>
              <a:rPr lang="es-ES"/>
              <a:t> e infieran </a:t>
            </a:r>
            <a:r>
              <a:rPr lang="es-ES">
                <a:solidFill>
                  <a:schemeClr val="accent1"/>
                </a:solidFill>
              </a:rPr>
              <a:t>nueva información</a:t>
            </a:r>
            <a:r>
              <a:rPr lang="es-ES"/>
              <a:t>. </a:t>
            </a:r>
            <a:endParaRPr lang="es-MX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esangr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MX"/>
              <a:t>Afectiva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Afectiva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/>
              <a:t>Proceso a través del cual </a:t>
            </a:r>
            <a:r>
              <a:rPr lang="es-MX"/>
              <a:t>el FH </a:t>
            </a:r>
            <a:r>
              <a:rPr lang="es-ES"/>
              <a:t>expresa sentimientos acerca de</a:t>
            </a:r>
            <a:r>
              <a:rPr lang="es-MX"/>
              <a:t>l resto de los indicadores del perfil organizacional y de los otros perfiles de la misma.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Afectiva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Proceso por el cual el FH llena expectativas sociales dentro de la organización.</a:t>
            </a:r>
            <a:endParaRPr lang="es-MX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bu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592138"/>
            <a:ext cx="60880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Ritual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Ritual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En las organizaciones, el FH realiza ritos de muchas maneras y esperan que el resto se comporte ritualmente en situaciones definidas.</a:t>
            </a:r>
            <a:endParaRPr lang="es-MX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Ritual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Cultura Organizacional.</a:t>
            </a:r>
          </a:p>
          <a:p>
            <a:pPr eaLnBrk="1" hangingPunct="1"/>
            <a:r>
              <a:rPr lang="es-ES_tradnl"/>
              <a:t>Plataforma de la Cultura.</a:t>
            </a:r>
          </a:p>
          <a:p>
            <a:pPr eaLnBrk="1" hangingPunct="1"/>
            <a:r>
              <a:rPr lang="es-ES_tradnl"/>
              <a:t>Identificadores de la Cultura Organizacional.</a:t>
            </a:r>
            <a:endParaRPr lang="es-MX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"/>
            <a:ext cx="5943600" cy="447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017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Persuasiva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Persuasiva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/>
              <a:t>Proceso dónde un agente intenta influenciar creencias o acciones de otros seres humanos</a:t>
            </a:r>
            <a:r>
              <a:rPr lang="es-MX"/>
              <a:t>.</a:t>
            </a:r>
            <a:endParaRPr lang="es-E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Imaginativa</a:t>
            </a:r>
          </a:p>
        </p:txBody>
      </p:sp>
      <p:pic>
        <p:nvPicPr>
          <p:cNvPr id="53251" name="Picture 6" descr="Portada de la edición impres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95850" y="188913"/>
            <a:ext cx="4114800" cy="5616575"/>
          </a:xfrm>
        </p:spPr>
      </p:pic>
    </p:spTree>
    <p:custDataLst>
      <p:tags r:id="rId1"/>
    </p:custData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Nuevas formas de pensar, de actuar y de ser.</a:t>
            </a:r>
          </a:p>
          <a:p>
            <a:pPr eaLnBrk="1" hangingPunct="1"/>
            <a:r>
              <a:rPr lang="es-ES_tradnl"/>
              <a:t>Incertidumbre organizacional.</a:t>
            </a:r>
          </a:p>
          <a:p>
            <a:pPr eaLnBrk="1" hangingPunct="1"/>
            <a:r>
              <a:rPr lang="es-ES_tradnl"/>
              <a:t>Dificultad para predecir el futuro.</a:t>
            </a:r>
          </a:p>
          <a:p>
            <a:pPr eaLnBrk="1" hangingPunct="1"/>
            <a:r>
              <a:rPr lang="es-ES_tradnl"/>
              <a:t>Sociedad del conocimiento.</a:t>
            </a:r>
          </a:p>
          <a:p>
            <a:pPr eaLnBrk="1" hangingPunct="1"/>
            <a:endParaRPr lang="es-ES_tradnl"/>
          </a:p>
          <a:p>
            <a:pPr eaLnBrk="1" hangingPunct="1"/>
            <a:r>
              <a:rPr lang="es-ES_tradnl"/>
              <a:t>Nuevos modelos organizacionales.</a:t>
            </a:r>
            <a:endParaRPr lang="es-ES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Efectos</a:t>
            </a:r>
            <a:endParaRPr lang="es-ES"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Imaginativa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/>
              <a:t>Proceso donde se </a:t>
            </a:r>
            <a:r>
              <a:rPr lang="es-MX"/>
              <a:t>dan </a:t>
            </a:r>
            <a:r>
              <a:rPr lang="es-ES"/>
              <a:t> situaciones</a:t>
            </a:r>
            <a:r>
              <a:rPr lang="es-MX"/>
              <a:t> como: </a:t>
            </a:r>
          </a:p>
          <a:p>
            <a:pPr lvl="1" eaLnBrk="1" hangingPunct="1"/>
            <a:r>
              <a:rPr lang="es-MX"/>
              <a:t>Especulación.</a:t>
            </a:r>
          </a:p>
          <a:p>
            <a:pPr lvl="1" eaLnBrk="1" hangingPunct="1"/>
            <a:r>
              <a:rPr lang="es-MX"/>
              <a:t>Ficción.</a:t>
            </a:r>
          </a:p>
          <a:p>
            <a:pPr lvl="1" eaLnBrk="1" hangingPunct="1"/>
            <a:r>
              <a:rPr lang="es-MX"/>
              <a:t>Inventiva.</a:t>
            </a:r>
          </a:p>
          <a:p>
            <a:pPr lvl="1" eaLnBrk="1" hangingPunct="1"/>
            <a:r>
              <a:rPr lang="es-MX"/>
              <a:t>Innovación.</a:t>
            </a:r>
          </a:p>
          <a:p>
            <a:pPr lvl="1" eaLnBrk="1" hangingPunct="1"/>
            <a:r>
              <a:rPr lang="es-MX"/>
              <a:t>Creatividad.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Ejercicio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/>
              <a:t>¿Ejemplificar </a:t>
            </a:r>
            <a:r>
              <a:rPr lang="es-ES_tradnl">
                <a:solidFill>
                  <a:schemeClr val="accent1"/>
                </a:solidFill>
              </a:rPr>
              <a:t>uso /ventaja /aplicación</a:t>
            </a:r>
            <a:r>
              <a:rPr lang="es-ES_tradnl"/>
              <a:t> a cada tipo para el área a su cargo?</a:t>
            </a:r>
          </a:p>
          <a:p>
            <a:pPr eaLnBrk="1" hangingPunct="1"/>
            <a:r>
              <a:rPr lang="es-ES_tradnl"/>
              <a:t>¿Cómo </a:t>
            </a:r>
            <a:r>
              <a:rPr lang="es-ES_tradnl">
                <a:solidFill>
                  <a:schemeClr val="accent1"/>
                </a:solidFill>
              </a:rPr>
              <a:t>hilvanar los tipos de comunicación </a:t>
            </a:r>
            <a:r>
              <a:rPr lang="es-ES_tradnl"/>
              <a:t>para mi beneficio?</a:t>
            </a:r>
          </a:p>
          <a:p>
            <a:pPr eaLnBrk="1" hangingPunct="1"/>
            <a:r>
              <a:rPr lang="es-ES_tradnl"/>
              <a:t>¿Cómo </a:t>
            </a:r>
            <a:r>
              <a:rPr lang="es-ES_tradnl">
                <a:solidFill>
                  <a:schemeClr val="accent1"/>
                </a:solidFill>
              </a:rPr>
              <a:t>optimizar</a:t>
            </a:r>
            <a:r>
              <a:rPr lang="es-ES_tradnl"/>
              <a:t> el proceso de comunicación organizacional?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/>
              <a:t>Correlación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dirty="0"/>
              <a:t>Informativa: Sistemas de Información.</a:t>
            </a:r>
          </a:p>
          <a:p>
            <a:pPr eaLnBrk="1" hangingPunct="1"/>
            <a:r>
              <a:rPr lang="es-ES_tradnl" dirty="0"/>
              <a:t>Afectiva: Liderazgo &amp; Motivación.</a:t>
            </a:r>
          </a:p>
          <a:p>
            <a:pPr eaLnBrk="1" hangingPunct="1"/>
            <a:r>
              <a:rPr lang="es-ES_tradnl" dirty="0"/>
              <a:t>Ritual: Cultura Organizacional.</a:t>
            </a:r>
          </a:p>
          <a:p>
            <a:pPr eaLnBrk="1" hangingPunct="1"/>
            <a:r>
              <a:rPr lang="es-ES_tradnl" dirty="0"/>
              <a:t>Persuasiva: Negociación &amp; Conflicto.</a:t>
            </a:r>
          </a:p>
          <a:p>
            <a:pPr eaLnBrk="1" hangingPunct="1"/>
            <a:r>
              <a:rPr lang="es-ES_tradnl" dirty="0"/>
              <a:t>Imaginativa: Creatividad.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dirty="0"/>
              <a:t>Comunicación Organizacional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313" y="5949950"/>
            <a:ext cx="6400800" cy="696913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r>
              <a:rPr lang="es-MX" sz="1800" dirty="0"/>
              <a:t>AMDG</a:t>
            </a:r>
          </a:p>
          <a:p>
            <a:pPr marL="1428750" indent="0" algn="r" eaLnBrk="1" hangingPunct="1">
              <a:buFontTx/>
              <a:buNone/>
            </a:pPr>
            <a:r>
              <a:rPr lang="es-MX" sz="1600" dirty="0" err="1"/>
              <a:t>defcom</a:t>
            </a:r>
            <a:r>
              <a:rPr lang="es-MX" sz="1600"/>
              <a:t> series.vsz.vcr.2/4.ixmmxVI</a:t>
            </a:r>
            <a:endParaRPr lang="es-ES" sz="1600" dirty="0"/>
          </a:p>
        </p:txBody>
      </p:sp>
    </p:spTree>
    <p:custDataLst>
      <p:tags r:id="rId1"/>
    </p:custData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/>
              <a:t>“Una nueva generación está emergiendo. Sus valores, sus tendencias, causarán un cambio que afectará a todos los seres humanos”. Alvin Toffler</a:t>
            </a:r>
            <a:r>
              <a:rPr lang="es-MX"/>
              <a:t>.</a:t>
            </a:r>
            <a:endParaRPr lang="es-E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El aviso del cambio</a:t>
            </a:r>
            <a:endParaRPr lang="es-ES"/>
          </a:p>
        </p:txBody>
      </p:sp>
      <p:pic>
        <p:nvPicPr>
          <p:cNvPr id="14340" name="Picture 4" descr="C:\DOS\TOFFLER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16430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/>
              <a:t>3-5 años, 3000-5000 mph, 0.003-0.005 hrs.</a:t>
            </a:r>
          </a:p>
          <a:p>
            <a:pPr eaLnBrk="1" hangingPunct="1"/>
            <a:r>
              <a:rPr lang="es-MX"/>
              <a:t>Moda y popularidad.</a:t>
            </a:r>
          </a:p>
          <a:p>
            <a:pPr eaLnBrk="1" hangingPunct="1"/>
            <a:r>
              <a:rPr lang="es-MX"/>
              <a:t>Modelos de KM 2ª generación.</a:t>
            </a:r>
          </a:p>
          <a:p>
            <a:pPr eaLnBrk="1" hangingPunct="1"/>
            <a:r>
              <a:rPr lang="es-MX"/>
              <a:t>¿Crisis?</a:t>
            </a:r>
            <a:endParaRPr lang="es-E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/>
              <a:t>Info age</a:t>
            </a:r>
            <a:endParaRPr lang="es-ES"/>
          </a:p>
        </p:txBody>
      </p:sp>
      <p:pic>
        <p:nvPicPr>
          <p:cNvPr id="15364" name="Picture 4" descr="j0178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071938"/>
            <a:ext cx="40719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823" y="0"/>
              <a:ext cx="333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6388" name="Picture 4" descr="295J0002"/>
            <p:cNvPicPr>
              <a:picLocks noChangeAspect="1" noChangeArrowheads="1"/>
            </p:cNvPicPr>
            <p:nvPr/>
          </p:nvPicPr>
          <p:blipFill>
            <a:blip r:embed="rId3" cstate="print"/>
            <a:srcRect b="9773"/>
            <a:stretch>
              <a:fillRect/>
            </a:stretch>
          </p:blipFill>
          <p:spPr bwMode="auto">
            <a:xfrm>
              <a:off x="0" y="0"/>
              <a:ext cx="1977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295J0003"/>
            <p:cNvPicPr>
              <a:picLocks noChangeAspect="1" noChangeArrowheads="1"/>
            </p:cNvPicPr>
            <p:nvPr/>
          </p:nvPicPr>
          <p:blipFill>
            <a:blip r:embed="rId4" cstate="print"/>
            <a:srcRect b="10733"/>
            <a:stretch>
              <a:fillRect/>
            </a:stretch>
          </p:blipFill>
          <p:spPr bwMode="auto">
            <a:xfrm>
              <a:off x="1935" y="0"/>
              <a:ext cx="38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316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225" y="214313"/>
            <a:ext cx="6838950" cy="909637"/>
          </a:xfrm>
        </p:spPr>
        <p:txBody>
          <a:bodyPr/>
          <a:lstStyle/>
          <a:p>
            <a:pPr eaLnBrk="1" hangingPunct="1"/>
            <a:r>
              <a:rPr lang="es-ES_tradnl" sz="2400"/>
              <a:t>El contexto, las organizaciones y el modelo organizacional del s. XXI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4"/>
  <p:tag name="POWER3D OPTIONS" val="Medium "/>
  <p:tag name="POWER3D SOUND" val="On Ed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2"/>
  <p:tag name="POWER3D OPTIONS" val="Medium "/>
  <p:tag name="POWER3D SOUND" val="On Ed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7"/>
  <p:tag name="POWER3D OPTIONS" val="Medium "/>
  <p:tag name="POWER3D SOUND" val="On Ed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3"/>
  <p:tag name="POWER3D OPTIONS" val="Medium "/>
  <p:tag name="POWER3D IMAGE0" val="PINBUMP.TGA"/>
  <p:tag name="POWER3D SOUND" val="Slab Rot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1633</TotalTime>
  <Words>763</Words>
  <Application>Microsoft Office PowerPoint</Application>
  <PresentationFormat>Presentación en pantalla (4:3)</PresentationFormat>
  <Paragraphs>222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Franklin Gothic Book</vt:lpstr>
      <vt:lpstr>Times New Roman</vt:lpstr>
      <vt:lpstr>Wingdings 2</vt:lpstr>
      <vt:lpstr>Técnico</vt:lpstr>
      <vt:lpstr>Comunicación Organizacional</vt:lpstr>
      <vt:lpstr>Repaso</vt:lpstr>
      <vt:lpstr>Presentación de PowerPoint</vt:lpstr>
      <vt:lpstr>Efectos</vt:lpstr>
      <vt:lpstr>El aviso del cambio</vt:lpstr>
      <vt:lpstr>Info age</vt:lpstr>
      <vt:lpstr>Presentación de PowerPoint</vt:lpstr>
      <vt:lpstr>Presentación de PowerPoint</vt:lpstr>
      <vt:lpstr>El contexto, las organizaciones y el modelo organizacional del s. XXI</vt:lpstr>
      <vt:lpstr>PH66</vt:lpstr>
      <vt:lpstr>El contexto</vt:lpstr>
      <vt:lpstr>TO</vt:lpstr>
      <vt:lpstr>Categorías del perfil</vt:lpstr>
      <vt:lpstr>Comunicación: Supuestos  Teóricos</vt:lpstr>
      <vt:lpstr>¿Comunicación?</vt:lpstr>
      <vt:lpstr>¿Comunicación?</vt:lpstr>
      <vt:lpstr>Aristóteles</vt:lpstr>
      <vt:lpstr>Laswell - Nixon</vt:lpstr>
      <vt:lpstr>David Berlo</vt:lpstr>
      <vt:lpstr>David Berlo</vt:lpstr>
      <vt:lpstr>Ejercicio</vt:lpstr>
      <vt:lpstr>Berlo</vt:lpstr>
      <vt:lpstr>McLuhan</vt:lpstr>
      <vt:lpstr>Tipos de comunicación organizacional</vt:lpstr>
      <vt:lpstr>Ejercicio</vt:lpstr>
      <vt:lpstr>Informativa</vt:lpstr>
      <vt:lpstr>Informativa</vt:lpstr>
      <vt:lpstr>Informativa</vt:lpstr>
      <vt:lpstr>Informativa</vt:lpstr>
      <vt:lpstr>Informativa</vt:lpstr>
      <vt:lpstr>Afectiva</vt:lpstr>
      <vt:lpstr>Afectiva</vt:lpstr>
      <vt:lpstr>Afectiva</vt:lpstr>
      <vt:lpstr>Ritual</vt:lpstr>
      <vt:lpstr>Ritual</vt:lpstr>
      <vt:lpstr>Ritual</vt:lpstr>
      <vt:lpstr>Persuasiva</vt:lpstr>
      <vt:lpstr>Persuasiva</vt:lpstr>
      <vt:lpstr>Imaginativa</vt:lpstr>
      <vt:lpstr>Imaginativa</vt:lpstr>
      <vt:lpstr>Ejercicio</vt:lpstr>
      <vt:lpstr>Correlación</vt:lpstr>
      <vt:lpstr>Comunicación Organizacional</vt:lpstr>
    </vt:vector>
  </TitlesOfParts>
  <Company>Grupo CCEA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del egresado de Maestría en Administración de la UVM, Campus Lomas Verdes.</dc:title>
  <dc:creator>Vicente Suárez Zendejas</dc:creator>
  <cp:lastModifiedBy>Vicente</cp:lastModifiedBy>
  <cp:revision>89</cp:revision>
  <dcterms:created xsi:type="dcterms:W3CDTF">2001-09-17T21:07:44Z</dcterms:created>
  <dcterms:modified xsi:type="dcterms:W3CDTF">2016-08-25T18:58:09Z</dcterms:modified>
</cp:coreProperties>
</file>