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9" r:id="rId3"/>
    <p:sldId id="257" r:id="rId4"/>
    <p:sldId id="261" r:id="rId5"/>
    <p:sldId id="266" r:id="rId6"/>
    <p:sldId id="269" r:id="rId7"/>
    <p:sldId id="268" r:id="rId8"/>
    <p:sldId id="309" r:id="rId9"/>
    <p:sldId id="263" r:id="rId10"/>
    <p:sldId id="274" r:id="rId11"/>
    <p:sldId id="273" r:id="rId12"/>
    <p:sldId id="264" r:id="rId13"/>
    <p:sldId id="278" r:id="rId14"/>
    <p:sldId id="279" r:id="rId15"/>
    <p:sldId id="280" r:id="rId16"/>
    <p:sldId id="291" r:id="rId17"/>
    <p:sldId id="283" r:id="rId18"/>
    <p:sldId id="292" r:id="rId19"/>
    <p:sldId id="286" r:id="rId20"/>
    <p:sldId id="293" r:id="rId21"/>
    <p:sldId id="290" r:id="rId22"/>
    <p:sldId id="294" r:id="rId23"/>
    <p:sldId id="295" r:id="rId24"/>
    <p:sldId id="265" r:id="rId25"/>
    <p:sldId id="299" r:id="rId26"/>
    <p:sldId id="308" r:id="rId27"/>
    <p:sldId id="271" r:id="rId28"/>
    <p:sldId id="297" r:id="rId29"/>
    <p:sldId id="311" r:id="rId30"/>
    <p:sldId id="310" r:id="rId31"/>
    <p:sldId id="31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F658"/>
    <a:srgbClr val="FFFF99"/>
    <a:srgbClr val="E5DBA7"/>
    <a:srgbClr val="F51E1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 autoAdjust="0"/>
    <p:restoredTop sz="90929"/>
  </p:normalViewPr>
  <p:slideViewPr>
    <p:cSldViewPr snapToGrid="0">
      <p:cViewPr varScale="1">
        <p:scale>
          <a:sx n="86" d="100"/>
          <a:sy n="86" d="100"/>
        </p:scale>
        <p:origin x="7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BB83A31-C5BC-44C7-8137-E5CBDB923DB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619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544A334-1935-476C-8864-A46D17A16BB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123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>
            <a:spLocks noChangeArrowheads="1"/>
          </p:cNvSpPr>
          <p:nvPr userDrawn="1"/>
        </p:nvSpPr>
        <p:spPr bwMode="auto">
          <a:xfrm>
            <a:off x="123825" y="104775"/>
            <a:ext cx="2481263" cy="1104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endParaRPr lang="es-MX" alt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200400" y="457200"/>
            <a:ext cx="5638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rgbClr val="3EF658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s-ES" noProof="0" dirty="0"/>
              <a:t>Haga clic para modificar el estilo de título del patrón</a:t>
            </a:r>
            <a:endParaRPr lang="en-US" noProof="0" dirty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1447800"/>
            <a:ext cx="2133600" cy="3429000"/>
          </a:xfrm>
        </p:spPr>
        <p:txBody>
          <a:bodyPr/>
          <a:lstStyle>
            <a:lvl1pPr marL="0" indent="0">
              <a:defRPr sz="2000"/>
            </a:lvl1pPr>
          </a:lstStyle>
          <a:p>
            <a:pPr lvl="0"/>
            <a:endParaRPr lang="es-ES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C30FD3-CDA4-4DB2-BAB4-1508CDB6D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0" y="381000"/>
            <a:ext cx="2362451" cy="552450"/>
          </a:xfrm>
          <a:prstGeom prst="rect">
            <a:avLst/>
          </a:prstGeom>
        </p:spPr>
      </p:pic>
      <p:pic>
        <p:nvPicPr>
          <p:cNvPr id="7" name="Imagen 6" descr="Imagen que contiene mesa, comida, interior, de madera&#10;&#10;Descripción generada con confianza muy alta">
            <a:extLst>
              <a:ext uri="{FF2B5EF4-FFF2-40B4-BE49-F238E27FC236}">
                <a16:creationId xmlns:a16="http://schemas.microsoft.com/office/drawing/2014/main" id="{0E86BFEF-CC00-4750-8BB5-CD9A6E5F3F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1" y="5436393"/>
            <a:ext cx="2317080" cy="9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7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864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25303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2530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27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382000" cy="52530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17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 bwMode="auto">
          <a:xfrm>
            <a:off x="123825" y="330200"/>
            <a:ext cx="8818563" cy="58070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8454" y="573437"/>
            <a:ext cx="8229600" cy="56605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3EF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941" y="1437631"/>
            <a:ext cx="8302625" cy="4491037"/>
          </a:xfrm>
        </p:spPr>
        <p:txBody>
          <a:bodyPr/>
          <a:lstStyle>
            <a:lvl1pPr marL="0" indent="0">
              <a:defRPr sz="2800"/>
            </a:lvl1pPr>
            <a:lvl2pPr>
              <a:defRPr sz="2800"/>
            </a:lvl2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2495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4072" y="683138"/>
            <a:ext cx="7772400" cy="766839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algn="l">
              <a:defRPr sz="3600" b="1" cap="all">
                <a:solidFill>
                  <a:srgbClr val="3EF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s-ES" dirty="0"/>
              <a:t>Haga clic para modificar el estilo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94069" y="3836027"/>
            <a:ext cx="3745732" cy="1953521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205323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 bwMode="auto">
          <a:xfrm>
            <a:off x="123825" y="330200"/>
            <a:ext cx="8818563" cy="58070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8591" y="1420086"/>
            <a:ext cx="4075113" cy="4491037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104" y="1420086"/>
            <a:ext cx="4075112" cy="4491037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18454" y="573437"/>
            <a:ext cx="8229600" cy="56605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3EF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913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550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29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 bwMode="auto">
          <a:xfrm>
            <a:off x="123825" y="330200"/>
            <a:ext cx="8818563" cy="58070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6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78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177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echo, pared, mesa&#10;&#10;Descripción generada con confianza muy alta">
            <a:extLst>
              <a:ext uri="{FF2B5EF4-FFF2-40B4-BE49-F238E27FC236}">
                <a16:creationId xmlns:a16="http://schemas.microsoft.com/office/drawing/2014/main" id="{078D5E98-9CA6-4B7A-A9ED-019976D6F33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9" y="422275"/>
            <a:ext cx="8697912" cy="5635625"/>
          </a:xfrm>
          <a:prstGeom prst="rect">
            <a:avLst/>
          </a:prstGeom>
        </p:spPr>
      </p:pic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575" y="1036638"/>
            <a:ext cx="8302625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nivel</a:t>
            </a:r>
            <a:endParaRPr lang="en-US" dirty="0"/>
          </a:p>
        </p:txBody>
      </p:sp>
      <p:pic>
        <p:nvPicPr>
          <p:cNvPr id="1028" name="Picture 27" descr="C:\Mis documentos\Mis imágenes\divider_luceskit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6316663"/>
            <a:ext cx="5737225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19" r:id="rId5"/>
    <p:sldLayoutId id="2147483720" r:id="rId6"/>
    <p:sldLayoutId id="214748373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000">
          <a:solidFill>
            <a:srgbClr val="3EF658"/>
          </a:solidFill>
          <a:latin typeface="Tahom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F51E19"/>
        </a:buClr>
        <a:buSzPct val="70000"/>
        <a:buFont typeface="Wingdings" pitchFamily="2" charset="2"/>
        <a:defRPr kumimoji="1" sz="32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62000" indent="-285750" algn="l" rtl="0" fontAlgn="base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Blip>
          <a:blip r:embed="rId17"/>
        </a:buBlip>
        <a:defRPr kumimoji="1" sz="32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81100" indent="-228600" algn="l" rtl="0" fontAlgn="base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800">
          <a:solidFill>
            <a:srgbClr val="FFFF99"/>
          </a:solidFill>
          <a:latin typeface="Times New Roman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400">
          <a:solidFill>
            <a:srgbClr val="FFFF99"/>
          </a:solidFill>
          <a:latin typeface="Times New Roman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400">
          <a:solidFill>
            <a:srgbClr val="FFFF99"/>
          </a:solidFill>
          <a:latin typeface="Times New Roman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400">
          <a:solidFill>
            <a:srgbClr val="FFFF99"/>
          </a:solidFill>
          <a:latin typeface="Times New Roman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400">
          <a:solidFill>
            <a:srgbClr val="FFFF99"/>
          </a:solidFill>
          <a:latin typeface="Times New Roman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400">
          <a:solidFill>
            <a:srgbClr val="FFFF99"/>
          </a:solidFill>
          <a:latin typeface="Times New Roman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51E19"/>
        </a:buClr>
        <a:buSzPct val="50000"/>
        <a:buFont typeface="Wingdings" pitchFamily="2" charset="2"/>
        <a:buChar char="["/>
        <a:defRPr kumimoji="1" sz="2400">
          <a:solidFill>
            <a:srgbClr val="FFFF99"/>
          </a:solidFill>
          <a:latin typeface="Times New Roman" charset="0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YoniVI\Videos\00%20Organizacion\Discurso%20de%20William%20Wallace,%20Esp%20Latino%20HD%20(Corazon%20Valiente,%20BraveHeart).mp4" TargetMode="External"/><Relationship Id="rId2" Type="http://schemas.microsoft.com/office/2007/relationships/media" Target="file:///C:\Users\YoniVI\Videos\00%20Organizacion\Discurso%20de%20William%20Wallace,%20Esp%20Latino%20HD%20(Corazon%20Valiente,%20BraveHeart).mp4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YoniVI\Videos\00%20Organizacion\Fritz%20Lang,%20Metropolis.wmv" TargetMode="External"/><Relationship Id="rId2" Type="http://schemas.microsoft.com/office/2007/relationships/media" Target="file:///C:\Users\YoniVI\Videos\00%20Organizacion\Fritz%20Lang,%20Metropolis.wm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file:///C:\Users\YoniVI\Videos\00%20Organizacion\Apple%201984%20iPod.mp4" TargetMode="Externa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7.xml"/><Relationship Id="rId4" Type="http://schemas.openxmlformats.org/officeDocument/2006/relationships/video" Target="file:///C:\Users\YoniVI\Videos\00%20Organizacion\Apple%201984%20iPod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Videos/00%20Organizacion/Paradigmas%20XXI.WMV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_sNKVcnfZQ" TargetMode="External"/><Relationship Id="rId7" Type="http://schemas.openxmlformats.org/officeDocument/2006/relationships/hyperlink" Target="../../../../Videos/Sample%20Videos/MONDO%20Happry%20Tree%20Friends.wmv" TargetMode="External"/><Relationship Id="rId2" Type="http://schemas.openxmlformats.org/officeDocument/2006/relationships/hyperlink" Target="http://www.youtube.com/watch?v=chQv6_rQ2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fvBsiP3hAmA" TargetMode="External"/><Relationship Id="rId5" Type="http://schemas.openxmlformats.org/officeDocument/2006/relationships/hyperlink" Target="http://www.youtube.com/watch?v=HjLNpyW6I6U" TargetMode="External"/><Relationship Id="rId4" Type="http://schemas.openxmlformats.org/officeDocument/2006/relationships/hyperlink" Target="http://www.youtube.com/watch?v=MZf_VtF2Zs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Título"/>
          <p:cNvSpPr>
            <a:spLocks noGrp="1"/>
          </p:cNvSpPr>
          <p:nvPr>
            <p:ph type="ctrTitle" sz="quarter"/>
          </p:nvPr>
        </p:nvSpPr>
        <p:spPr>
          <a:xfrm>
            <a:off x="3200400" y="468351"/>
            <a:ext cx="5638800" cy="5410200"/>
          </a:xfrm>
        </p:spPr>
        <p:txBody>
          <a:bodyPr/>
          <a:lstStyle/>
          <a:p>
            <a:r>
              <a:rPr lang="es-MX" altLang="en-US" dirty="0"/>
              <a:t>1. La administración </a:t>
            </a:r>
            <a:br>
              <a:rPr lang="es-MX" altLang="en-US" dirty="0"/>
            </a:br>
            <a:r>
              <a:rPr lang="es-MX" altLang="en-US" dirty="0"/>
              <a:t>del cambio.</a:t>
            </a:r>
            <a:endParaRPr lang="en-US" alt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ES" dirty="0"/>
              <a:t>Objetivo.</a:t>
            </a:r>
          </a:p>
          <a:p>
            <a:r>
              <a:rPr lang="es-ES" dirty="0"/>
              <a:t>Plataforma.</a:t>
            </a:r>
          </a:p>
          <a:p>
            <a:r>
              <a:rPr lang="es-ES" dirty="0"/>
              <a:t>El proceso del cambio.</a:t>
            </a:r>
          </a:p>
          <a:p>
            <a:r>
              <a:rPr lang="es-ES" dirty="0"/>
              <a:t>Síntesis.</a:t>
            </a:r>
          </a:p>
          <a:p>
            <a:r>
              <a:rPr lang="es-ES" dirty="0"/>
              <a:t>¿Conclusión?</a:t>
            </a:r>
          </a:p>
        </p:txBody>
      </p:sp>
      <p:sp>
        <p:nvSpPr>
          <p:cNvPr id="7172" name="5 Rectángulo"/>
          <p:cNvSpPr>
            <a:spLocks noChangeArrowheads="1"/>
          </p:cNvSpPr>
          <p:nvPr/>
        </p:nvSpPr>
        <p:spPr bwMode="auto">
          <a:xfrm>
            <a:off x="3230563" y="6167438"/>
            <a:ext cx="2743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n-US" sz="1600" b="1">
                <a:solidFill>
                  <a:srgbClr val="FFFF99"/>
                </a:solidFill>
                <a:latin typeface="Arial" pitchFamily="34" charset="0"/>
              </a:rPr>
              <a:t>AMDG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¿CRISIS?</a:t>
            </a:r>
            <a:endParaRPr lang="es-ES" dirty="0"/>
          </a:p>
        </p:txBody>
      </p:sp>
      <p:sp>
        <p:nvSpPr>
          <p:cNvPr id="13316" name="Rectangle 13"/>
          <p:cNvSpPr>
            <a:spLocks noGrp="1" noChangeArrowheads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 lvl="1">
              <a:defRPr/>
            </a:pPr>
            <a:r>
              <a:rPr lang="es-ES_tradnl" dirty="0"/>
              <a:t>Stalker, 61.</a:t>
            </a:r>
          </a:p>
          <a:p>
            <a:pPr lvl="1">
              <a:defRPr/>
            </a:pPr>
            <a:r>
              <a:rPr lang="es-ES_tradnl" dirty="0"/>
              <a:t>Child, 72.</a:t>
            </a:r>
          </a:p>
          <a:p>
            <a:pPr lvl="1">
              <a:defRPr/>
            </a:pPr>
            <a:r>
              <a:rPr lang="es-ES_tradnl" dirty="0"/>
              <a:t>Toffler, 80.</a:t>
            </a:r>
          </a:p>
          <a:p>
            <a:pPr lvl="1">
              <a:defRPr/>
            </a:pPr>
            <a:r>
              <a:rPr lang="es-ES_tradnl" dirty="0"/>
              <a:t>Drucker, 90.</a:t>
            </a:r>
          </a:p>
          <a:p>
            <a:pPr lvl="1">
              <a:defRPr/>
            </a:pPr>
            <a:r>
              <a:rPr lang="es-ES_tradnl" dirty="0"/>
              <a:t>OCDE, 04.</a:t>
            </a:r>
          </a:p>
          <a:p>
            <a:pPr lvl="1">
              <a:defRPr/>
            </a:pPr>
            <a:r>
              <a:rPr lang="es-ES_tradnl" dirty="0"/>
              <a:t>Morin, 08.</a:t>
            </a:r>
          </a:p>
          <a:p>
            <a:pPr lvl="1">
              <a:defRPr/>
            </a:pPr>
            <a:r>
              <a:rPr lang="es-ES_tradnl" dirty="0"/>
              <a:t>Gamble, 14.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419100" y="1420813"/>
            <a:ext cx="4075113" cy="4491037"/>
          </a:xfrm>
        </p:spPr>
        <p:txBody>
          <a:bodyPr/>
          <a:lstStyle/>
          <a:p>
            <a:pPr>
              <a:defRPr/>
            </a:pPr>
            <a:r>
              <a:rPr lang="es-ES" dirty="0"/>
              <a:t>“Una nueva generación está emergiendo. Sus valores, sus tendencias, causarán un CAMBIO que afectará a todos los seres humanos”.</a:t>
            </a:r>
          </a:p>
        </p:txBody>
      </p:sp>
      <p:pic>
        <p:nvPicPr>
          <p:cNvPr id="17411" name="Picture 4" descr="TOFFLER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9550" y="1273175"/>
            <a:ext cx="2727325" cy="4545013"/>
          </a:xfrm>
        </p:spPr>
      </p:pic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ALVIN TOFFLER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EVOLUCIÓN SESGO ECONÓMICO – LABORAL</a:t>
            </a:r>
            <a:endParaRPr lang="es-MX" dirty="0"/>
          </a:p>
        </p:txBody>
      </p:sp>
      <p:pic>
        <p:nvPicPr>
          <p:cNvPr id="18435" name="Picture 6" descr="j014444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287" y="1033526"/>
            <a:ext cx="3657600" cy="2401824"/>
          </a:xfrm>
        </p:spPr>
      </p:pic>
      <p:pic>
        <p:nvPicPr>
          <p:cNvPr id="18436" name="Picture 4" descr="100387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4167" b="4852"/>
          <a:stretch>
            <a:fillRect/>
          </a:stretch>
        </p:blipFill>
        <p:spPr bwMode="auto">
          <a:xfrm>
            <a:off x="903288" y="3429000"/>
            <a:ext cx="366871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7" name="5 Objeto"/>
          <p:cNvGraphicFramePr>
            <a:graphicFrameLocks noChangeAspect="1"/>
          </p:cNvGraphicFramePr>
          <p:nvPr/>
        </p:nvGraphicFramePr>
        <p:xfrm>
          <a:off x="4572000" y="1027113"/>
          <a:ext cx="3668713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CorelPhotoPaint.Image.8" r:id="rId5" imgW="6095238" imgH="4038095" progId="CorelPhotoPaint.Image.8">
                  <p:embed/>
                </p:oleObj>
              </mc:Choice>
              <mc:Fallback>
                <p:oleObj name="CorelPhotoPaint.Image.8" r:id="rId5" imgW="6095238" imgH="4038095" progId="CorelPhotoPaint.Image.8">
                  <p:embed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27113"/>
                        <a:ext cx="3668713" cy="240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429000"/>
            <a:ext cx="3668713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19100" y="1420813"/>
            <a:ext cx="4075113" cy="4491037"/>
          </a:xfrm>
        </p:spPr>
        <p:txBody>
          <a:bodyPr/>
          <a:lstStyle/>
          <a:p>
            <a:pPr lvl="1">
              <a:defRPr/>
            </a:pPr>
            <a:r>
              <a:rPr lang="es-MX" dirty="0"/>
              <a:t>Agraria.</a:t>
            </a:r>
          </a:p>
          <a:p>
            <a:pPr lvl="1">
              <a:defRPr/>
            </a:pPr>
            <a:r>
              <a:rPr lang="es-MX" dirty="0"/>
              <a:t>Industrial.</a:t>
            </a:r>
          </a:p>
          <a:p>
            <a:pPr lvl="1">
              <a:defRPr/>
            </a:pPr>
            <a:r>
              <a:rPr lang="es-MX" dirty="0"/>
              <a:t>Postindustrial.</a:t>
            </a:r>
          </a:p>
          <a:p>
            <a:pPr lvl="1">
              <a:defRPr/>
            </a:pPr>
            <a:r>
              <a:rPr lang="es-MX" dirty="0"/>
              <a:t>Información.</a:t>
            </a:r>
            <a:endParaRPr lang="es-ES" dirty="0"/>
          </a:p>
        </p:txBody>
      </p:sp>
      <p:sp>
        <p:nvSpPr>
          <p:cNvPr id="14341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646613" y="1420813"/>
            <a:ext cx="4075112" cy="4491037"/>
          </a:xfrm>
        </p:spPr>
        <p:txBody>
          <a:bodyPr/>
          <a:lstStyle/>
          <a:p>
            <a:pPr lvl="1">
              <a:defRPr/>
            </a:pPr>
            <a:r>
              <a:rPr lang="es-MX" dirty="0"/>
              <a:t>Indicadores temporales.</a:t>
            </a:r>
            <a:endParaRPr lang="es-ES" dirty="0"/>
          </a:p>
          <a:p>
            <a:pPr lvl="1">
              <a:defRPr/>
            </a:pPr>
            <a:r>
              <a:rPr lang="es-MX" dirty="0"/>
              <a:t>Símbolo de poder.</a:t>
            </a:r>
          </a:p>
          <a:p>
            <a:pPr lvl="1">
              <a:defRPr/>
            </a:pPr>
            <a:r>
              <a:rPr lang="es-MX" dirty="0"/>
              <a:t>Tecnologías básicas.</a:t>
            </a:r>
          </a:p>
          <a:p>
            <a:pPr lvl="1">
              <a:defRPr/>
            </a:pPr>
            <a:r>
              <a:rPr lang="es-MX" dirty="0"/>
              <a:t>¿Crisis?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ANÁLISIS DE LAS ERAS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3. El PROCESO DEL CAMBIO.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j0144448"/>
          <p:cNvPicPr>
            <a:picLocks noChangeAspect="1" noChangeArrowheads="1"/>
          </p:cNvPicPr>
          <p:nvPr/>
        </p:nvPicPr>
        <p:blipFill>
          <a:blip r:embed="rId5">
            <a:lum bright="-6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675"/>
            <a:ext cx="8791575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scurso de William Wallace, Esp Latino HD (Corazon Valiente, BraveHeart)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2425" y="628650"/>
            <a:ext cx="7072313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1704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j0144448"/>
          <p:cNvPicPr>
            <a:picLocks noChangeAspect="1" noChangeArrowheads="1"/>
          </p:cNvPicPr>
          <p:nvPr/>
        </p:nvPicPr>
        <p:blipFill>
          <a:blip r:embed="rId3">
            <a:lum bright="-6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20675"/>
            <a:ext cx="88392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ERA AGRARIA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>
              <a:defRPr/>
            </a:pPr>
            <a:r>
              <a:rPr lang="es-MX" dirty="0">
                <a:latin typeface="Arial" charset="0"/>
                <a:cs typeface="Arial" charset="0"/>
              </a:rPr>
              <a:t>3000-5000 años, 3-5 mph, 3-5 años.</a:t>
            </a:r>
          </a:p>
          <a:p>
            <a:pPr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ES" dirty="0">
                <a:latin typeface="Arial" charset="0"/>
                <a:cs typeface="Arial" charset="0"/>
              </a:rPr>
              <a:t>Posesión de tierra.</a:t>
            </a:r>
            <a:endParaRPr lang="es-MX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ES" dirty="0">
                <a:latin typeface="Arial" charset="0"/>
                <a:cs typeface="Arial" charset="0"/>
              </a:rPr>
              <a:t>Ritual, tradición</a:t>
            </a:r>
            <a:r>
              <a:rPr lang="es-MX" dirty="0">
                <a:latin typeface="Arial" charset="0"/>
                <a:cs typeface="Arial" charset="0"/>
              </a:rPr>
              <a:t>. </a:t>
            </a:r>
          </a:p>
          <a:p>
            <a:pPr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MX" dirty="0">
                <a:latin typeface="Arial" charset="0"/>
                <a:cs typeface="Arial" charset="0"/>
              </a:rPr>
              <a:t>¿Crisis?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0387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4167" b="4852"/>
          <a:stretch>
            <a:fillRect/>
          </a:stretch>
        </p:blipFill>
        <p:spPr bwMode="auto">
          <a:xfrm>
            <a:off x="152400" y="301625"/>
            <a:ext cx="8809038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Fritz Lang, Metropolis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991" y="1342662"/>
            <a:ext cx="6267939" cy="4700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134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00387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4167" b="4852"/>
          <a:stretch>
            <a:fillRect/>
          </a:stretch>
        </p:blipFill>
        <p:spPr bwMode="auto">
          <a:xfrm>
            <a:off x="152400" y="301625"/>
            <a:ext cx="8809038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ERA INDUSTRIAL</a:t>
            </a:r>
            <a:endParaRPr lang="es-E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>
              <a:defRPr/>
            </a:pPr>
            <a:r>
              <a:rPr lang="es-MX"/>
              <a:t>300-500 años, 30-50 mph, 0.3-0.5 meses.</a:t>
            </a:r>
          </a:p>
          <a:p>
            <a:pPr>
              <a:defRPr/>
            </a:pPr>
            <a:endParaRPr lang="es-ES"/>
          </a:p>
          <a:p>
            <a:pPr>
              <a:defRPr/>
            </a:pPr>
            <a:r>
              <a:rPr lang="es-ES"/>
              <a:t>Posesión material.</a:t>
            </a:r>
          </a:p>
          <a:p>
            <a:pPr>
              <a:defRPr/>
            </a:pPr>
            <a:r>
              <a:rPr lang="es-ES"/>
              <a:t>Descubrimiento, método científico.</a:t>
            </a:r>
          </a:p>
          <a:p>
            <a:pPr>
              <a:defRPr/>
            </a:pPr>
            <a:endParaRPr lang="es-MX"/>
          </a:p>
          <a:p>
            <a:pPr>
              <a:defRPr/>
            </a:pPr>
            <a:r>
              <a:rPr lang="es-MX"/>
              <a:t>¿Crisis?</a:t>
            </a:r>
            <a:endParaRPr lang="es-ES"/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3 Objeto"/>
          <p:cNvGraphicFramePr>
            <a:graphicFrameLocks noChangeAspect="1"/>
          </p:cNvGraphicFramePr>
          <p:nvPr/>
        </p:nvGraphicFramePr>
        <p:xfrm>
          <a:off x="182563" y="320675"/>
          <a:ext cx="8748712" cy="580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CorelPhotoPaint.Image.8" r:id="rId6" imgW="6095238" imgH="4038095" progId="CorelPhotoPaint.Image.8">
                  <p:embed/>
                </p:oleObj>
              </mc:Choice>
              <mc:Fallback>
                <p:oleObj name="CorelPhotoPaint.Image.8" r:id="rId6" imgW="6095238" imgH="4038095" progId="CorelPhotoPaint.Image.8">
                  <p:embed/>
                  <p:pic>
                    <p:nvPicPr>
                      <p:cNvPr id="25602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320675"/>
                        <a:ext cx="8748712" cy="580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APPLE 1984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27063" y="881063"/>
            <a:ext cx="676751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03039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 Objetivo específico.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E8E2E7-550A-4B52-8541-3A586017D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8925" y="274638"/>
          <a:ext cx="8626475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CorelPhotoPaint.Image.8" r:id="rId4" imgW="6095238" imgH="4038095" progId="CorelPhotoPaint.Image.8">
                  <p:embed/>
                </p:oleObj>
              </mc:Choice>
              <mc:Fallback>
                <p:oleObj name="CorelPhotoPaint.Image.8" r:id="rId4" imgW="6095238" imgH="4038095" progId="CorelPhotoPaint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274638"/>
                        <a:ext cx="8626475" cy="588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ERA POSTINDUSTRIAL</a:t>
            </a:r>
            <a:endParaRPr lang="es-E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>
              <a:defRPr/>
            </a:pPr>
            <a:endParaRPr lang="es-MX" dirty="0"/>
          </a:p>
          <a:p>
            <a:pPr>
              <a:defRPr/>
            </a:pPr>
            <a:r>
              <a:rPr lang="es-MX" dirty="0"/>
              <a:t>30-50 años, 300-500 mph, 0.03-0.05 días.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dirty="0"/>
              <a:t>Habilidad organizacional.</a:t>
            </a:r>
          </a:p>
          <a:p>
            <a:pPr>
              <a:defRPr/>
            </a:pPr>
            <a:r>
              <a:rPr lang="es-ES" dirty="0"/>
              <a:t>Tecnología blanda y TIC.</a:t>
            </a:r>
          </a:p>
          <a:p>
            <a:pPr>
              <a:defRPr/>
            </a:pPr>
            <a:endParaRPr lang="es-MX" dirty="0"/>
          </a:p>
          <a:p>
            <a:pPr>
              <a:defRPr/>
            </a:pPr>
            <a:r>
              <a:rPr lang="es-MX" dirty="0"/>
              <a:t>¿Crisis?</a:t>
            </a:r>
            <a:endParaRPr lang="es-ES" dirty="0"/>
          </a:p>
        </p:txBody>
      </p:sp>
    </p:spTree>
    <p:custDataLst>
      <p:tags r:id="rId2"/>
    </p:custData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2" descr="war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33275"/>
            <a:ext cx="8793163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924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2" descr="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8793163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6"/>
          <p:cNvSpPr>
            <a:spLocks noGrp="1" noChangeArrowheads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INFO AGE</a:t>
            </a:r>
            <a:endParaRPr lang="es-ES" dirty="0"/>
          </a:p>
        </p:txBody>
      </p:sp>
      <p:sp>
        <p:nvSpPr>
          <p:cNvPr id="16388" name="1 Marcador de contenido"/>
          <p:cNvSpPr>
            <a:spLocks noGrp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>
              <a:defRPr/>
            </a:pPr>
            <a:r>
              <a:rPr lang="es-MX" dirty="0"/>
              <a:t>3-5 años, 3000-5000 mph, 0.003-0.005 </a:t>
            </a:r>
            <a:r>
              <a:rPr lang="es-MX" dirty="0" err="1"/>
              <a:t>hrs</a:t>
            </a:r>
            <a:r>
              <a:rPr lang="es-MX" dirty="0"/>
              <a:t>.</a:t>
            </a:r>
          </a:p>
          <a:p>
            <a:pPr>
              <a:defRPr/>
            </a:pPr>
            <a:endParaRPr lang="es-MX" dirty="0"/>
          </a:p>
          <a:p>
            <a:pPr>
              <a:defRPr/>
            </a:pPr>
            <a:r>
              <a:rPr lang="es-MX" dirty="0"/>
              <a:t>Moda y popularidad.</a:t>
            </a:r>
          </a:p>
          <a:p>
            <a:pPr>
              <a:defRPr/>
            </a:pPr>
            <a:r>
              <a:rPr lang="es-MX" dirty="0"/>
              <a:t>Nuevas competencias y </a:t>
            </a:r>
            <a:r>
              <a:rPr lang="es-MX" dirty="0" err="1"/>
              <a:t>NTs</a:t>
            </a:r>
            <a:r>
              <a:rPr lang="es-MX" dirty="0"/>
              <a:t>.</a:t>
            </a:r>
          </a:p>
          <a:p>
            <a:pPr>
              <a:defRPr/>
            </a:pPr>
            <a:endParaRPr lang="es-MX" dirty="0"/>
          </a:p>
          <a:p>
            <a:pPr>
              <a:defRPr/>
            </a:pPr>
            <a:r>
              <a:rPr lang="es-MX" dirty="0"/>
              <a:t>¿Crisis?</a:t>
            </a:r>
            <a:endParaRPr lang="es-ES" dirty="0"/>
          </a:p>
          <a:p>
            <a:pPr>
              <a:defRPr/>
            </a:pPr>
            <a:endParaRPr lang="es-MX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4. SÍNTESIS.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“No hay nada más práctico que una buena teoría” Kurt Lewin.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/>
              <a:t>¿DÓNDE ESTAMOS PARADOS?</a:t>
            </a:r>
            <a:endParaRPr lang="es-MX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8932" y="1658888"/>
            <a:ext cx="8302625" cy="3379251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11" name="10 Conector recto de flecha"/>
          <p:cNvCxnSpPr/>
          <p:nvPr/>
        </p:nvCxnSpPr>
        <p:spPr bwMode="auto">
          <a:xfrm>
            <a:off x="1924050" y="1320800"/>
            <a:ext cx="92075" cy="3871913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r>
              <a:rPr lang="es-MX" dirty="0"/>
              <a:t>PHILLIPS 66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 lvl="1">
              <a:defRPr/>
            </a:pPr>
            <a:r>
              <a:rPr lang="es-MX" dirty="0"/>
              <a:t>Definir la “nueva era”.</a:t>
            </a:r>
          </a:p>
          <a:p>
            <a:pPr lvl="1">
              <a:defRPr/>
            </a:pPr>
            <a:r>
              <a:rPr lang="es-MX" dirty="0"/>
              <a:t>Identificar su símbolo de poder.</a:t>
            </a:r>
          </a:p>
          <a:p>
            <a:pPr lvl="1">
              <a:defRPr/>
            </a:pPr>
            <a:r>
              <a:rPr lang="es-MX" dirty="0"/>
              <a:t>Características fundamentales de un Modelo de Desarrollo Organizacional para la tercera década del S. XXI.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CONTINUUM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MX"/>
              <a:t>Tiempo de cambio acelerado y continuo.</a:t>
            </a:r>
          </a:p>
          <a:p>
            <a:pPr lvl="1"/>
            <a:r>
              <a:rPr lang="es-MX"/>
              <a:t>Ley de las consecuencias inesperadas.</a:t>
            </a:r>
          </a:p>
          <a:p>
            <a:pPr lvl="1"/>
            <a:r>
              <a:rPr lang="es-MX"/>
              <a:t>Necesidad de dormir y capacidad de aprendizaje.</a:t>
            </a:r>
          </a:p>
          <a:p>
            <a:pPr lvl="1"/>
            <a:r>
              <a:rPr lang="es-MX"/>
              <a:t>Símbolo de poder cambiante.</a:t>
            </a:r>
          </a:p>
          <a:p>
            <a:pPr lvl="1"/>
            <a:r>
              <a:rPr lang="es-MX"/>
              <a:t>Líderes de V Nivel.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994001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CONTINUUM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_tradnl">
                <a:hlinkClick r:id="rId2"/>
              </a:rPr>
              <a:t>Provisionalidad del conocimiento.</a:t>
            </a:r>
            <a:endParaRPr lang="es-ES_tradnl"/>
          </a:p>
          <a:p>
            <a:pPr lvl="1"/>
            <a:r>
              <a:rPr lang="es-ES_tradnl">
                <a:hlinkClick r:id="rId3"/>
              </a:rPr>
              <a:t>Globalización vs Planetarización.</a:t>
            </a:r>
            <a:endParaRPr lang="es-ES_tradnl"/>
          </a:p>
          <a:p>
            <a:pPr lvl="1"/>
            <a:r>
              <a:rPr lang="es-ES_tradnl">
                <a:hlinkClick r:id="rId4"/>
              </a:rPr>
              <a:t>El mito de la tecnología.</a:t>
            </a:r>
            <a:endParaRPr lang="es-ES"/>
          </a:p>
          <a:p>
            <a:pPr lvl="1"/>
            <a:r>
              <a:rPr lang="es-ES_tradnl">
                <a:hlinkClick r:id="rId5"/>
              </a:rPr>
              <a:t>Redes sociales.</a:t>
            </a:r>
            <a:endParaRPr lang="es-ES_tradnl"/>
          </a:p>
          <a:p>
            <a:pPr lvl="1"/>
            <a:r>
              <a:rPr lang="es-ES_tradnl">
                <a:hlinkClick r:id="rId6"/>
              </a:rPr>
              <a:t>Descrecimiento.</a:t>
            </a:r>
            <a:endParaRPr lang="es-ES_tradnl"/>
          </a:p>
          <a:p>
            <a:pPr lvl="1"/>
            <a:endParaRPr lang="es-ES_tradnl"/>
          </a:p>
          <a:p>
            <a:pPr lvl="1"/>
            <a:r>
              <a:rPr lang="es-MX">
                <a:hlinkClick r:id="rId7" action="ppaction://hlinkfile"/>
              </a:rPr>
              <a:t>Nuevas formas de ser, de pensar y actuar.</a:t>
            </a:r>
            <a:endParaRPr lang="es-MX" dirty="0"/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5. ¿conclusiones?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“El verdadero viaje del descubrimiento no consiste en buscar nuevas tierras, sino en verlas con nuevos ojos” Marcel Proust.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350E029-D0DD-423B-B13E-7481EF657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_tradnl" altLang="es-MX" sz="2400" dirty="0"/>
              <a:t>1.4. El cambio y la empresa de A&amp;B en el siglo XXI.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80D0CDF-2188-44BC-ACF5-26005E88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41" y="1437632"/>
            <a:ext cx="8302625" cy="566058"/>
          </a:xfrm>
        </p:spPr>
        <p:txBody>
          <a:bodyPr/>
          <a:lstStyle/>
          <a:p>
            <a:r>
              <a:rPr lang="es-MX"/>
              <a:t>Matriz PRON (1.2).</a:t>
            </a:r>
            <a:endParaRPr lang="es-MX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D21668E-28A5-4ADF-A13F-66C6BD910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98543"/>
              </p:ext>
            </p:extLst>
          </p:nvPr>
        </p:nvGraphicFramePr>
        <p:xfrm>
          <a:off x="2666059" y="2003690"/>
          <a:ext cx="6096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865731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73970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Problemas</a:t>
                      </a:r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Necesidades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79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Oportunidades</a:t>
                      </a:r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37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30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00" y="573088"/>
            <a:ext cx="8229600" cy="56673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82588" y="1438275"/>
            <a:ext cx="8302625" cy="4491038"/>
          </a:xfrm>
        </p:spPr>
        <p:txBody>
          <a:bodyPr/>
          <a:lstStyle/>
          <a:p>
            <a:pPr lvl="1">
              <a:defRPr/>
            </a:pPr>
            <a:r>
              <a:rPr lang="es-ES_tradnl" dirty="0">
                <a:effectLst/>
              </a:rPr>
              <a:t>Evaluar las dimensiones espacio– temporal que dominan para generar un Modelo Organizacional que permita a una empresa el cumplimiento de su Misión.</a:t>
            </a:r>
            <a:endParaRPr lang="es-MX" dirty="0"/>
          </a:p>
        </p:txBody>
      </p:sp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Título"/>
          <p:cNvSpPr>
            <a:spLocks noGrp="1"/>
          </p:cNvSpPr>
          <p:nvPr>
            <p:ph type="ctrTitle" sz="quarter"/>
          </p:nvPr>
        </p:nvSpPr>
        <p:spPr>
          <a:xfrm>
            <a:off x="3154363" y="457200"/>
            <a:ext cx="5638800" cy="5410200"/>
          </a:xfrm>
          <a:noFill/>
        </p:spPr>
        <p:txBody>
          <a:bodyPr/>
          <a:lstStyle/>
          <a:p>
            <a:r>
              <a:rPr lang="es-MX" dirty="0"/>
              <a:t>1. La administración del cambio.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>
          <a:xfrm>
            <a:off x="182563" y="1447800"/>
            <a:ext cx="2347912" cy="3429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s-ES" dirty="0"/>
              <a:t>Objetivo.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" dirty="0"/>
              <a:t>Plataforma.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" dirty="0"/>
              <a:t>El proceso del cambio.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" dirty="0"/>
              <a:t>Síntesis.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ES" dirty="0"/>
              <a:t>¿Conclusión?</a:t>
            </a:r>
          </a:p>
        </p:txBody>
      </p:sp>
      <p:sp>
        <p:nvSpPr>
          <p:cNvPr id="7172" name="5 Rectángulo"/>
          <p:cNvSpPr>
            <a:spLocks noChangeArrowheads="1"/>
          </p:cNvSpPr>
          <p:nvPr/>
        </p:nvSpPr>
        <p:spPr bwMode="auto">
          <a:xfrm>
            <a:off x="3230563" y="6167438"/>
            <a:ext cx="2743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altLang="en-US" sz="1600" b="1">
                <a:solidFill>
                  <a:srgbClr val="FFFF99"/>
                </a:solidFill>
                <a:latin typeface="Arial" pitchFamily="34" charset="0"/>
              </a:rPr>
              <a:t>AMDG</a:t>
            </a:r>
          </a:p>
        </p:txBody>
      </p:sp>
    </p:spTree>
    <p:extLst>
      <p:ext uri="{BB962C8B-B14F-4D97-AF65-F5344CB8AC3E}">
        <p14:creationId xmlns:p14="http://schemas.microsoft.com/office/powerpoint/2010/main" val="35552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644291-5C81-4306-83A7-5A707A2B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164"/>
            <a:ext cx="9144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4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2. plataforma.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foto, pose, ropa&#10;&#10;Descripción generada con confianza muy alta">
            <a:extLst>
              <a:ext uri="{FF2B5EF4-FFF2-40B4-BE49-F238E27FC236}">
                <a16:creationId xmlns:a16="http://schemas.microsoft.com/office/drawing/2014/main" id="{DB6539C8-EEB9-4EB2-9F48-B216C3EBE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6" y="324879"/>
            <a:ext cx="8794665" cy="57917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41288" y="334963"/>
            <a:ext cx="8785225" cy="5859462"/>
            <a:chOff x="0" y="864"/>
            <a:chExt cx="6000" cy="4944"/>
          </a:xfrm>
        </p:grpSpPr>
        <p:pic>
          <p:nvPicPr>
            <p:cNvPr id="14339" name="Picture 3" descr="295J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6" b="6337"/>
            <a:stretch>
              <a:fillRect/>
            </a:stretch>
          </p:blipFill>
          <p:spPr bwMode="auto">
            <a:xfrm>
              <a:off x="0" y="864"/>
              <a:ext cx="3696" cy="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4" descr="295J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6" r="37662" b="6337"/>
            <a:stretch>
              <a:fillRect/>
            </a:stretch>
          </p:blipFill>
          <p:spPr bwMode="auto">
            <a:xfrm>
              <a:off x="3696" y="864"/>
              <a:ext cx="2304" cy="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rds.yahoo.com/_ylt=A9G_RqvstalE_lEAd2ajzbkF;_ylu=X3oDMTA4NDgyNWN0BHNlYwNwcm9m/SIG=13391mb8u/EXP=1152059244/**http%3a//www.usmlo.org/archive2003/2003-09/photos/P030076-Cancun030910far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50838"/>
            <a:ext cx="8785225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mesa, suelo, interior, silla&#10;&#10;Descripción generada con confianza muy alta">
            <a:extLst>
              <a:ext uri="{FF2B5EF4-FFF2-40B4-BE49-F238E27FC236}">
                <a16:creationId xmlns:a16="http://schemas.microsoft.com/office/drawing/2014/main" id="{1A70AF1D-D989-4278-8688-0C917965F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8" y="338069"/>
            <a:ext cx="8766220" cy="58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4743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ompass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275" y="334963"/>
            <a:ext cx="8774113" cy="580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4"/>
  <p:tag name="POWER3D OPTIONS" val="Medium "/>
  <p:tag name="POWER3D SOUND" val="Shrink to Corner and Rol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0"/>
  <p:tag name="POWER3D OPTIONS" val="Medium "/>
  <p:tag name="POWER3D IMAGE0" val="PINBUMP.TGA"/>
  <p:tag name="POWER3D SOUND" val="Slab Rota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0"/>
  <p:tag name="POWER3D OPTIONS" val="Medium "/>
  <p:tag name="POWER3D IMAGE0" val="PINBUMP.TGA"/>
  <p:tag name="POWER3D SOUND" val="Slab Rota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ropIn.p3d 7"/>
  <p:tag name="POWER3D OPTIONS" val="Medium "/>
  <p:tag name="POWER3D SOUND" val="Drop 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6"/>
  <p:tag name="POWER3D OPTIONS" val="Medium "/>
  <p:tag name="POWER3D SOUND" val="On Edg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6"/>
  <p:tag name="POWER3D OPTIONS" val="Medium "/>
  <p:tag name="POWER3D SOUND" val="On Edg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heme/theme1.xml><?xml version="1.0" encoding="utf-8"?>
<a:theme xmlns:a="http://schemas.openxmlformats.org/drawingml/2006/main" name="INE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Yoni3">
      <a:majorFont>
        <a:latin typeface="Tahoma"/>
        <a:ea typeface=""/>
        <a:cs typeface=""/>
      </a:majorFont>
      <a:minorFont>
        <a:latin typeface="Eurom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Yoni3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ni3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ni3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INEE</Template>
  <TotalTime>1703</TotalTime>
  <Words>426</Words>
  <Application>Microsoft Office PowerPoint</Application>
  <PresentationFormat>Presentación en pantalla (4:3)</PresentationFormat>
  <Paragraphs>104</Paragraphs>
  <Slides>31</Slides>
  <Notes>0</Notes>
  <HiddenSlides>0</HiddenSlides>
  <MMClips>3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Arial Rounded MT Bold</vt:lpstr>
      <vt:lpstr>Euromode</vt:lpstr>
      <vt:lpstr>Tahoma</vt:lpstr>
      <vt:lpstr>Times New Roman</vt:lpstr>
      <vt:lpstr>Wingdings</vt:lpstr>
      <vt:lpstr>INEE</vt:lpstr>
      <vt:lpstr>CorelPhotoPaint.Image.8</vt:lpstr>
      <vt:lpstr>1. La administración  del cambio.</vt:lpstr>
      <vt:lpstr>1. Objetivo específico.</vt:lpstr>
      <vt:lpstr>Presentación de PowerPoint</vt:lpstr>
      <vt:lpstr>2. plataforma.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¿CRISIS?</vt:lpstr>
      <vt:lpstr>ALVIN TOFFLER</vt:lpstr>
      <vt:lpstr>EVOLUCIÓN SESGO ECONÓMICO – LABORAL</vt:lpstr>
      <vt:lpstr>ANÁLISIS DE LAS ERAS</vt:lpstr>
      <vt:lpstr>3. El PROCESO DEL CAMBIO.</vt:lpstr>
      <vt:lpstr>Presentación de PowerPoint</vt:lpstr>
      <vt:lpstr>ERA AGRARIA</vt:lpstr>
      <vt:lpstr>Presentación de PowerPoint</vt:lpstr>
      <vt:lpstr>ERA INDUSTRIAL</vt:lpstr>
      <vt:lpstr>Presentación de PowerPoint</vt:lpstr>
      <vt:lpstr>ERA POSTINDUSTRIAL</vt:lpstr>
      <vt:lpstr>Presentación de PowerPoint</vt:lpstr>
      <vt:lpstr>INFO AGE</vt:lpstr>
      <vt:lpstr>4. SÍNTESIS.</vt:lpstr>
      <vt:lpstr>¿DÓNDE ESTAMOS PARADOS?</vt:lpstr>
      <vt:lpstr>PHILLIPS 66</vt:lpstr>
      <vt:lpstr>CONTINUUM</vt:lpstr>
      <vt:lpstr>CONTINUUM</vt:lpstr>
      <vt:lpstr>5. ¿conclusiones?</vt:lpstr>
      <vt:lpstr>1.4. El cambio y la empresa de A&amp;B en el siglo XXI.</vt:lpstr>
      <vt:lpstr>1. La administración del cambio.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Liderazgo y Trabajo en Equipo  Una aproximación  organizacional - crítica</dc:title>
  <dc:creator>Vicente Suarez</dc:creator>
  <cp:lastModifiedBy>Vicente Suarez Zendejas</cp:lastModifiedBy>
  <cp:revision>114</cp:revision>
  <cp:lastPrinted>2000-01-24T16:28:16Z</cp:lastPrinted>
  <dcterms:created xsi:type="dcterms:W3CDTF">2011-11-16T01:48:21Z</dcterms:created>
  <dcterms:modified xsi:type="dcterms:W3CDTF">2019-08-20T04:34:42Z</dcterms:modified>
</cp:coreProperties>
</file>