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63" r:id="rId2"/>
    <p:sldId id="329" r:id="rId3"/>
    <p:sldId id="266" r:id="rId4"/>
    <p:sldId id="270" r:id="rId5"/>
    <p:sldId id="297" r:id="rId6"/>
    <p:sldId id="288" r:id="rId7"/>
    <p:sldId id="307" r:id="rId8"/>
    <p:sldId id="301" r:id="rId9"/>
    <p:sldId id="283" r:id="rId10"/>
    <p:sldId id="302" r:id="rId11"/>
    <p:sldId id="303" r:id="rId12"/>
    <p:sldId id="304" r:id="rId13"/>
    <p:sldId id="305" r:id="rId14"/>
    <p:sldId id="306" r:id="rId15"/>
    <p:sldId id="314" r:id="rId16"/>
    <p:sldId id="309" r:id="rId17"/>
    <p:sldId id="308" r:id="rId18"/>
    <p:sldId id="310" r:id="rId19"/>
    <p:sldId id="311" r:id="rId20"/>
    <p:sldId id="322" r:id="rId21"/>
    <p:sldId id="323" r:id="rId22"/>
    <p:sldId id="320" r:id="rId23"/>
    <p:sldId id="312" r:id="rId24"/>
    <p:sldId id="316" r:id="rId25"/>
    <p:sldId id="315" r:id="rId26"/>
    <p:sldId id="317" r:id="rId27"/>
    <p:sldId id="319" r:id="rId28"/>
    <p:sldId id="327" r:id="rId29"/>
    <p:sldId id="318" r:id="rId30"/>
    <p:sldId id="321" r:id="rId31"/>
    <p:sldId id="328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C1C1C"/>
    <a:srgbClr val="CC6600"/>
    <a:srgbClr val="CC3300"/>
    <a:srgbClr val="006E08"/>
    <a:srgbClr val="004C05"/>
    <a:srgbClr val="0033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94618" autoAdjust="0"/>
  </p:normalViewPr>
  <p:slideViewPr>
    <p:cSldViewPr>
      <p:cViewPr>
        <p:scale>
          <a:sx n="33" d="100"/>
          <a:sy n="33" d="100"/>
        </p:scale>
        <p:origin x="-118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2" Type="http://schemas.openxmlformats.org/officeDocument/2006/relationships/slide" Target="slides/slide9.xml"/><Relationship Id="rId1" Type="http://schemas.openxmlformats.org/officeDocument/2006/relationships/slide" Target="slides/slide3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C11DC0D-4F89-4196-A018-EAD8F345F5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56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533400"/>
            <a:ext cx="5257800" cy="5334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4800" y="5638800"/>
            <a:ext cx="2209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 anchor="t"/>
          <a:lstStyle>
            <a:lvl1pPr marL="0" indent="0" algn="ctr">
              <a:buSzPct val="25000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MX" dirty="0" smtClean="0"/>
              <a:t>PADEP</a:t>
            </a:r>
            <a:endParaRPr lang="en-US" dirty="0"/>
          </a:p>
        </p:txBody>
      </p:sp>
      <p:pic>
        <p:nvPicPr>
          <p:cNvPr id="61444" name="Picture 4" descr="C:\Users\Vicente\AppData\Local\Microsoft\Windows\Temporary Internet Files\Content.IE5\KMIRJRAO\MP900438753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28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1362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3797F1-4CD1-4CAD-B4F1-C8C5A743D6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725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0900" y="457200"/>
            <a:ext cx="1943100" cy="6172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5676900" cy="6172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08A33E-4C55-4CC2-B56C-6A2754616A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991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s-ES" dirty="0" smtClean="0"/>
              <a:t>Haga clic para modificar el estilo de</a:t>
            </a:r>
            <a:endParaRPr lang="es-MX" dirty="0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371600" y="1447800"/>
            <a:ext cx="3810000" cy="5181600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34000" y="1447800"/>
            <a:ext cx="3810000" cy="5181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70841D-E5CC-4818-871B-32C25593CB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28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228600" y="1600200"/>
            <a:ext cx="8534400" cy="434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s-ES" dirty="0" smtClean="0"/>
              <a:t>Segundo </a:t>
            </a:r>
            <a:r>
              <a:rPr lang="es-ES" dirty="0" smtClean="0"/>
              <a:t>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23711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762000"/>
            <a:ext cx="3697287" cy="5006975"/>
          </a:xfrm>
        </p:spPr>
        <p:txBody>
          <a:bodyPr anchor="ctr" anchorCtr="0"/>
          <a:lstStyle>
            <a:lvl1pPr algn="ctr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7" name="Picture 4" descr="C:\Users\Vicente\AppData\Local\Microsoft\Windows\Temporary Internet Files\Content.IE5\KMIRJRAO\MP900438753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"/>
            <a:ext cx="3657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684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276600" cy="4038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95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56249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25EA5DD-5325-4E69-BE36-EC73C555EA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88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50CA3F-1A3B-4CD3-B869-F53B15B3DF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374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6B32F3-AD66-4DF8-B190-E7A07D0E48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19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98E2B6-66D1-45AC-AEF3-83814A55A0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435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657975"/>
            <a:ext cx="2895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657975"/>
            <a:ext cx="2133600" cy="20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BC1751-2E8A-4F34-AC8E-48D379E319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36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pic>
        <p:nvPicPr>
          <p:cNvPr id="7" name="Picture 27" descr="C:\Mis documentos\Mis imágenes\divider_luceskit.gif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573722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3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66750" indent="-4762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6"/>
        </a:buBlip>
        <a:defRPr sz="3000" b="1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2000">
          <a:solidFill>
            <a:schemeClr val="tx1"/>
          </a:solidFill>
          <a:latin typeface="Eras Bold ITC" pitchFamily="34" charset="0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–"/>
        <a:defRPr sz="2000">
          <a:solidFill>
            <a:schemeClr val="tx1"/>
          </a:solidFill>
          <a:latin typeface="Eras Bold ITC" pitchFamily="34" charset="0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»"/>
        <a:defRPr sz="2000">
          <a:solidFill>
            <a:schemeClr val="tx1"/>
          </a:solidFill>
          <a:latin typeface="Eras Bold ITC" pitchFamily="34" charset="0"/>
        </a:defRPr>
      </a:lvl5pPr>
      <a:lvl6pPr marL="2667000" indent="-228600" algn="l" rtl="0" fontAlgn="base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Eras Bold ITC" pitchFamily="34" charset="0"/>
        </a:defRPr>
      </a:lvl6pPr>
      <a:lvl7pPr marL="3124200" indent="-228600" algn="l" rtl="0" fontAlgn="base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Eras Bold ITC" pitchFamily="34" charset="0"/>
        </a:defRPr>
      </a:lvl7pPr>
      <a:lvl8pPr marL="3581400" indent="-228600" algn="l" rtl="0" fontAlgn="base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Eras Bold ITC" pitchFamily="34" charset="0"/>
        </a:defRPr>
      </a:lvl8pPr>
      <a:lvl9pPr marL="4038600" indent="-228600" algn="l" rtl="0" fontAlgn="base">
        <a:spcBef>
          <a:spcPct val="20000"/>
        </a:spcBef>
        <a:spcAft>
          <a:spcPct val="0"/>
        </a:spcAft>
        <a:buSzPct val="300000"/>
        <a:defRPr>
          <a:solidFill>
            <a:schemeClr val="tx1"/>
          </a:solidFill>
          <a:latin typeface="Eras Bold ITC" pitchFamily="34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Vicente\Videos\Sample%20Videos\APPLE%201984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Gestión</a:t>
            </a:r>
            <a:r>
              <a:rPr lang="en-US" dirty="0" smtClean="0"/>
              <a:t> del </a:t>
            </a:r>
            <a:r>
              <a:rPr lang="en-US" dirty="0" err="1" smtClean="0"/>
              <a:t>Conocimiento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Organizaciones</a:t>
            </a:r>
            <a:r>
              <a:rPr lang="en-US" dirty="0" smtClean="0"/>
              <a:t> </a:t>
            </a:r>
            <a:r>
              <a:rPr lang="en-US" dirty="0" err="1" smtClean="0"/>
              <a:t>Inteligentes</a:t>
            </a:r>
            <a:endParaRPr lang="en-US" dirty="0" smtClean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PADEP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Teorías científicas</a:t>
            </a:r>
            <a:endParaRPr lang="es-ES" dirty="0" smtClean="0"/>
          </a:p>
        </p:txBody>
      </p:sp>
      <p:sp>
        <p:nvSpPr>
          <p:cNvPr id="22531" name="1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s-ES_tradnl" altLang="en-US" dirty="0" smtClean="0"/>
              <a:t>Al inicio del siglo y por varias décadas las organizaciones fueron influidas por el pensamiento de Taylor  y el modelo burocrático de Weber</a:t>
            </a:r>
            <a:endParaRPr lang="es-ES" altLang="en-US" dirty="0" smtClean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781426" y="1295400"/>
            <a:ext cx="76200" cy="4648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857626" y="5867400"/>
            <a:ext cx="4800600" cy="76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100513" y="4833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1910</a:t>
            </a:r>
            <a:endParaRPr lang="es-ES_tradnl" sz="1800">
              <a:latin typeface="Times New Roman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I/O</a:t>
            </a:r>
            <a:endParaRPr lang="es-ES" dirty="0" smtClean="0"/>
          </a:p>
        </p:txBody>
      </p:sp>
      <p:sp>
        <p:nvSpPr>
          <p:cNvPr id="23555" name="1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s-ES_tradnl" altLang="en-US" smtClean="0"/>
              <a:t>La 2a Guerra Mundial dispara el desarrollo de todos los paradigmas.</a:t>
            </a:r>
          </a:p>
          <a:p>
            <a:pPr marL="0" indent="0" eaLnBrk="1" hangingPunct="1">
              <a:buFontTx/>
              <a:buNone/>
            </a:pPr>
            <a:r>
              <a:rPr lang="es-ES_tradnl" altLang="en-US" smtClean="0"/>
              <a:t>Hay una recuperación del valor del ser humano.</a:t>
            </a:r>
            <a:endParaRPr lang="es-ES" altLang="en-US" smtClean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938713" y="4071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1945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781426" y="1295400"/>
            <a:ext cx="76200" cy="4648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857626" y="5867400"/>
            <a:ext cx="4800600" cy="76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100513" y="4833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1910</a:t>
            </a:r>
            <a:endParaRPr lang="es-ES_tradnl" sz="1800">
              <a:latin typeface="Times New Roman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TGS, DO, APO</a:t>
            </a:r>
            <a:endParaRPr lang="es-ES" dirty="0" smtClean="0"/>
          </a:p>
        </p:txBody>
      </p:sp>
      <p:sp>
        <p:nvSpPr>
          <p:cNvPr id="24579" name="1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s-ES_tradnl" altLang="en-US" smtClean="0"/>
              <a:t>Renovación organizacional integral y permanente. El DO es el modelo a seguir.</a:t>
            </a:r>
          </a:p>
          <a:p>
            <a:pPr marL="0" indent="0" eaLnBrk="1" hangingPunct="1">
              <a:buFontTx/>
              <a:buNone/>
            </a:pPr>
            <a:r>
              <a:rPr lang="es-ES_tradnl" altLang="en-US" smtClean="0"/>
              <a:t>Teorías de la Complejidad y del Caos.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938713" y="4071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1945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929313" y="32329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1970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781426" y="1295400"/>
            <a:ext cx="76200" cy="4648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857626" y="5867400"/>
            <a:ext cx="4800600" cy="76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100513" y="4833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1910</a:t>
            </a:r>
            <a:endParaRPr lang="es-ES_tradnl" sz="1800">
              <a:latin typeface="Times New Roman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CC, AC, TQM, BPR</a:t>
            </a:r>
            <a:endParaRPr lang="es-ES" dirty="0" smtClean="0"/>
          </a:p>
        </p:txBody>
      </p:sp>
      <p:sp>
        <p:nvSpPr>
          <p:cNvPr id="25603" name="1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s-ES_tradnl" altLang="en-US" dirty="0" smtClean="0"/>
              <a:t>Generaciones de Calidad.</a:t>
            </a:r>
          </a:p>
          <a:p>
            <a:pPr lvl="1" eaLnBrk="1" hangingPunct="1"/>
            <a:r>
              <a:rPr lang="es-ES_tradnl" altLang="en-US" dirty="0" smtClean="0">
                <a:solidFill>
                  <a:schemeClr val="bg1"/>
                </a:solidFill>
              </a:rPr>
              <a:t>Producto.</a:t>
            </a:r>
          </a:p>
          <a:p>
            <a:pPr lvl="1" eaLnBrk="1" hangingPunct="1"/>
            <a:r>
              <a:rPr lang="es-ES_tradnl" altLang="en-US" dirty="0" smtClean="0">
                <a:solidFill>
                  <a:schemeClr val="bg1"/>
                </a:solidFill>
              </a:rPr>
              <a:t>Proceso.</a:t>
            </a:r>
          </a:p>
          <a:p>
            <a:pPr lvl="1" eaLnBrk="1" hangingPunct="1"/>
            <a:r>
              <a:rPr lang="es-ES_tradnl" altLang="en-US" dirty="0" smtClean="0">
                <a:solidFill>
                  <a:schemeClr val="bg1"/>
                </a:solidFill>
              </a:rPr>
              <a:t>Cliente.</a:t>
            </a:r>
          </a:p>
          <a:p>
            <a:pPr lvl="1" eaLnBrk="1" hangingPunct="1"/>
            <a:r>
              <a:rPr lang="es-ES_tradnl" altLang="en-US" dirty="0" smtClean="0">
                <a:solidFill>
                  <a:schemeClr val="bg1"/>
                </a:solidFill>
              </a:rPr>
              <a:t>Mejora continua.</a:t>
            </a:r>
          </a:p>
          <a:p>
            <a:pPr lvl="1" eaLnBrk="1" hangingPunct="1"/>
            <a:r>
              <a:rPr lang="es-ES_tradnl" altLang="en-US" dirty="0" smtClean="0">
                <a:solidFill>
                  <a:schemeClr val="bg1"/>
                </a:solidFill>
              </a:rPr>
              <a:t>Reingeniería.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4938713" y="4071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1945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5929313" y="32329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1970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781426" y="1295400"/>
            <a:ext cx="76200" cy="4648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857626" y="5867400"/>
            <a:ext cx="4800600" cy="76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4100513" y="4833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1910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6843713" y="23185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80-90</a:t>
            </a:r>
            <a:endParaRPr lang="es-ES_tradnl" sz="1800">
              <a:latin typeface="Times New Roman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Modelos de 6ª generación</a:t>
            </a:r>
            <a:endParaRPr lang="es-ES" dirty="0" smtClean="0"/>
          </a:p>
        </p:txBody>
      </p:sp>
      <p:sp>
        <p:nvSpPr>
          <p:cNvPr id="26627" name="1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s-ES_tradnl" altLang="en-US" sz="2000" smtClean="0"/>
              <a:t>Nuevos modelos organizacionales: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Benchmarking.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Empowerment.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Outsourcing.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X - sizing.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BPR minimalista.</a:t>
            </a:r>
          </a:p>
          <a:p>
            <a:pPr lvl="1" eaLnBrk="1" hangingPunct="1"/>
            <a:r>
              <a:rPr lang="es-ES_tradnl" altLang="en-US" sz="2000" smtClean="0">
                <a:solidFill>
                  <a:schemeClr val="bg1"/>
                </a:solidFill>
              </a:rPr>
              <a:t>OOII = KM.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938713" y="4071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1945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929313" y="32329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1970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781426" y="1295400"/>
            <a:ext cx="76200" cy="4648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857626" y="5867400"/>
            <a:ext cx="4800600" cy="76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MX">
              <a:latin typeface="Arial" charset="0"/>
              <a:cs typeface="+mn-cs"/>
            </a:endParaRP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4100513" y="48331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1910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843713" y="23185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>
                <a:latin typeface="Impact" pitchFamily="34" charset="0"/>
                <a:cs typeface="+mn-cs"/>
              </a:rPr>
              <a:t>80-90</a:t>
            </a:r>
            <a:endParaRPr lang="es-ES_tradnl" sz="1800">
              <a:latin typeface="Times New Roman" charset="0"/>
              <a:cs typeface="+mn-cs"/>
            </a:endParaRP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758113" y="1556544"/>
            <a:ext cx="900113" cy="827088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s-ES_tradnl" dirty="0">
                <a:latin typeface="Impact" pitchFamily="34" charset="0"/>
                <a:cs typeface="+mn-cs"/>
              </a:rPr>
              <a:t>90-08</a:t>
            </a:r>
            <a:endParaRPr lang="es-ES_tradnl" sz="1800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PH66</a:t>
            </a:r>
            <a:endParaRPr lang="es-MX" dirty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dirty="0" smtClean="0"/>
              <a:t>Define “Modelo Organizacional”, MO.</a:t>
            </a:r>
          </a:p>
          <a:p>
            <a:pPr lvl="1"/>
            <a:r>
              <a:rPr lang="es-MX" altLang="en-US" dirty="0" smtClean="0"/>
              <a:t>Menciona los rasgos del perfil de un MO.</a:t>
            </a:r>
          </a:p>
          <a:p>
            <a:pPr lvl="1"/>
            <a:r>
              <a:rPr lang="es-MX" altLang="en-US" dirty="0" smtClean="0"/>
              <a:t>¿Qué es la Epistemología?</a:t>
            </a:r>
          </a:p>
          <a:p>
            <a:pPr lvl="1"/>
            <a:r>
              <a:rPr lang="es-MX" altLang="en-US" dirty="0" smtClean="0"/>
              <a:t>¿Qué es “conocimiento”?</a:t>
            </a:r>
          </a:p>
          <a:p>
            <a:pPr lvl="1"/>
            <a:r>
              <a:rPr lang="es-MX" altLang="en-US" dirty="0" smtClean="0"/>
              <a:t>¿Qué tipos de conocimientos existen?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KM: La problemática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1984</a:t>
            </a:r>
            <a:endParaRPr lang="es-MX" dirty="0"/>
          </a:p>
        </p:txBody>
      </p:sp>
      <p:pic>
        <p:nvPicPr>
          <p:cNvPr id="4" name="APPLE 198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El </a:t>
            </a:r>
            <a:r>
              <a:rPr lang="es-MX" dirty="0" smtClean="0"/>
              <a:t>paradigma</a:t>
            </a:r>
            <a:endParaRPr lang="es-MX" dirty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dirty="0" smtClean="0"/>
              <a:t>Falta de interpretación de la historia.</a:t>
            </a:r>
          </a:p>
          <a:p>
            <a:pPr lvl="1"/>
            <a:r>
              <a:rPr lang="es-MX" altLang="en-US" dirty="0" smtClean="0"/>
              <a:t>Establecer </a:t>
            </a:r>
            <a:r>
              <a:rPr lang="es-MX" altLang="en-US" dirty="0" smtClean="0"/>
              <a:t>sólo principios descriptivos de los fenómenos. </a:t>
            </a:r>
          </a:p>
          <a:p>
            <a:pPr lvl="1"/>
            <a:r>
              <a:rPr lang="es-MX" altLang="en-US" dirty="0" smtClean="0"/>
              <a:t>El agotamiento e inaplicabilidad de los enfoques analítico-reduccionistas y sus principios mecánico-causales. </a:t>
            </a:r>
          </a:p>
          <a:p>
            <a:pPr lvl="1"/>
            <a:r>
              <a:rPr lang="es-MX" altLang="en-US" dirty="0" smtClean="0"/>
              <a:t>Fundado en una imagen inorgánica del mundo.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repaso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4294967295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El </a:t>
            </a:r>
            <a:r>
              <a:rPr lang="es-MX" dirty="0" smtClean="0"/>
              <a:t>paradigma</a:t>
            </a:r>
            <a:endParaRPr lang="es-MX" dirty="0"/>
          </a:p>
        </p:txBody>
      </p:sp>
      <p:sp>
        <p:nvSpPr>
          <p:cNvPr id="32771" name="Oval 2"/>
          <p:cNvSpPr>
            <a:spLocks noChangeArrowheads="1"/>
          </p:cNvSpPr>
          <p:nvPr/>
        </p:nvSpPr>
        <p:spPr bwMode="auto">
          <a:xfrm>
            <a:off x="838200" y="1986756"/>
            <a:ext cx="7410450" cy="3505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MX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038600" y="1464468"/>
            <a:ext cx="1871663" cy="15128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El enemigo</a:t>
            </a:r>
          </a:p>
          <a:p>
            <a:pPr>
              <a:defRPr/>
            </a:pPr>
            <a:r>
              <a:rPr lang="es-MX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externo.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371600" y="2005806"/>
            <a:ext cx="1871663" cy="15128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Yo soy mi </a:t>
            </a:r>
            <a:endParaRPr lang="es-MX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s-MX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puesto</a:t>
            </a:r>
            <a:endParaRPr lang="es-E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1066800" y="4074318"/>
            <a:ext cx="1871663" cy="1512888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100000">
                <a:srgbClr val="00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MX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Urgente sobre </a:t>
            </a:r>
          </a:p>
          <a:p>
            <a:pPr>
              <a:defRPr/>
            </a:pPr>
            <a:r>
              <a:rPr lang="es-MX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importante</a:t>
            </a:r>
            <a:endParaRPr lang="es-ES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607592" y="4506912"/>
            <a:ext cx="1871663" cy="15128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Dividir un elefante </a:t>
            </a:r>
          </a:p>
          <a:p>
            <a:pP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por la mitad, no… 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019800" y="4074318"/>
            <a:ext cx="1871663" cy="1512888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CC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La causa y el </a:t>
            </a:r>
          </a:p>
          <a:p>
            <a:pPr>
              <a:defRPr/>
            </a:pPr>
            <a:r>
              <a:rPr lang="es-E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efecto no </a:t>
            </a:r>
          </a:p>
          <a:p>
            <a:pPr>
              <a:defRPr/>
            </a:pPr>
            <a:r>
              <a:rPr lang="es-ES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están próximos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6553200" y="2144712"/>
            <a:ext cx="1871663" cy="1512888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993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La cura </a:t>
            </a:r>
          </a:p>
          <a:p>
            <a:pP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puede ser </a:t>
            </a:r>
          </a:p>
          <a:p>
            <a:pPr>
              <a:defRPr/>
            </a:pPr>
            <a:r>
              <a:rPr lang="es-E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peor que…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KM: los supuestos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KM</a:t>
            </a:r>
            <a:endParaRPr lang="es-MX" dirty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smtClean="0"/>
              <a:t>Supuestos teóricos.</a:t>
            </a:r>
          </a:p>
          <a:p>
            <a:pPr lvl="1"/>
            <a:r>
              <a:rPr lang="es-MX" altLang="en-US" smtClean="0"/>
              <a:t>Supuestos metodológicos.</a:t>
            </a:r>
          </a:p>
          <a:p>
            <a:pPr lvl="1"/>
            <a:r>
              <a:rPr lang="es-MX" altLang="en-US" smtClean="0"/>
              <a:t>Supuestos epistemológicos.</a:t>
            </a:r>
          </a:p>
          <a:p>
            <a:pPr lvl="1"/>
            <a:endParaRPr lang="es-MX" altLang="en-US" smtClean="0"/>
          </a:p>
          <a:p>
            <a:pPr lvl="1"/>
            <a:r>
              <a:rPr lang="es-MX" altLang="en-US" smtClean="0"/>
              <a:t>Solucionar problema.</a:t>
            </a:r>
          </a:p>
          <a:p>
            <a:pPr lvl="1"/>
            <a:r>
              <a:rPr lang="es-MX" altLang="en-US" smtClean="0"/>
              <a:t>Comunidad creyente.</a:t>
            </a:r>
          </a:p>
        </p:txBody>
      </p:sp>
      <p:sp>
        <p:nvSpPr>
          <p:cNvPr id="35844" name="5 Rectángulo"/>
          <p:cNvSpPr>
            <a:spLocks noChangeArrowheads="1"/>
          </p:cNvSpPr>
          <p:nvPr/>
        </p:nvSpPr>
        <p:spPr bwMode="auto">
          <a:xfrm>
            <a:off x="5181600" y="6324600"/>
            <a:ext cx="2805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s-MX" altLang="en-US"/>
              <a:t>¿Qué es la Epistemología?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El paradigma emergente</a:t>
            </a:r>
            <a:endParaRPr lang="es-MX" dirty="0"/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 altLang="en-US" smtClean="0"/>
              <a:t>Estudia lo complejo, lo impredecible, lo que no es lineal. </a:t>
            </a:r>
          </a:p>
          <a:p>
            <a:pPr lvl="1"/>
            <a:r>
              <a:rPr lang="es-ES_tradnl" altLang="en-US" smtClean="0"/>
              <a:t>Estudio de los sistemas definidos por un gran número de variables y un gran número de relaciones entre esas variables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Conocimiento</a:t>
            </a:r>
            <a:endParaRPr lang="es-MX" dirty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s-MX" altLang="en-US" smtClean="0"/>
              <a:t>Datos: Información básica estructurada pero no interpretada.</a:t>
            </a:r>
          </a:p>
          <a:p>
            <a:pPr lvl="1" eaLnBrk="1" hangingPunct="1"/>
            <a:r>
              <a:rPr lang="es-MX" altLang="en-US" smtClean="0"/>
              <a:t>Información: Conlleva un significado y una interpretación.</a:t>
            </a:r>
          </a:p>
          <a:p>
            <a:pPr lvl="1" eaLnBrk="1" hangingPunct="1"/>
            <a:r>
              <a:rPr lang="es-MX" altLang="en-US" smtClean="0"/>
              <a:t>Conocimiento: Información con un propósito. </a:t>
            </a:r>
          </a:p>
        </p:txBody>
      </p:sp>
      <p:sp>
        <p:nvSpPr>
          <p:cNvPr id="37892" name="3 Rectángulo"/>
          <p:cNvSpPr>
            <a:spLocks noChangeArrowheads="1"/>
          </p:cNvSpPr>
          <p:nvPr/>
        </p:nvSpPr>
        <p:spPr bwMode="auto">
          <a:xfrm>
            <a:off x="4572000" y="6334125"/>
            <a:ext cx="396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eaLnBrk="1" hangingPunct="1"/>
            <a:r>
              <a:rPr lang="es-MX" altLang="en-US"/>
              <a:t>¿Qué es “conocimiento”?</a:t>
            </a:r>
          </a:p>
          <a:p>
            <a:pPr lvl="1" eaLnBrk="1" hangingPunct="1"/>
            <a:r>
              <a:rPr lang="es-MX" altLang="en-US"/>
              <a:t>¿Qué tipos de conocimientos existen?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Conocimiento</a:t>
            </a:r>
            <a:endParaRPr lang="es-MX" dirty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s-MX" altLang="en-US" smtClean="0"/>
              <a:t>Conocimiento científico.</a:t>
            </a:r>
          </a:p>
          <a:p>
            <a:pPr lvl="1" eaLnBrk="1" hangingPunct="1"/>
            <a:r>
              <a:rPr lang="es-MX" altLang="en-US" smtClean="0"/>
              <a:t>Conocimiento empírico.</a:t>
            </a:r>
          </a:p>
          <a:p>
            <a:pPr lvl="1" eaLnBrk="1" hangingPunct="1"/>
            <a:r>
              <a:rPr lang="es-MX" altLang="en-US" smtClean="0"/>
              <a:t>Conocimiento popular.</a:t>
            </a:r>
          </a:p>
          <a:p>
            <a:pPr lvl="1" eaLnBrk="1" hangingPunct="1"/>
            <a:r>
              <a:rPr lang="es-MX" altLang="en-US" smtClean="0"/>
              <a:t>Conocimiento metafísico.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Conocimiento</a:t>
            </a:r>
            <a:endParaRPr lang="es-MX" dirty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s-MX" altLang="en-US" smtClean="0"/>
              <a:t>Juicios de valor.</a:t>
            </a:r>
          </a:p>
          <a:p>
            <a:pPr lvl="1" eaLnBrk="1" hangingPunct="1"/>
            <a:r>
              <a:rPr lang="es-MX" altLang="en-US" smtClean="0"/>
              <a:t>Juicios de experto.</a:t>
            </a:r>
          </a:p>
          <a:p>
            <a:pPr lvl="1" eaLnBrk="1" hangingPunct="1"/>
            <a:r>
              <a:rPr lang="es-MX" altLang="en-US" smtClean="0"/>
              <a:t>Juicios científicos.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Las tendencias</a:t>
            </a:r>
            <a:endParaRPr lang="es-ES" dirty="0" smtClean="0"/>
          </a:p>
        </p:txBody>
      </p:sp>
      <p:pic>
        <p:nvPicPr>
          <p:cNvPr id="40963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48075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Organización Inteligente</a:t>
            </a:r>
            <a:endParaRPr lang="es-MX" dirty="0"/>
          </a:p>
        </p:txBody>
      </p:sp>
      <p:sp>
        <p:nvSpPr>
          <p:cNvPr id="41987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smtClean="0"/>
              <a:t>Organización con habilidades de crear, adquirir y transferir conocimiento, y de modificar su comportamiento para reflejar el nuevo conocimiento y visión de sí misma y del medio.</a:t>
            </a:r>
            <a:endParaRPr lang="es-ES" altLang="en-US" smtClean="0"/>
          </a:p>
          <a:p>
            <a:endParaRPr lang="es-MX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El perfil: rasgos</a:t>
            </a:r>
            <a:endParaRPr lang="es-MX" dirty="0"/>
          </a:p>
        </p:txBody>
      </p:sp>
      <p:sp>
        <p:nvSpPr>
          <p:cNvPr id="44035" name="Oval 16"/>
          <p:cNvSpPr>
            <a:spLocks noChangeArrowheads="1"/>
          </p:cNvSpPr>
          <p:nvPr/>
        </p:nvSpPr>
        <p:spPr bwMode="auto">
          <a:xfrm>
            <a:off x="773953" y="1600200"/>
            <a:ext cx="7506447" cy="4049401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MX" altLang="en-US"/>
          </a:p>
        </p:txBody>
      </p:sp>
      <p:pic>
        <p:nvPicPr>
          <p:cNvPr id="44036" name="Picture 8" descr="Dibujo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632838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" descr="Dibujo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3" y="4198938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0" descr="Dibujo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5049045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11" descr="Dibujo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393157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2" descr="Dibujo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7969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3" descr="Dibujo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836321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4" descr="Dibujo7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5" descr="Dibujo8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951038"/>
            <a:ext cx="1270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2" descr="C:\Documents and Settings\Vicente\Mis documentos\Mis imágenes\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KM</a:t>
            </a:r>
            <a:endParaRPr lang="es-MX" dirty="0"/>
          </a:p>
        </p:txBody>
      </p:sp>
      <p:sp>
        <p:nvSpPr>
          <p:cNvPr id="450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smtClean="0"/>
              <a:t>Factor Humano con competencias cognitivas.</a:t>
            </a:r>
          </a:p>
          <a:p>
            <a:pPr lvl="1"/>
            <a:r>
              <a:rPr lang="es-MX" altLang="en-US" smtClean="0"/>
              <a:t>Sistemas de Información.</a:t>
            </a:r>
          </a:p>
          <a:p>
            <a:pPr lvl="1"/>
            <a:r>
              <a:rPr lang="es-MX" altLang="en-US" smtClean="0"/>
              <a:t>Metodología de la Investigación.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Estudio de caso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AMDG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Hechos</a:t>
            </a:r>
            <a:endParaRPr lang="es-ES" smtClean="0"/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ES_tradnl" altLang="en-US" dirty="0" smtClean="0"/>
              <a:t>Nuevos movimientos sociales.</a:t>
            </a:r>
          </a:p>
          <a:p>
            <a:pPr lvl="1"/>
            <a:r>
              <a:rPr lang="es-ES_tradnl" altLang="en-US" dirty="0" smtClean="0"/>
              <a:t>Reconfiguración de la competencia en bloques regionales.</a:t>
            </a:r>
          </a:p>
          <a:p>
            <a:pPr lvl="1"/>
            <a:r>
              <a:rPr lang="es-ES_tradnl" altLang="en-US" dirty="0" smtClean="0"/>
              <a:t>Efectos de la globalización.</a:t>
            </a:r>
          </a:p>
          <a:p>
            <a:pPr lvl="1"/>
            <a:r>
              <a:rPr lang="es-ES_tradnl" altLang="en-US" dirty="0" smtClean="0"/>
              <a:t>Post revolución de las TIC.</a:t>
            </a:r>
            <a:endParaRPr lang="es-ES" alt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7"/>
          <p:cNvGrpSpPr>
            <a:grpSpLocks/>
          </p:cNvGrpSpPr>
          <p:nvPr/>
        </p:nvGrpSpPr>
        <p:grpSpPr bwMode="auto">
          <a:xfrm>
            <a:off x="152400" y="304800"/>
            <a:ext cx="8763000" cy="5791200"/>
            <a:chOff x="0" y="864"/>
            <a:chExt cx="6000" cy="4944"/>
          </a:xfrm>
        </p:grpSpPr>
        <p:pic>
          <p:nvPicPr>
            <p:cNvPr id="17411" name="Picture 4" descr="C:\Mis documentos\Mis imágenes\295J00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b="6337"/>
            <a:stretch>
              <a:fillRect/>
            </a:stretch>
          </p:blipFill>
          <p:spPr bwMode="auto">
            <a:xfrm>
              <a:off x="0" y="864"/>
              <a:ext cx="3696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5" descr="C:\Mis documentos\Mis imágenes\295J003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6" r="37662" b="6337"/>
            <a:stretch>
              <a:fillRect/>
            </a:stretch>
          </p:blipFill>
          <p:spPr bwMode="auto">
            <a:xfrm>
              <a:off x="3696" y="864"/>
              <a:ext cx="2304" cy="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/>
              <a:t>Efectos</a:t>
            </a:r>
            <a:endParaRPr lang="es-ES" dirty="0" smtClean="0"/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s-ES_tradnl" altLang="en-US" smtClean="0"/>
              <a:t>Nuevas formas de pensar, de actuar y de ser.</a:t>
            </a:r>
          </a:p>
          <a:p>
            <a:pPr lvl="1" eaLnBrk="1" hangingPunct="1"/>
            <a:r>
              <a:rPr lang="es-ES_tradnl" altLang="en-US" smtClean="0"/>
              <a:t>Incertidumbre organizacional.</a:t>
            </a:r>
          </a:p>
          <a:p>
            <a:pPr lvl="1" eaLnBrk="1" hangingPunct="1"/>
            <a:r>
              <a:rPr lang="es-ES_tradnl" altLang="en-US" smtClean="0"/>
              <a:t>Dificultad para predecir el futuro.</a:t>
            </a:r>
          </a:p>
          <a:p>
            <a:pPr lvl="1" eaLnBrk="1" hangingPunct="1"/>
            <a:r>
              <a:rPr lang="es-ES_tradnl" altLang="en-US" smtClean="0"/>
              <a:t>Sociedad del conocimiento.</a:t>
            </a:r>
            <a:endParaRPr lang="es-ES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smtClean="0"/>
              <a:t>Continuum</a:t>
            </a:r>
            <a:endParaRPr lang="es-MX" dirty="0"/>
          </a:p>
        </p:txBody>
      </p:sp>
      <p:sp>
        <p:nvSpPr>
          <p:cNvPr id="19459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MX" altLang="en-US" smtClean="0"/>
              <a:t>Tiempo de cambio acelerado y continuo.</a:t>
            </a:r>
          </a:p>
          <a:p>
            <a:pPr lvl="1"/>
            <a:r>
              <a:rPr lang="es-MX" altLang="en-US" smtClean="0"/>
              <a:t>Ley de las consecuencias inesperadas.</a:t>
            </a:r>
          </a:p>
          <a:p>
            <a:pPr lvl="1"/>
            <a:r>
              <a:rPr lang="es-MX" altLang="en-US" smtClean="0"/>
              <a:t>Necesidad de dormir y capacidad de aprendizaje.</a:t>
            </a:r>
          </a:p>
          <a:p>
            <a:pPr lvl="1"/>
            <a:r>
              <a:rPr lang="es-MX" altLang="en-US" smtClean="0"/>
              <a:t>Símbolo de poder cambiante.</a:t>
            </a:r>
          </a:p>
          <a:p>
            <a:pPr lvl="1"/>
            <a:r>
              <a:rPr lang="es-MX" altLang="en-US" smtClean="0"/>
              <a:t>Modelos de Administración del Conocimiento (KM).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Hacia el KM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mtClean="0"/>
              <a:t>Las soluciones</a:t>
            </a:r>
            <a:endParaRPr lang="es-ES" smtClean="0"/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7" y="1371600"/>
            <a:ext cx="8112453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7"/>
  <p:tag name="POWER3D OPTIONS" val="Medium "/>
  <p:tag name="POWER3D BACKGROUND" val="0,0,0"/>
  <p:tag name="POWER3D SOUND" val="Two Panel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hnroll.p3d 7"/>
  <p:tag name="POWER3D OPTIONS" val="Medium "/>
  <p:tag name="POWER3D SOUND" val="Shrink to Corner and Roll"/>
</p:tagLst>
</file>

<file path=ppt/theme/theme1.xml><?xml version="1.0" encoding="utf-8"?>
<a:theme xmlns:a="http://schemas.openxmlformats.org/drawingml/2006/main" name="KM1">
  <a:themeElements>
    <a:clrScheme name="K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M1">
      <a:majorFont>
        <a:latin typeface="Impact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M:\OOII_KM\KM1.pot</Template>
  <TotalTime>500</TotalTime>
  <Words>532</Words>
  <Application>Microsoft Office PowerPoint</Application>
  <PresentationFormat>Presentación en pantalla (4:3)</PresentationFormat>
  <Paragraphs>125</Paragraphs>
  <Slides>32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Impact</vt:lpstr>
      <vt:lpstr>Arial Unicode MS</vt:lpstr>
      <vt:lpstr>Eras Bold ITC</vt:lpstr>
      <vt:lpstr>Calibri</vt:lpstr>
      <vt:lpstr>Myriad Web Pro</vt:lpstr>
      <vt:lpstr>Times New Roman</vt:lpstr>
      <vt:lpstr>Arial Narrow</vt:lpstr>
      <vt:lpstr>KM1</vt:lpstr>
      <vt:lpstr>Gestión del Conocimiento:  Hacia las Organizaciones Inteligentes</vt:lpstr>
      <vt:lpstr>repaso</vt:lpstr>
      <vt:lpstr>Presentación de PowerPoint</vt:lpstr>
      <vt:lpstr>Hechos</vt:lpstr>
      <vt:lpstr>Presentación de PowerPoint</vt:lpstr>
      <vt:lpstr>Efectos</vt:lpstr>
      <vt:lpstr>Continuum</vt:lpstr>
      <vt:lpstr>Hacia el KM</vt:lpstr>
      <vt:lpstr>Las soluciones</vt:lpstr>
      <vt:lpstr>Teorías científicas</vt:lpstr>
      <vt:lpstr>I/O</vt:lpstr>
      <vt:lpstr>TGS, DO, APO</vt:lpstr>
      <vt:lpstr>CC, AC, TQM, BPR</vt:lpstr>
      <vt:lpstr>Modelos de 6ª generación</vt:lpstr>
      <vt:lpstr>Ejercicio</vt:lpstr>
      <vt:lpstr>PH66</vt:lpstr>
      <vt:lpstr>KM: La problemática</vt:lpstr>
      <vt:lpstr>1984</vt:lpstr>
      <vt:lpstr>El paradigma</vt:lpstr>
      <vt:lpstr>El paradigma</vt:lpstr>
      <vt:lpstr>KM: los supuestos</vt:lpstr>
      <vt:lpstr>KM</vt:lpstr>
      <vt:lpstr>El paradigma emergente</vt:lpstr>
      <vt:lpstr>Conocimiento</vt:lpstr>
      <vt:lpstr>Conocimiento</vt:lpstr>
      <vt:lpstr>Conocimiento</vt:lpstr>
      <vt:lpstr>Las tendencias</vt:lpstr>
      <vt:lpstr>Organización Inteligente</vt:lpstr>
      <vt:lpstr>El perfil: rasgos</vt:lpstr>
      <vt:lpstr>KM</vt:lpstr>
      <vt:lpstr>Estudio de caso</vt:lpstr>
      <vt:lpstr>AMDG</vt:lpstr>
    </vt:vector>
  </TitlesOfParts>
  <Company>Grupo CCEA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Gestión del Conocimiento</dc:title>
  <dc:creator>Vicente</dc:creator>
  <cp:lastModifiedBy>Vicente</cp:lastModifiedBy>
  <cp:revision>58</cp:revision>
  <dcterms:created xsi:type="dcterms:W3CDTF">2006-07-19T04:10:36Z</dcterms:created>
  <dcterms:modified xsi:type="dcterms:W3CDTF">2014-01-15T02:28:22Z</dcterms:modified>
</cp:coreProperties>
</file>